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62" r:id="rId3"/>
    <p:sldId id="258" r:id="rId4"/>
    <p:sldId id="263" r:id="rId5"/>
    <p:sldId id="259" r:id="rId6"/>
    <p:sldId id="266" r:id="rId7"/>
    <p:sldId id="271" r:id="rId8"/>
    <p:sldId id="272" r:id="rId9"/>
    <p:sldId id="273" r:id="rId10"/>
    <p:sldId id="274" r:id="rId11"/>
    <p:sldId id="275" r:id="rId12"/>
  </p:sldIdLst>
  <p:sldSz cx="9144000" cy="6858000" type="screen4x3"/>
  <p:notesSz cx="7559675" cy="106918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1742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24514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61865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625" y="1604963"/>
            <a:ext cx="4984750" cy="397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625" y="1604963"/>
            <a:ext cx="4984750" cy="397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698774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00083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721111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1002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371445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906897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1680" cy="681156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072248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20738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723732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889017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328357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6330982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806482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625" y="1604963"/>
            <a:ext cx="4984750" cy="397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625" y="1604963"/>
            <a:ext cx="4984750" cy="397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05931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49532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85250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47588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85800" y="2130480"/>
            <a:ext cx="7771680" cy="6811560"/>
          </a:xfrm>
          <a:prstGeom prst="rect">
            <a:avLst/>
          </a:prstGeom>
        </p:spPr>
        <p:txBody>
          <a:bodyPr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83741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54786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5390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1680" cy="146916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32700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ceHolder 1"/>
          <p:cNvSpPr>
            <a:spLocks noGrp="1"/>
          </p:cNvSpPr>
          <p:nvPr>
            <p:ph type="title"/>
          </p:nvPr>
        </p:nvSpPr>
        <p:spPr bwMode="auto">
          <a:xfrm>
            <a:off x="685800" y="2130425"/>
            <a:ext cx="7772400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963"/>
            <a:ext cx="8229600" cy="3976687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/>
              <a:t>Для правки структуры щёлкните мышью</a:t>
            </a:r>
            <a:endParaRPr/>
          </a:p>
          <a:p>
            <a:pPr lvl="1"/>
            <a:r>
              <a:rPr lang="ru-RU"/>
              <a:t>Второй уровень структуры</a:t>
            </a:r>
            <a:endParaRPr/>
          </a:p>
          <a:p>
            <a:pPr lvl="2"/>
            <a:r>
              <a:rPr lang="ru-RU"/>
              <a:t>Третий уровень структуры</a:t>
            </a:r>
            <a:endParaRPr/>
          </a:p>
          <a:p>
            <a:pPr lvl="3"/>
            <a:r>
              <a:rPr lang="ru-RU"/>
              <a:t>Четвёртый уровень структуры</a:t>
            </a:r>
            <a:endParaRPr/>
          </a:p>
          <a:p>
            <a:pPr lvl="4"/>
            <a:r>
              <a:rPr lang="ru-RU"/>
              <a:t>Пятый уровень структуры</a:t>
            </a:r>
            <a:endParaRPr/>
          </a:p>
          <a:p>
            <a:pPr lvl="5"/>
            <a:r>
              <a:rPr lang="ru-RU"/>
              <a:t>Шестой уровень структуры</a:t>
            </a:r>
            <a:endParaRPr/>
          </a:p>
          <a:p>
            <a:pPr lvl="6"/>
            <a:r>
              <a:rPr lang="ru-RU"/>
              <a:t>Седьмой уровень структуры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9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PlaceHolder 1"/>
          <p:cNvSpPr>
            <a:spLocks noGrp="1"/>
          </p:cNvSpPr>
          <p:nvPr>
            <p:ph type="title"/>
          </p:nvPr>
        </p:nvSpPr>
        <p:spPr bwMode="auto">
          <a:xfrm>
            <a:off x="685800" y="2130425"/>
            <a:ext cx="7772400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Для правки текста заголовка щёлкните мышью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963"/>
            <a:ext cx="8229600" cy="3976687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/>
              <a:t>Для правки структуры щёлкните мышью</a:t>
            </a:r>
            <a:endParaRPr/>
          </a:p>
          <a:p>
            <a:pPr lvl="1"/>
            <a:r>
              <a:rPr lang="ru-RU"/>
              <a:t>Второй уровень структуры</a:t>
            </a:r>
            <a:endParaRPr/>
          </a:p>
          <a:p>
            <a:pPr lvl="2"/>
            <a:r>
              <a:rPr lang="ru-RU"/>
              <a:t>Третий уровень структуры</a:t>
            </a:r>
            <a:endParaRPr/>
          </a:p>
          <a:p>
            <a:pPr lvl="3"/>
            <a:r>
              <a:rPr lang="ru-RU"/>
              <a:t>Четвёртый уровень структуры</a:t>
            </a:r>
            <a:endParaRPr/>
          </a:p>
          <a:p>
            <a:pPr lvl="4"/>
            <a:r>
              <a:rPr lang="ru-RU"/>
              <a:t>Пятый уровень структуры</a:t>
            </a:r>
            <a:endParaRPr/>
          </a:p>
          <a:p>
            <a:pPr lvl="5"/>
            <a:r>
              <a:rPr lang="ru-RU"/>
              <a:t>Шестой уровень структуры</a:t>
            </a:r>
            <a:endParaRPr/>
          </a:p>
          <a:p>
            <a:pPr lvl="6"/>
            <a:r>
              <a:rPr lang="ru-RU"/>
              <a:t>Седьмой уровень структуры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9pPr>
          </a:lstStyle>
          <a:p>
            <a:pPr algn="ctr"/>
            <a:r>
              <a:rPr lang="ru-RU" altLang="ru-RU" sz="60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Квест</a:t>
            </a:r>
            <a:r>
              <a:rPr lang="ru-RU" altLang="ru-RU" sz="6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/>
            <a:r>
              <a:rPr lang="ru-RU" altLang="ru-RU" sz="6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«Поиск информации»</a:t>
            </a:r>
          </a:p>
        </p:txBody>
      </p:sp>
      <p:sp>
        <p:nvSpPr>
          <p:cNvPr id="5126" name="TextBox 5"/>
          <p:cNvSpPr txBox="1">
            <a:spLocks noChangeArrowheads="1"/>
          </p:cNvSpPr>
          <p:nvPr/>
        </p:nvSpPr>
        <p:spPr bwMode="auto">
          <a:xfrm>
            <a:off x="3708400" y="4292600"/>
            <a:ext cx="489585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9pPr>
          </a:lstStyle>
          <a:p>
            <a:pPr algn="ctr"/>
            <a:r>
              <a:rPr lang="ru-RU" altLang="ru-RU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Михаль</a:t>
            </a:r>
            <a:r>
              <a:rPr lang="ru-RU" alt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Анастасия Валерьевна, </a:t>
            </a:r>
          </a:p>
          <a:p>
            <a:pPr algn="ctr"/>
            <a:r>
              <a:rPr lang="ru-RU" alt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учитель информатики МБОУ СШ №134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3"/>
          <p:cNvSpPr txBox="1">
            <a:spLocks noChangeArrowheads="1"/>
          </p:cNvSpPr>
          <p:nvPr/>
        </p:nvSpPr>
        <p:spPr bwMode="auto">
          <a:xfrm>
            <a:off x="395288" y="476870"/>
            <a:ext cx="8497887" cy="410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9pPr>
          </a:lstStyle>
          <a:p>
            <a:r>
              <a:rPr lang="ru-RU" alt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Пункт 6. «Пословицы и поговорки»</a:t>
            </a:r>
          </a:p>
          <a:p>
            <a:endParaRPr lang="ru-RU" altLang="ru-R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altLang="ru-RU" sz="2400" i="1" dirty="0">
                <a:latin typeface="Calibri" panose="020F0502020204030204" pitchFamily="34" charset="0"/>
                <a:cs typeface="Calibri" panose="020F0502020204030204" pitchFamily="34" charset="0"/>
              </a:rPr>
              <a:t>Задание</a:t>
            </a:r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: Замените вместо звёздочек слова и прочитайте задание.</a:t>
            </a:r>
          </a:p>
          <a:p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Не знаешь, где ******, где потеряешь. (Найдёшь)</a:t>
            </a:r>
          </a:p>
          <a:p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Для дружбы нет *********.(расстояние)</a:t>
            </a:r>
          </a:p>
          <a:p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** искры ****** загорелась.(От Москвы)</a:t>
            </a:r>
          </a:p>
          <a:p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Ай, *****, ты слишком красив, чтобы быть просто другом</a:t>
            </a:r>
            <a:r>
              <a:rPr lang="ru-RU" alt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  <a:r>
              <a:rPr lang="en-US" alt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Питер)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97248" y="4580558"/>
            <a:ext cx="8280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9pPr>
          </a:lstStyle>
          <a:p>
            <a:r>
              <a:rPr lang="ru-RU" altLang="ru-RU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Ответ: </a:t>
            </a:r>
            <a:r>
              <a:rPr lang="ru-RU" alt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634 КМ </a:t>
            </a:r>
          </a:p>
        </p:txBody>
      </p:sp>
      <p:sp>
        <p:nvSpPr>
          <p:cNvPr id="14343" name="TextBox 7"/>
          <p:cNvSpPr txBox="1">
            <a:spLocks noChangeArrowheads="1"/>
          </p:cNvSpPr>
          <p:nvPr/>
        </p:nvSpPr>
        <p:spPr bwMode="auto">
          <a:xfrm>
            <a:off x="5903119" y="5733256"/>
            <a:ext cx="30970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9pPr>
          </a:lstStyle>
          <a:p>
            <a:r>
              <a:rPr lang="ru-RU" altLang="ru-RU" dirty="0">
                <a:hlinkClick r:id="rId2" action="ppaction://hlinksldjump"/>
              </a:rPr>
              <a:t>План реализации</a:t>
            </a:r>
            <a:endParaRPr lang="ru-RU" alt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684213" y="333375"/>
            <a:ext cx="7770812" cy="146843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9pPr>
          </a:lstStyle>
          <a:p>
            <a:pPr algn="ctr"/>
            <a:r>
              <a:rPr lang="ru-RU" altLang="ru-RU" sz="6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Цель</a:t>
            </a:r>
            <a:endParaRPr lang="ru-RU" alt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48" name="TextShape 2"/>
          <p:cNvSpPr txBox="1">
            <a:spLocks noChangeArrowheads="1"/>
          </p:cNvSpPr>
          <p:nvPr/>
        </p:nvSpPr>
        <p:spPr bwMode="auto">
          <a:xfrm>
            <a:off x="792163" y="1655763"/>
            <a:ext cx="7704137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9pPr>
          </a:lstStyle>
          <a:p>
            <a:r>
              <a:rPr lang="ru-RU" alt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YaHei" pitchFamily="34" charset="-122"/>
                <a:cs typeface="Calibri" panose="020F0502020204030204" pitchFamily="34" charset="0"/>
              </a:rPr>
              <a:t>Проведения </a:t>
            </a:r>
            <a:r>
              <a:rPr lang="ru-RU" altLang="ru-RU" sz="36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YaHei" pitchFamily="34" charset="-122"/>
                <a:cs typeface="Calibri" panose="020F0502020204030204" pitchFamily="34" charset="0"/>
              </a:rPr>
              <a:t>квеста</a:t>
            </a:r>
            <a:r>
              <a:rPr lang="ru-RU" alt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YaHei" pitchFamily="34" charset="-122"/>
                <a:cs typeface="Calibri" panose="020F0502020204030204" pitchFamily="34" charset="0"/>
              </a:rPr>
              <a:t> с логическими заданиями, которые расположены на территории школы</a:t>
            </a:r>
            <a:r>
              <a:rPr lang="en-US" alt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YaHei" pitchFamily="34" charset="-122"/>
                <a:cs typeface="Calibri" panose="020F0502020204030204" pitchFamily="34" charset="0"/>
              </a:rPr>
              <a:t>/</a:t>
            </a:r>
            <a:r>
              <a:rPr lang="ru-RU" alt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YaHei" pitchFamily="34" charset="-122"/>
                <a:cs typeface="Calibri" panose="020F0502020204030204" pitchFamily="34" charset="0"/>
              </a:rPr>
              <a:t> вне школы.</a:t>
            </a:r>
            <a:endParaRPr lang="ru-RU" alt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684213" y="333375"/>
            <a:ext cx="7770812" cy="146843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1pPr>
            <a:lvl2pPr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9pPr>
          </a:lstStyle>
          <a:p>
            <a:endParaRPr lang="ru-RU" alt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ru-RU" altLang="ru-RU" sz="6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Задачи мероприятия:</a:t>
            </a:r>
          </a:p>
        </p:txBody>
      </p:sp>
      <p:sp>
        <p:nvSpPr>
          <p:cNvPr id="7172" name="TextShape 2"/>
          <p:cNvSpPr txBox="1">
            <a:spLocks noChangeArrowheads="1"/>
          </p:cNvSpPr>
          <p:nvPr/>
        </p:nvSpPr>
        <p:spPr bwMode="auto">
          <a:xfrm>
            <a:off x="755650" y="1989138"/>
            <a:ext cx="7704138" cy="2112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9pPr>
          </a:lstStyle>
          <a:p>
            <a:r>
              <a:rPr lang="ru-RU" alt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- формирование навыков поиска информации в сети Интернет;</a:t>
            </a:r>
          </a:p>
          <a:p>
            <a:r>
              <a:rPr lang="ru-RU" alt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- развитие у учащихся умения ориентироваться в логических уровнях организации информации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107950" y="476250"/>
            <a:ext cx="8275638" cy="10795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>
            <a:lvl1pPr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9pPr>
          </a:lstStyle>
          <a:p>
            <a:pPr algn="ctr"/>
            <a:r>
              <a:rPr lang="ru-RU" altLang="ru-RU" sz="67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План реализации </a:t>
            </a:r>
            <a:endParaRPr lang="ru-RU" alt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4" name="CustomShape 2"/>
          <p:cNvSpPr/>
          <p:nvPr/>
        </p:nvSpPr>
        <p:spPr>
          <a:xfrm>
            <a:off x="0" y="1368425"/>
            <a:ext cx="9144000" cy="444976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197" name="TextShape 3"/>
          <p:cNvSpPr txBox="1">
            <a:spLocks noChangeArrowheads="1"/>
          </p:cNvSpPr>
          <p:nvPr/>
        </p:nvSpPr>
        <p:spPr bwMode="auto">
          <a:xfrm>
            <a:off x="647700" y="2519363"/>
            <a:ext cx="7127875" cy="282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9pPr>
          </a:lstStyle>
          <a:p>
            <a:r>
              <a:rPr lang="ru-RU" alt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Calibri" pitchFamily="34" charset="0"/>
              </a:rPr>
              <a:t>1.</a:t>
            </a:r>
            <a:r>
              <a:rPr lang="ru-RU" alt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Calibri" pitchFamily="34" charset="0"/>
              </a:rPr>
              <a:t>Подготовка </a:t>
            </a:r>
            <a:r>
              <a:rPr lang="ru-RU" altLang="ru-RU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Calibri" pitchFamily="34" charset="0"/>
              </a:rPr>
              <a:t>квеста</a:t>
            </a:r>
            <a:endParaRPr lang="ru-RU" altLang="ru-RU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ea typeface="Microsoft YaHei" pitchFamily="34" charset="-122"/>
              <a:cs typeface="Calibri" pitchFamily="34" charset="0"/>
            </a:endParaRPr>
          </a:p>
          <a:p>
            <a:r>
              <a:rPr lang="ru-RU" alt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  <a:cs typeface="Calibri" pitchFamily="34" charset="0"/>
              </a:rPr>
              <a:t>2. Формирование команд</a:t>
            </a:r>
            <a:endParaRPr lang="ru-RU" altLang="ru-RU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r>
              <a:rPr lang="ru-RU" alt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</a:rPr>
              <a:t>3. </a:t>
            </a:r>
            <a:r>
              <a:rPr lang="ru-RU" alt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</a:rPr>
              <a:t>Проведение </a:t>
            </a:r>
            <a:r>
              <a:rPr lang="ru-RU" altLang="ru-RU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</a:rPr>
              <a:t>квеста</a:t>
            </a:r>
            <a:endParaRPr lang="ru-RU" altLang="ru-RU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r>
              <a:rPr lang="ru-RU" alt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 pitchFamily="34" charset="-122"/>
              </a:rPr>
              <a:t>4. Подведение итогов</a:t>
            </a:r>
            <a:endParaRPr lang="ru-RU" altLang="ru-RU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endParaRPr lang="ru-RU" altLang="ru-RU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455555" y="-27384"/>
            <a:ext cx="8275637" cy="10795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/>
                <a:cs typeface="Calibri" pitchFamily="34" charset="0"/>
              </a:rPr>
              <a:t>1.</a:t>
            </a:r>
            <a:r>
              <a:rPr lang="ru-RU" sz="54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/>
                <a:cs typeface="Calibri" pitchFamily="34" charset="0"/>
              </a:rPr>
              <a:t>Подготовка </a:t>
            </a:r>
            <a:r>
              <a:rPr lang="ru-RU" sz="5400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Microsoft YaHei"/>
                <a:cs typeface="Calibri" pitchFamily="34" charset="0"/>
              </a:rPr>
              <a:t>квеста</a:t>
            </a:r>
            <a:endParaRPr lang="ru-R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4" name="CustomShape 2"/>
          <p:cNvSpPr/>
          <p:nvPr/>
        </p:nvSpPr>
        <p:spPr>
          <a:xfrm>
            <a:off x="0" y="1700213"/>
            <a:ext cx="9144000" cy="444976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" name="TextShape 3"/>
          <p:cNvSpPr txBox="1">
            <a:spLocks noChangeArrowheads="1"/>
          </p:cNvSpPr>
          <p:nvPr/>
        </p:nvSpPr>
        <p:spPr bwMode="auto">
          <a:xfrm>
            <a:off x="179388" y="980728"/>
            <a:ext cx="6663684" cy="4968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9pPr>
          </a:lstStyle>
          <a:p>
            <a:r>
              <a:rPr lang="ru-RU" alt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Пункт 1. «Изображение»</a:t>
            </a:r>
            <a:endParaRPr lang="ru-RU" altLang="ru-R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altLang="ru-RU" sz="2400" i="1" dirty="0">
                <a:latin typeface="Calibri" panose="020F0502020204030204" pitchFamily="34" charset="0"/>
                <a:cs typeface="Calibri" panose="020F0502020204030204" pitchFamily="34" charset="0"/>
              </a:rPr>
              <a:t>Даётся конверт, необходимо сложить </a:t>
            </a:r>
            <a:r>
              <a:rPr lang="ru-RU" altLang="ru-RU" sz="2400" i="1" dirty="0" err="1">
                <a:latin typeface="Calibri" panose="020F0502020204030204" pitchFamily="34" charset="0"/>
                <a:cs typeface="Calibri" panose="020F0502020204030204" pitchFamily="34" charset="0"/>
              </a:rPr>
              <a:t>пазл</a:t>
            </a:r>
            <a:r>
              <a:rPr lang="ru-RU" altLang="ru-RU" sz="2400" i="1" dirty="0">
                <a:latin typeface="Calibri" panose="020F0502020204030204" pitchFamily="34" charset="0"/>
                <a:cs typeface="Calibri" panose="020F0502020204030204" pitchFamily="34" charset="0"/>
              </a:rPr>
              <a:t>, склеить, перевернуть, прочитать задание с обратной стороны.</a:t>
            </a:r>
            <a:endParaRPr lang="ru-RU" altLang="ru-R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altLang="ru-RU" sz="9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altLang="ru-RU" sz="2400" i="1" dirty="0">
                <a:latin typeface="Calibri" panose="020F0502020204030204" pitchFamily="34" charset="0"/>
                <a:cs typeface="Calibri" panose="020F0502020204030204" pitchFamily="34" charset="0"/>
              </a:rPr>
              <a:t>Задание.</a:t>
            </a:r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С помощью поисковой системы </a:t>
            </a:r>
            <a:r>
              <a:rPr lang="ru-RU" alt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Google</a:t>
            </a:r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вы можете найти в сети имеющееся у вас изображение и определить по его описанию то, где оно сделано, кто его автор, кто на нем изображен и </a:t>
            </a:r>
            <a:r>
              <a:rPr lang="ru-RU" alt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т.д</a:t>
            </a:r>
            <a:endParaRPr lang="ru-RU" altLang="ru-R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altLang="ru-RU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alt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Как </a:t>
            </a:r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называется город  место, на котором разместился памятник и автор? </a:t>
            </a:r>
          </a:p>
          <a:p>
            <a:endParaRPr lang="ru-RU" altLang="ru-RU" sz="24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1" t="-84" r="-101" b="-84"/>
          <a:stretch>
            <a:fillRect/>
          </a:stretch>
        </p:blipFill>
        <p:spPr bwMode="auto">
          <a:xfrm>
            <a:off x="6843072" y="1124744"/>
            <a:ext cx="2192338" cy="266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00885" y="5681740"/>
            <a:ext cx="8784976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9pPr>
          </a:lstStyle>
          <a:p>
            <a:r>
              <a:rPr lang="ru-RU" altLang="ru-RU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Ответ: </a:t>
            </a:r>
            <a:r>
              <a:rPr lang="ru-RU" alt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Гомель, библиотека им. Ленина, </a:t>
            </a:r>
            <a:r>
              <a:rPr lang="ru-RU" altLang="ru-RU" sz="2800" i="1" dirty="0">
                <a:latin typeface="Calibri" panose="020F0502020204030204" pitchFamily="34" charset="0"/>
                <a:cs typeface="Calibri" panose="020F0502020204030204" pitchFamily="34" charset="0"/>
              </a:rPr>
              <a:t>площадь</a:t>
            </a:r>
            <a:r>
              <a:rPr lang="ru-RU" alt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 Победителей.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179388" y="188913"/>
            <a:ext cx="8275637" cy="10795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4" name="CustomShape 2"/>
          <p:cNvSpPr/>
          <p:nvPr/>
        </p:nvSpPr>
        <p:spPr>
          <a:xfrm>
            <a:off x="0" y="1700213"/>
            <a:ext cx="9144000" cy="444976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" name="TextShape 3"/>
          <p:cNvSpPr txBox="1">
            <a:spLocks noChangeArrowheads="1"/>
          </p:cNvSpPr>
          <p:nvPr/>
        </p:nvSpPr>
        <p:spPr bwMode="auto">
          <a:xfrm>
            <a:off x="286544" y="197732"/>
            <a:ext cx="8497887" cy="3447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9pPr>
          </a:lstStyle>
          <a:p>
            <a:r>
              <a:rPr lang="ru-RU" alt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Пункт 2. История микрорайона «Солнечный»</a:t>
            </a:r>
            <a:endParaRPr lang="ru-RU" altLang="ru-R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altLang="ru-RU" sz="24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altLang="ru-RU" sz="2400" i="1" dirty="0">
                <a:latin typeface="Calibri" panose="020F0502020204030204" pitchFamily="34" charset="0"/>
                <a:cs typeface="Calibri" panose="020F0502020204030204" pitchFamily="34" charset="0"/>
              </a:rPr>
              <a:t>Выдаётся задание на «пустом» листке. Ребята предлагают как прочитать (йод, поджечь и т.п.). </a:t>
            </a:r>
            <a:endParaRPr lang="ru-RU" altLang="ru-R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altLang="ru-RU" sz="2400" i="1" dirty="0">
                <a:latin typeface="Calibri" panose="020F0502020204030204" pitchFamily="34" charset="0"/>
                <a:cs typeface="Calibri" panose="020F0502020204030204" pitchFamily="34" charset="0"/>
              </a:rPr>
              <a:t>В конце выдаётся карандаши простые.</a:t>
            </a:r>
            <a:endParaRPr lang="ru-RU" altLang="ru-R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altLang="ru-RU" sz="2400" i="1" dirty="0">
                <a:latin typeface="Calibri" panose="020F0502020204030204" pitchFamily="34" charset="0"/>
                <a:cs typeface="Calibri" panose="020F0502020204030204" pitchFamily="34" charset="0"/>
              </a:rPr>
              <a:t>  </a:t>
            </a:r>
            <a:endParaRPr lang="ru-RU" altLang="ru-R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altLang="ru-RU" sz="2400" i="1" dirty="0">
                <a:latin typeface="Calibri" panose="020F0502020204030204" pitchFamily="34" charset="0"/>
                <a:cs typeface="Calibri" panose="020F0502020204030204" pitchFamily="34" charset="0"/>
              </a:rPr>
              <a:t>Задание.</a:t>
            </a:r>
            <a:endParaRPr lang="ru-RU" altLang="ru-R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Самый первый дом, построенный в микрорайоне солнечный?</a:t>
            </a:r>
          </a:p>
          <a:p>
            <a:endParaRPr lang="ru-RU" altLang="ru-RU" sz="24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95288" y="3925094"/>
            <a:ext cx="82804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9pPr>
          </a:lstStyle>
          <a:p>
            <a:r>
              <a:rPr lang="ru-RU" altLang="ru-RU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Ответ: </a:t>
            </a:r>
            <a:r>
              <a:rPr lang="ru-RU" alt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в 1982 году был сдан в эксплуатацию первый девятиэтажный жилой дом по улице 60 лет образования СССР, 14.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2"/>
          <p:cNvSpPr/>
          <p:nvPr/>
        </p:nvSpPr>
        <p:spPr>
          <a:xfrm>
            <a:off x="0" y="1700213"/>
            <a:ext cx="9144000" cy="444976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" name="TextShape 3"/>
          <p:cNvSpPr txBox="1">
            <a:spLocks noChangeArrowheads="1"/>
          </p:cNvSpPr>
          <p:nvPr/>
        </p:nvSpPr>
        <p:spPr bwMode="auto">
          <a:xfrm>
            <a:off x="179388" y="188913"/>
            <a:ext cx="8496300" cy="561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9pPr>
          </a:lstStyle>
          <a:p>
            <a:r>
              <a:rPr lang="ru-RU" alt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Пункт 3. «Спорт» </a:t>
            </a:r>
            <a:endParaRPr lang="ru-RU" alt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altLang="ru-RU" sz="2000" i="1" dirty="0">
                <a:latin typeface="Calibri" panose="020F0502020204030204" pitchFamily="34" charset="0"/>
                <a:cs typeface="Calibri" panose="020F0502020204030204" pitchFamily="34" charset="0"/>
              </a:rPr>
              <a:t>Место:</a:t>
            </a:r>
            <a:r>
              <a:rPr lang="ru-RU" alt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Необходимо рассказать стишок и получить шарик. Затем его лопнуть. Будет записка. Находится задание в одном из шариков.</a:t>
            </a:r>
          </a:p>
          <a:p>
            <a:r>
              <a:rPr lang="ru-RU" alt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ru-RU" altLang="ru-RU" sz="2000" i="1" dirty="0">
                <a:latin typeface="Calibri" panose="020F0502020204030204" pitchFamily="34" charset="0"/>
                <a:cs typeface="Calibri" panose="020F0502020204030204" pitchFamily="34" charset="0"/>
              </a:rPr>
              <a:t>Задание.</a:t>
            </a:r>
            <a:r>
              <a:rPr lang="ru-RU" alt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ru-RU" alt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О Каком виде спорта идёт речь?</a:t>
            </a:r>
          </a:p>
          <a:p>
            <a:r>
              <a:rPr lang="ru-RU" alt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Еще до появления … в 16 веке Голландии существовали подобные игры. Затем они появились в Англии и Скандинавии.</a:t>
            </a:r>
          </a:p>
          <a:p>
            <a:r>
              <a:rPr lang="ru-RU" alt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Современный … как спортивная игра возник в Канаде. Это страна, климат и природа которой создавали хорошие условия для распространения этой игры. </a:t>
            </a:r>
          </a:p>
          <a:p>
            <a:r>
              <a:rPr lang="ru-RU" alt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В 1870-е гг.  эта игра в Канаде являлась обязательной для всех спортивных праздников. Первые правила для  неё были сформулированы студентами университета Мак-</a:t>
            </a:r>
            <a:r>
              <a:rPr lang="ru-RU" alt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Гилла</a:t>
            </a:r>
            <a:r>
              <a:rPr lang="ru-RU" alt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в Монреале. </a:t>
            </a:r>
            <a:endParaRPr lang="en-US" altLang="ru-RU" sz="20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alt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ru-RU" alt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1879 канадец УФ. </a:t>
            </a:r>
            <a:r>
              <a:rPr lang="ru-RU" alt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Робертсон</a:t>
            </a:r>
            <a:r>
              <a:rPr lang="ru-RU" alt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сформулировал правила этой игры. В 1885 в Монреале была основана Любительская ... ассоциация. Первые официальные правила игры в ...  были изданы в 1886году, максимально сохранившиеся и до наших дней. В них были внесены изменения по численности команды.</a:t>
            </a:r>
          </a:p>
          <a:p>
            <a:endParaRPr lang="ru-RU" alt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1520" y="5805488"/>
            <a:ext cx="58324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9pPr>
          </a:lstStyle>
          <a:p>
            <a:r>
              <a:rPr lang="ru-RU" altLang="ru-RU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Ответ: </a:t>
            </a:r>
            <a:r>
              <a:rPr lang="ru-RU" altLang="ru-RU" sz="2800" i="1" dirty="0">
                <a:latin typeface="Calibri" panose="020F0502020204030204" pitchFamily="34" charset="0"/>
                <a:cs typeface="Calibri" panose="020F0502020204030204" pitchFamily="34" charset="0"/>
              </a:rPr>
              <a:t>Хоккей с шайбой</a:t>
            </a:r>
            <a:endParaRPr lang="ru-RU" altLang="ru-RU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396552" y="188913"/>
            <a:ext cx="8275637" cy="10795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4" name="CustomShape 2"/>
          <p:cNvSpPr/>
          <p:nvPr/>
        </p:nvSpPr>
        <p:spPr>
          <a:xfrm>
            <a:off x="396552" y="1700213"/>
            <a:ext cx="9144000" cy="444976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" name="TextShape 3"/>
          <p:cNvSpPr txBox="1">
            <a:spLocks noChangeArrowheads="1"/>
          </p:cNvSpPr>
          <p:nvPr/>
        </p:nvSpPr>
        <p:spPr bwMode="auto">
          <a:xfrm>
            <a:off x="396552" y="332656"/>
            <a:ext cx="8497887" cy="410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9pPr>
          </a:lstStyle>
          <a:p>
            <a:r>
              <a:rPr lang="ru-RU" alt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Пункт 4. «Факт из истории банка»  </a:t>
            </a:r>
          </a:p>
          <a:p>
            <a:endParaRPr lang="ru-RU" altLang="ru-R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altLang="ru-RU" sz="2400" i="1" dirty="0">
                <a:latin typeface="Calibri" panose="020F0502020204030204" pitchFamily="34" charset="0"/>
                <a:cs typeface="Calibri" panose="020F0502020204030204" pitchFamily="34" charset="0"/>
              </a:rPr>
              <a:t>Место:</a:t>
            </a:r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Найдите лист с заданием. </a:t>
            </a:r>
          </a:p>
          <a:p>
            <a:endParaRPr lang="ru-RU" altLang="ru-R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altLang="ru-RU" sz="2400" i="1" dirty="0">
                <a:latin typeface="Calibri" panose="020F0502020204030204" pitchFamily="34" charset="0"/>
                <a:cs typeface="Calibri" panose="020F0502020204030204" pitchFamily="34" charset="0"/>
              </a:rPr>
              <a:t>Задание</a:t>
            </a:r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. Ответьте пожалуйста на вопросы. В 2012 году Банк России выпустил памятную монету в честь 100-летия Музея Пушкина, на которой изобразил картину … О какой картине идёт речь? Назовите название и художника. Какие геометрические объёмные фигуры есть на картине? </a:t>
            </a:r>
            <a:endParaRPr lang="ru-RU" altLang="ru-RU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altLang="ru-RU" sz="24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96552" y="4539456"/>
            <a:ext cx="82804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9pPr>
          </a:lstStyle>
          <a:p>
            <a:r>
              <a:rPr lang="ru-RU" altLang="ru-RU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Ответ: </a:t>
            </a:r>
            <a:r>
              <a:rPr lang="ru-RU" alt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«Девочка на шаре», Пикассо, шар и куб.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179388" y="188913"/>
            <a:ext cx="8275637" cy="10795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latin typeface="Calibri" panose="020F0502020204030204" pitchFamily="34" charset="0"/>
              <a:cs typeface="Calibri" pitchFamily="34" charset="0"/>
            </a:endParaRPr>
          </a:p>
        </p:txBody>
      </p:sp>
      <p:sp>
        <p:nvSpPr>
          <p:cNvPr id="85" name="TextShape 3"/>
          <p:cNvSpPr txBox="1">
            <a:spLocks noChangeArrowheads="1"/>
          </p:cNvSpPr>
          <p:nvPr/>
        </p:nvSpPr>
        <p:spPr bwMode="auto">
          <a:xfrm>
            <a:off x="171594" y="171613"/>
            <a:ext cx="8864902" cy="410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9pPr>
          </a:lstStyle>
          <a:p>
            <a:r>
              <a:rPr lang="ru-RU" alt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Пункт 5. «Счастье»</a:t>
            </a:r>
            <a:endParaRPr lang="ru-RU" altLang="ru-R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altLang="ru-RU" sz="9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altLang="ru-RU" sz="2400" i="1" dirty="0">
                <a:latin typeface="Calibri" panose="020F0502020204030204" pitchFamily="34" charset="0"/>
                <a:cs typeface="Calibri" panose="020F0502020204030204" pitchFamily="34" charset="0"/>
              </a:rPr>
              <a:t>Место, где спрятано задание.</a:t>
            </a:r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ru-RU" altLang="ru-RU" sz="2400" i="1" dirty="0">
                <a:latin typeface="Calibri" panose="020F0502020204030204" pitchFamily="34" charset="0"/>
                <a:cs typeface="Calibri" panose="020F0502020204030204" pitchFamily="34" charset="0"/>
              </a:rPr>
              <a:t>Команда получает лист с подсказкой-загадкой, где находится задание. Начинается отчёт времени.)  </a:t>
            </a:r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Синоним: фигура пилотажа, прямолинейный набор высоты. Ввод туда осуществляется с перегрузкой, превышающей единицу. Вывод оттуда выполняется либо без крена, либо двумя поворотами летательного аппарата вокруг продольной оси </a:t>
            </a:r>
          </a:p>
          <a:p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(Ответ: горка</a:t>
            </a:r>
            <a:r>
              <a:rPr lang="ru-RU" altLang="ru-RU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altLang="ru-RU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altLang="ru-RU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ru-RU" altLang="ru-RU" sz="24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Задание</a:t>
            </a:r>
            <a:r>
              <a:rPr lang="ru-RU" altLang="ru-RU" sz="2400" i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Кто скульптор, чья идея и где находится памятник «Счастье» в микрорайоне «Солнечный»?</a:t>
            </a:r>
          </a:p>
          <a:p>
            <a:endParaRPr lang="ru-RU" altLang="ru-RU" sz="24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71594" y="4797152"/>
            <a:ext cx="8720886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DejaVu Sans" pitchFamily="34" charset="0"/>
              </a:defRPr>
            </a:lvl9pPr>
          </a:lstStyle>
          <a:p>
            <a:r>
              <a:rPr lang="ru-RU" altLang="ru-RU" sz="2400" b="1" i="1" dirty="0">
                <a:latin typeface="Calibri" panose="020F0502020204030204" pitchFamily="34" charset="0"/>
                <a:cs typeface="Calibri" panose="020F0502020204030204" pitchFamily="34" charset="0"/>
              </a:rPr>
              <a:t>Ответ: </a:t>
            </a:r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памятник молодой семье “Счастье” — творение трёх скульпторов из творческой мастерской “Скульптура-24”: Евгения </a:t>
            </a:r>
            <a:r>
              <a:rPr lang="ru-RU" alt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Канзычакова</a:t>
            </a:r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alt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Хуршета</a:t>
            </a:r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Хусенова</a:t>
            </a:r>
            <a:r>
              <a:rPr lang="ru-RU" alt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, Юрия Акулова. Идея установки памятника главного врача родильного дома № 1 Ольги </a:t>
            </a:r>
            <a:r>
              <a:rPr lang="ru-RU" alt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Куниловой</a:t>
            </a:r>
            <a:endParaRPr lang="ru-RU" altLang="ru-RU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447</Words>
  <Application>Microsoft Office PowerPoint</Application>
  <PresentationFormat>Экран (4:3)</PresentationFormat>
  <Paragraphs>63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Office Theme</vt:lpstr>
      <vt:lpstr>1_Office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RTF</cp:lastModifiedBy>
  <cp:revision>17</cp:revision>
  <dcterms:modified xsi:type="dcterms:W3CDTF">2017-08-29T10:10:01Z</dcterms:modified>
</cp:coreProperties>
</file>