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0" r:id="rId4"/>
    <p:sldId id="272" r:id="rId5"/>
    <p:sldId id="273" r:id="rId6"/>
    <p:sldId id="275" r:id="rId7"/>
    <p:sldId id="276" r:id="rId8"/>
    <p:sldId id="277" r:id="rId9"/>
    <p:sldId id="279" r:id="rId10"/>
    <p:sldId id="278" r:id="rId11"/>
    <p:sldId id="280" r:id="rId12"/>
    <p:sldId id="282" r:id="rId13"/>
    <p:sldId id="283" r:id="rId14"/>
    <p:sldId id="284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4" autoAdjust="0"/>
    <p:restoredTop sz="94660"/>
  </p:normalViewPr>
  <p:slideViewPr>
    <p:cSldViewPr>
      <p:cViewPr varScale="1">
        <p:scale>
          <a:sx n="84" d="100"/>
          <a:sy n="84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A18DD-87CE-44FE-BF0F-C012944AE886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4F40B-7E18-4EC7-8A3E-623B9A9537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A18DD-87CE-44FE-BF0F-C012944AE886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4F40B-7E18-4EC7-8A3E-623B9A9537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A18DD-87CE-44FE-BF0F-C012944AE886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4F40B-7E18-4EC7-8A3E-623B9A9537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A18DD-87CE-44FE-BF0F-C012944AE886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4F40B-7E18-4EC7-8A3E-623B9A9537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A18DD-87CE-44FE-BF0F-C012944AE886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4F40B-7E18-4EC7-8A3E-623B9A9537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A18DD-87CE-44FE-BF0F-C012944AE886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4F40B-7E18-4EC7-8A3E-623B9A9537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A18DD-87CE-44FE-BF0F-C012944AE886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4F40B-7E18-4EC7-8A3E-623B9A9537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A18DD-87CE-44FE-BF0F-C012944AE886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4F40B-7E18-4EC7-8A3E-623B9A9537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A18DD-87CE-44FE-BF0F-C012944AE886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4F40B-7E18-4EC7-8A3E-623B9A9537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A18DD-87CE-44FE-BF0F-C012944AE886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4F40B-7E18-4EC7-8A3E-623B9A9537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A18DD-87CE-44FE-BF0F-C012944AE886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4F40B-7E18-4EC7-8A3E-623B9A9537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A18DD-87CE-44FE-BF0F-C012944AE886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D4F40B-7E18-4EC7-8A3E-623B9A95371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lbz.ru/books/774/10373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python.org/downloads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tiobe.com/tiobe-index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rextester.com/l/python3_online_compiler" TargetMode="External"/><Relationship Id="rId2" Type="http://schemas.openxmlformats.org/officeDocument/2006/relationships/hyperlink" Target="http://pythontutor.com/visualize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deone.com/" TargetMode="External"/><Relationship Id="rId4" Type="http://schemas.openxmlformats.org/officeDocument/2006/relationships/hyperlink" Target="https://www.jdoodle.com/python3-programming-online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1928802"/>
            <a:ext cx="7772400" cy="1470025"/>
          </a:xfrm>
        </p:spPr>
        <p:txBody>
          <a:bodyPr>
            <a:noAutofit/>
          </a:bodyPr>
          <a:lstStyle/>
          <a:p>
            <a:r>
              <a:rPr lang="en-US" sz="9600" dirty="0" smtClean="0"/>
              <a:t>Python</a:t>
            </a:r>
            <a:endParaRPr lang="ru-RU" sz="9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ru-RU" i="1" dirty="0" smtClean="0"/>
              <a:t>Мы не учим </a:t>
            </a:r>
            <a:r>
              <a:rPr lang="en-US" i="1" dirty="0" smtClean="0"/>
              <a:t>Python</a:t>
            </a:r>
            <a:r>
              <a:rPr lang="ru-RU" i="1" dirty="0" smtClean="0"/>
              <a:t>у, </a:t>
            </a:r>
          </a:p>
          <a:p>
            <a:pPr algn="l"/>
            <a:r>
              <a:rPr lang="ru-RU" i="1" dirty="0" smtClean="0"/>
              <a:t>мы делимся опытом,</a:t>
            </a:r>
          </a:p>
          <a:p>
            <a:pPr algn="l"/>
            <a:r>
              <a:rPr lang="ru-RU" i="1" dirty="0" smtClean="0"/>
              <a:t>показываем преимущества…</a:t>
            </a:r>
            <a:endParaRPr lang="ru-RU" i="1" dirty="0"/>
          </a:p>
        </p:txBody>
      </p:sp>
      <p:sp>
        <p:nvSpPr>
          <p:cNvPr id="26626" name="AutoShape 2" descr="Картинки по запросу логотип питон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28" name="AutoShape 4" descr="Картинки по запросу логотип питон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30" name="AutoShape 6" descr="Картинки по запросу логотип питон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7" name="Рисунок 6" descr="2000px-Python-logo-notext.sv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86512" y="285728"/>
            <a:ext cx="2428868" cy="24288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p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338" y="1857364"/>
            <a:ext cx="8986694" cy="3376626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457200" y="274638"/>
            <a:ext cx="8229600" cy="582594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Pythontutor.com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71539" y="5429264"/>
            <a:ext cx="70009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Первая строка выполнена, выполнение второй строки -  ожидание ввода данных</a:t>
            </a:r>
            <a:endParaRPr lang="ru-RU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457200" y="274638"/>
            <a:ext cx="8229600" cy="582594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Pythontutor.com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Рисунок 5" descr="p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1142984"/>
            <a:ext cx="8029575" cy="492442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786446" y="4000504"/>
            <a:ext cx="335755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Выполнена третья строка.</a:t>
            </a:r>
          </a:p>
          <a:p>
            <a:r>
              <a:rPr lang="ru-RU" sz="2400" dirty="0" smtClean="0"/>
              <a:t>Можно отслеживать значения переменных,</a:t>
            </a:r>
          </a:p>
          <a:p>
            <a:r>
              <a:rPr lang="ru-RU" sz="2400" dirty="0" smtClean="0"/>
              <a:t>Сгенерировать ссылку, отправить учителю…</a:t>
            </a:r>
            <a:endParaRPr lang="ru-RU" sz="2400" dirty="0"/>
          </a:p>
        </p:txBody>
      </p:sp>
      <p:pic>
        <p:nvPicPr>
          <p:cNvPr id="7" name="Рисунок 6" descr="2000px-Python-logo-notext.svg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596" y="285728"/>
            <a:ext cx="857232" cy="857232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Сравним…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28596" y="1357298"/>
          <a:ext cx="8215370" cy="4798147"/>
        </p:xfrm>
        <a:graphic>
          <a:graphicData uri="http://schemas.openxmlformats.org/drawingml/2006/table">
            <a:tbl>
              <a:tblPr/>
              <a:tblGrid>
                <a:gridCol w="3983543"/>
                <a:gridCol w="4231827"/>
              </a:tblGrid>
              <a:tr h="3166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libri"/>
                          <a:ea typeface="Calibri"/>
                          <a:cs typeface="Times New Roman"/>
                        </a:rPr>
                        <a:t>Паскаль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66" marR="629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Calibri"/>
                          <a:ea typeface="Calibri"/>
                          <a:cs typeface="Times New Roman"/>
                        </a:rPr>
                        <a:t>Алгоритмический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66" marR="629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3145">
                <a:tc>
                  <a:txBody>
                    <a:bodyPr/>
                    <a:lstStyle/>
                    <a:p>
                      <a:pPr indent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</a:rPr>
                        <a:t>Begin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 indent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latin typeface="Calibri"/>
                          <a:ea typeface="Times New Roman"/>
                        </a:rPr>
                        <a:t>Writeln</a:t>
                      </a:r>
                      <a:r>
                        <a:rPr lang="en-US" sz="1800" dirty="0">
                          <a:latin typeface="Calibri"/>
                          <a:ea typeface="Times New Roman"/>
                        </a:rPr>
                        <a:t> (‘</a:t>
                      </a:r>
                      <a:r>
                        <a:rPr lang="ru-RU" sz="1800" dirty="0">
                          <a:latin typeface="Calibri"/>
                          <a:ea typeface="Times New Roman"/>
                        </a:rPr>
                        <a:t>Привет</a:t>
                      </a:r>
                      <a:r>
                        <a:rPr lang="en-US" sz="1800" dirty="0">
                          <a:latin typeface="Calibri"/>
                          <a:ea typeface="Times New Roman"/>
                        </a:rPr>
                        <a:t>, </a:t>
                      </a:r>
                      <a:r>
                        <a:rPr lang="ru-RU" sz="1800" dirty="0">
                          <a:latin typeface="Calibri"/>
                          <a:ea typeface="Times New Roman"/>
                        </a:rPr>
                        <a:t>мир</a:t>
                      </a:r>
                      <a:r>
                        <a:rPr lang="en-US" sz="1800" dirty="0">
                          <a:latin typeface="Calibri"/>
                          <a:ea typeface="Times New Roman"/>
                        </a:rPr>
                        <a:t>!);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 indent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latin typeface="Calibri"/>
                          <a:ea typeface="Times New Roman"/>
                        </a:rPr>
                        <a:t>Writeln</a:t>
                      </a:r>
                      <a:r>
                        <a:rPr lang="en-US" sz="1800" dirty="0">
                          <a:latin typeface="Calibri"/>
                          <a:ea typeface="Times New Roman"/>
                        </a:rPr>
                        <a:t> (‘Hello,  world!);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 indent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</a:rPr>
                        <a:t>End.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</a:txBody>
                  <a:tcPr marL="62966" marR="629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Calibri"/>
                          <a:ea typeface="Times New Roman"/>
                        </a:rPr>
                        <a:t>алг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 indent="20193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Calibri"/>
                          <a:ea typeface="Times New Roman"/>
                        </a:rPr>
                        <a:t>нач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 indent="20193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Calibri"/>
                          <a:ea typeface="Times New Roman"/>
                        </a:rPr>
                        <a:t>вывод 'привет, мир!'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 indent="20193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Calibri"/>
                          <a:ea typeface="Times New Roman"/>
                        </a:rPr>
                        <a:t>вывод</a:t>
                      </a:r>
                      <a:r>
                        <a:rPr lang="en-US" sz="1800" dirty="0">
                          <a:latin typeface="Calibri"/>
                          <a:ea typeface="Times New Roman"/>
                        </a:rPr>
                        <a:t> 'hello, world!'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 indent="20193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Calibri"/>
                          <a:ea typeface="Times New Roman"/>
                        </a:rPr>
                        <a:t>кон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</a:txBody>
                  <a:tcPr marL="62966" marR="629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3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Calibri"/>
                          <a:ea typeface="Calibri"/>
                          <a:cs typeface="Times New Roman"/>
                        </a:rPr>
                        <a:t>Си++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66" marR="629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Calibri"/>
                          <a:ea typeface="Calibri"/>
                          <a:cs typeface="Times New Roman"/>
                        </a:rPr>
                        <a:t>Питон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66" marR="629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30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</a:rPr>
                        <a:t>#include &lt;</a:t>
                      </a:r>
                      <a:r>
                        <a:rPr lang="en-US" sz="1800" dirty="0" err="1">
                          <a:latin typeface="Calibri"/>
                          <a:ea typeface="Times New Roman"/>
                        </a:rPr>
                        <a:t>iostream</a:t>
                      </a:r>
                      <a:r>
                        <a:rPr lang="en-US" sz="1800" dirty="0">
                          <a:latin typeface="Calibri"/>
                          <a:ea typeface="Times New Roman"/>
                        </a:rPr>
                        <a:t>&gt;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</a:rPr>
                        <a:t>using namespace std;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latin typeface="Calibri"/>
                          <a:ea typeface="Times New Roman"/>
                        </a:rPr>
                        <a:t>int</a:t>
                      </a:r>
                      <a:r>
                        <a:rPr lang="en-US" sz="1800" dirty="0">
                          <a:latin typeface="Calibri"/>
                          <a:ea typeface="Times New Roman"/>
                        </a:rPr>
                        <a:t> main()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</a:rPr>
                        <a:t>{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</a:rPr>
                        <a:t>    </a:t>
                      </a:r>
                      <a:r>
                        <a:rPr lang="en-US" sz="1800" dirty="0" err="1">
                          <a:latin typeface="Calibri"/>
                          <a:ea typeface="Times New Roman"/>
                        </a:rPr>
                        <a:t>cout</a:t>
                      </a:r>
                      <a:r>
                        <a:rPr lang="en-US" sz="1800" dirty="0">
                          <a:latin typeface="Calibri"/>
                          <a:ea typeface="Times New Roman"/>
                        </a:rPr>
                        <a:t> &lt;&lt; "Hello, world" &lt;&lt; </a:t>
                      </a:r>
                      <a:r>
                        <a:rPr lang="en-US" sz="1800" dirty="0" err="1">
                          <a:latin typeface="Calibri"/>
                          <a:ea typeface="Times New Roman"/>
                        </a:rPr>
                        <a:t>endl</a:t>
                      </a:r>
                      <a:r>
                        <a:rPr lang="en-US" sz="1800" dirty="0">
                          <a:latin typeface="Calibri"/>
                          <a:ea typeface="Times New Roman"/>
                        </a:rPr>
                        <a:t>;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</a:rPr>
                        <a:t>    </a:t>
                      </a:r>
                      <a:r>
                        <a:rPr lang="en-US" sz="1800" dirty="0" err="1">
                          <a:latin typeface="Calibri"/>
                          <a:ea typeface="Times New Roman"/>
                        </a:rPr>
                        <a:t>cout</a:t>
                      </a:r>
                      <a:r>
                        <a:rPr lang="en-US" sz="1800" dirty="0">
                          <a:latin typeface="Calibri"/>
                          <a:ea typeface="Times New Roman"/>
                        </a:rPr>
                        <a:t> &lt;&lt; "</a:t>
                      </a:r>
                      <a:r>
                        <a:rPr lang="en-US" sz="1800" dirty="0" err="1">
                          <a:latin typeface="Calibri"/>
                          <a:ea typeface="Times New Roman"/>
                        </a:rPr>
                        <a:t>Привет</a:t>
                      </a:r>
                      <a:r>
                        <a:rPr lang="en-US" sz="1800" dirty="0">
                          <a:latin typeface="Calibri"/>
                          <a:ea typeface="Times New Roman"/>
                        </a:rPr>
                        <a:t>, </a:t>
                      </a:r>
                      <a:r>
                        <a:rPr lang="en-US" sz="1800" dirty="0" err="1">
                          <a:latin typeface="Calibri"/>
                          <a:ea typeface="Times New Roman"/>
                        </a:rPr>
                        <a:t>мир</a:t>
                      </a:r>
                      <a:r>
                        <a:rPr lang="en-US" sz="1800" dirty="0">
                          <a:latin typeface="Calibri"/>
                          <a:ea typeface="Times New Roman"/>
                        </a:rPr>
                        <a:t>!" &lt;&lt; </a:t>
                      </a:r>
                      <a:r>
                        <a:rPr lang="en-US" sz="1800" dirty="0" err="1">
                          <a:latin typeface="Calibri"/>
                          <a:ea typeface="Times New Roman"/>
                        </a:rPr>
                        <a:t>endl</a:t>
                      </a:r>
                      <a:r>
                        <a:rPr lang="en-US" sz="1800" dirty="0">
                          <a:latin typeface="Calibri"/>
                          <a:ea typeface="Times New Roman"/>
                        </a:rPr>
                        <a:t>;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</a:rPr>
                        <a:t>    return 0;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</a:rPr>
                        <a:t>}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</a:txBody>
                  <a:tcPr marL="62966" marR="629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</a:rPr>
                        <a:t>print(“</a:t>
                      </a:r>
                      <a:r>
                        <a:rPr lang="ru-RU" sz="1800" dirty="0">
                          <a:latin typeface="Calibri"/>
                          <a:ea typeface="Times New Roman"/>
                        </a:rPr>
                        <a:t>Привет</a:t>
                      </a:r>
                      <a:r>
                        <a:rPr lang="en-US" sz="1800" dirty="0">
                          <a:latin typeface="Calibri"/>
                          <a:ea typeface="Times New Roman"/>
                        </a:rPr>
                        <a:t>, </a:t>
                      </a:r>
                      <a:r>
                        <a:rPr lang="ru-RU" sz="1800" dirty="0">
                          <a:latin typeface="Calibri"/>
                          <a:ea typeface="Times New Roman"/>
                        </a:rPr>
                        <a:t>мир</a:t>
                      </a:r>
                      <a:r>
                        <a:rPr lang="en-US" sz="1800" dirty="0">
                          <a:latin typeface="Calibri"/>
                          <a:ea typeface="Times New Roman"/>
                        </a:rPr>
                        <a:t>!”)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</a:rPr>
                        <a:t>print(“Hello,  world!”)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</a:txBody>
                  <a:tcPr marL="62966" marR="629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Сравним…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28596" y="857232"/>
          <a:ext cx="8215370" cy="6044926"/>
        </p:xfrm>
        <a:graphic>
          <a:graphicData uri="http://schemas.openxmlformats.org/drawingml/2006/table">
            <a:tbl>
              <a:tblPr/>
              <a:tblGrid>
                <a:gridCol w="3983543"/>
                <a:gridCol w="4231827"/>
              </a:tblGrid>
              <a:tr h="3166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libri"/>
                          <a:ea typeface="Calibri"/>
                          <a:cs typeface="Times New Roman"/>
                        </a:rPr>
                        <a:t>Паскаль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66" marR="629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Calibri"/>
                          <a:ea typeface="Calibri"/>
                          <a:cs typeface="Times New Roman"/>
                        </a:rPr>
                        <a:t>Алгоритмический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66" marR="629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3145">
                <a:tc>
                  <a:txBody>
                    <a:bodyPr/>
                    <a:lstStyle/>
                    <a:p>
                      <a:pPr indent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 smtClean="0">
                          <a:latin typeface="Calibri"/>
                          <a:ea typeface="Times New Roman"/>
                        </a:rPr>
                        <a:t>Var</a:t>
                      </a:r>
                      <a:r>
                        <a:rPr lang="en-US" sz="1800" baseline="0" dirty="0" smtClean="0">
                          <a:latin typeface="Calibri"/>
                          <a:ea typeface="Times New Roman"/>
                        </a:rPr>
                        <a:t> a. b. c: integer;</a:t>
                      </a:r>
                      <a:endParaRPr lang="ru-RU" sz="1800" dirty="0" smtClean="0">
                        <a:latin typeface="Calibri"/>
                        <a:ea typeface="Times New Roman"/>
                      </a:endParaRPr>
                    </a:p>
                    <a:p>
                      <a:pPr indent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Times New Roman"/>
                        </a:rPr>
                        <a:t>Begin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 indent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alibri"/>
                          <a:ea typeface="Times New Roman"/>
                        </a:rPr>
                        <a:t>    </a:t>
                      </a:r>
                      <a:r>
                        <a:rPr lang="en-US" sz="1800" dirty="0" err="1" smtClean="0">
                          <a:latin typeface="Calibri"/>
                          <a:ea typeface="Times New Roman"/>
                        </a:rPr>
                        <a:t>Writeln</a:t>
                      </a:r>
                      <a:r>
                        <a:rPr lang="en-US" sz="1800" dirty="0" smtClean="0">
                          <a:latin typeface="Calibri"/>
                          <a:ea typeface="Times New Roman"/>
                        </a:rPr>
                        <a:t> (‘</a:t>
                      </a:r>
                      <a:r>
                        <a:rPr lang="ru-RU" sz="1800" dirty="0" smtClean="0">
                          <a:latin typeface="Calibri"/>
                          <a:ea typeface="Times New Roman"/>
                        </a:rPr>
                        <a:t>Введи </a:t>
                      </a:r>
                      <a:r>
                        <a:rPr lang="ru-RU" sz="1800" baseline="0" dirty="0" smtClean="0">
                          <a:latin typeface="Calibri"/>
                          <a:ea typeface="Times New Roman"/>
                        </a:rPr>
                        <a:t> 2 числа</a:t>
                      </a:r>
                      <a:r>
                        <a:rPr lang="en-US" sz="1800" baseline="0" dirty="0" smtClean="0">
                          <a:latin typeface="Calibri"/>
                          <a:ea typeface="Times New Roman"/>
                        </a:rPr>
                        <a:t>&gt;&gt;’</a:t>
                      </a:r>
                      <a:r>
                        <a:rPr lang="en-US" sz="1800" dirty="0" smtClean="0">
                          <a:latin typeface="Calibri"/>
                          <a:ea typeface="Times New Roman"/>
                        </a:rPr>
                        <a:t>);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 indent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alibri"/>
                          <a:ea typeface="Times New Roman"/>
                        </a:rPr>
                        <a:t>    </a:t>
                      </a:r>
                      <a:r>
                        <a:rPr lang="en-US" sz="1800" dirty="0" err="1" smtClean="0">
                          <a:latin typeface="Calibri"/>
                          <a:ea typeface="Times New Roman"/>
                        </a:rPr>
                        <a:t>Readln</a:t>
                      </a:r>
                      <a:r>
                        <a:rPr lang="en-US" sz="1800" dirty="0" smtClean="0">
                          <a:latin typeface="Calibri"/>
                          <a:ea typeface="Times New Roman"/>
                        </a:rPr>
                        <a:t>(a, b);</a:t>
                      </a:r>
                    </a:p>
                    <a:p>
                      <a:pPr indent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alibri"/>
                          <a:ea typeface="Times New Roman"/>
                        </a:rPr>
                        <a:t>    </a:t>
                      </a:r>
                      <a:r>
                        <a:rPr lang="en-US" sz="1800" dirty="0" err="1" smtClean="0">
                          <a:latin typeface="Calibri"/>
                          <a:ea typeface="Times New Roman"/>
                        </a:rPr>
                        <a:t>Writeln</a:t>
                      </a:r>
                      <a:r>
                        <a:rPr lang="en-US" sz="1800" dirty="0" smtClean="0">
                          <a:latin typeface="Calibri"/>
                          <a:ea typeface="Times New Roman"/>
                        </a:rPr>
                        <a:t>(‘sum=‘, </a:t>
                      </a:r>
                      <a:r>
                        <a:rPr lang="en-US" sz="1800" dirty="0" err="1" smtClean="0">
                          <a:latin typeface="Calibri"/>
                          <a:ea typeface="Times New Roman"/>
                        </a:rPr>
                        <a:t>a+b</a:t>
                      </a:r>
                      <a:r>
                        <a:rPr lang="en-US" sz="1800" dirty="0" smtClean="0">
                          <a:latin typeface="Calibri"/>
                          <a:ea typeface="Times New Roman"/>
                        </a:rPr>
                        <a:t>);</a:t>
                      </a:r>
                    </a:p>
                    <a:p>
                      <a:pPr indent="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Times New Roman"/>
                        </a:rPr>
                        <a:t>End</a:t>
                      </a:r>
                      <a:r>
                        <a:rPr lang="en-US" sz="1800" dirty="0">
                          <a:latin typeface="Calibri"/>
                          <a:ea typeface="Times New Roman"/>
                        </a:rPr>
                        <a:t>.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</a:txBody>
                  <a:tcPr marL="62966" marR="629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ea typeface="Times New Roman"/>
                        </a:rPr>
                        <a:t>цел </a:t>
                      </a:r>
                      <a:r>
                        <a:rPr lang="en-US" sz="1800" dirty="0" smtClean="0">
                          <a:latin typeface="+mn-lt"/>
                          <a:ea typeface="Times New Roman"/>
                        </a:rPr>
                        <a:t>a,</a:t>
                      </a:r>
                      <a:r>
                        <a:rPr lang="en-US" sz="1800" baseline="0" dirty="0" smtClean="0">
                          <a:latin typeface="+mn-lt"/>
                          <a:ea typeface="Times New Roman"/>
                        </a:rPr>
                        <a:t> b</a:t>
                      </a:r>
                      <a:endParaRPr lang="ru-RU" sz="1800" dirty="0" smtClean="0">
                        <a:latin typeface="+mn-lt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 smtClean="0">
                          <a:latin typeface="Calibri"/>
                          <a:ea typeface="Times New Roman"/>
                        </a:rPr>
                        <a:t>алг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 indent="20193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 smtClean="0">
                          <a:latin typeface="Calibri"/>
                          <a:ea typeface="Times New Roman"/>
                        </a:rPr>
                        <a:t>нач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 marL="0" marR="0" indent="20193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ea typeface="Times New Roman"/>
                        </a:rPr>
                        <a:t>вывод</a:t>
                      </a:r>
                      <a:r>
                        <a:rPr lang="en-US" sz="1800" dirty="0" smtClean="0">
                          <a:latin typeface="+mn-lt"/>
                          <a:ea typeface="Times New Roman"/>
                        </a:rPr>
                        <a:t> ‘</a:t>
                      </a:r>
                      <a:r>
                        <a:rPr lang="ru-RU" sz="1800" dirty="0" smtClean="0">
                          <a:latin typeface="+mn-lt"/>
                          <a:ea typeface="Times New Roman"/>
                        </a:rPr>
                        <a:t>введи два числа</a:t>
                      </a:r>
                      <a:r>
                        <a:rPr lang="en-US" sz="1800" dirty="0" smtClean="0">
                          <a:latin typeface="+mn-lt"/>
                          <a:ea typeface="Times New Roman"/>
                        </a:rPr>
                        <a:t>'</a:t>
                      </a:r>
                      <a:endParaRPr lang="ru-RU" sz="1200" dirty="0" smtClean="0">
                        <a:latin typeface="+mn-lt"/>
                        <a:ea typeface="Times New Roman"/>
                      </a:endParaRPr>
                    </a:p>
                    <a:p>
                      <a:pPr indent="20193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alibri"/>
                          <a:ea typeface="Times New Roman"/>
                        </a:rPr>
                        <a:t>ввод</a:t>
                      </a:r>
                      <a:r>
                        <a:rPr lang="ru-RU" sz="1800" baseline="0" dirty="0" smtClean="0">
                          <a:latin typeface="Calibri"/>
                          <a:ea typeface="Times New Roman"/>
                        </a:rPr>
                        <a:t> </a:t>
                      </a:r>
                      <a:r>
                        <a:rPr lang="en-US" sz="1800" baseline="0" dirty="0" err="1" smtClean="0">
                          <a:latin typeface="Calibri"/>
                          <a:ea typeface="Times New Roman"/>
                        </a:rPr>
                        <a:t>a,b</a:t>
                      </a:r>
                      <a:endParaRPr lang="en-US" sz="1800" dirty="0" smtClean="0">
                        <a:latin typeface="Calibri"/>
                        <a:ea typeface="Times New Roman"/>
                      </a:endParaRPr>
                    </a:p>
                    <a:p>
                      <a:pPr indent="20193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alibri"/>
                          <a:ea typeface="Times New Roman"/>
                        </a:rPr>
                        <a:t>вывод</a:t>
                      </a:r>
                      <a:r>
                        <a:rPr lang="ru-RU" sz="1800" baseline="0" dirty="0" smtClean="0">
                          <a:latin typeface="Calibri"/>
                          <a:ea typeface="Times New Roman"/>
                        </a:rPr>
                        <a:t> </a:t>
                      </a:r>
                      <a:r>
                        <a:rPr lang="en-US" sz="1800" baseline="0" dirty="0" smtClean="0">
                          <a:latin typeface="Calibri"/>
                          <a:ea typeface="Times New Roman"/>
                        </a:rPr>
                        <a:t>‘sum=‘,</a:t>
                      </a:r>
                      <a:r>
                        <a:rPr lang="en-US" sz="1800" baseline="0" dirty="0" err="1" smtClean="0">
                          <a:latin typeface="Calibri"/>
                          <a:ea typeface="Times New Roman"/>
                        </a:rPr>
                        <a:t>a+b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 indent="20193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alibri"/>
                          <a:ea typeface="Times New Roman"/>
                        </a:rPr>
                        <a:t>Кон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</a:txBody>
                  <a:tcPr marL="62966" marR="629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3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Calibri"/>
                          <a:ea typeface="Calibri"/>
                          <a:cs typeface="Times New Roman"/>
                        </a:rPr>
                        <a:t>Си++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66" marR="629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Calibri"/>
                          <a:ea typeface="Calibri"/>
                          <a:cs typeface="Times New Roman"/>
                        </a:rPr>
                        <a:t>Питон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66" marR="629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30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</a:rPr>
                        <a:t>#include &lt;</a:t>
                      </a:r>
                      <a:r>
                        <a:rPr lang="en-US" sz="1800" dirty="0" err="1">
                          <a:latin typeface="Calibri"/>
                          <a:ea typeface="Times New Roman"/>
                        </a:rPr>
                        <a:t>iostream</a:t>
                      </a:r>
                      <a:r>
                        <a:rPr lang="en-US" sz="1800" dirty="0">
                          <a:latin typeface="Calibri"/>
                          <a:ea typeface="Times New Roman"/>
                        </a:rPr>
                        <a:t>&gt;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</a:rPr>
                        <a:t>using namespace std;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latin typeface="Calibri"/>
                          <a:ea typeface="Times New Roman"/>
                        </a:rPr>
                        <a:t>int</a:t>
                      </a:r>
                      <a:r>
                        <a:rPr lang="en-US" sz="1800" dirty="0">
                          <a:latin typeface="Calibri"/>
                          <a:ea typeface="Times New Roman"/>
                        </a:rPr>
                        <a:t> main()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</a:rPr>
                        <a:t>{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</a:rPr>
                        <a:t>    </a:t>
                      </a:r>
                      <a:r>
                        <a:rPr lang="en-US" sz="1800" dirty="0" err="1" smtClean="0">
                          <a:latin typeface="Calibri"/>
                          <a:ea typeface="Times New Roman"/>
                        </a:rPr>
                        <a:t>int</a:t>
                      </a:r>
                      <a:r>
                        <a:rPr lang="en-US" sz="1800" dirty="0" smtClean="0">
                          <a:latin typeface="Calibri"/>
                          <a:ea typeface="Times New Roman"/>
                        </a:rPr>
                        <a:t> a, b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Times New Roman"/>
                        </a:rPr>
                        <a:t>    </a:t>
                      </a:r>
                      <a:r>
                        <a:rPr lang="en-US" sz="1800" dirty="0" err="1" smtClean="0">
                          <a:latin typeface="Calibri"/>
                          <a:ea typeface="Times New Roman"/>
                        </a:rPr>
                        <a:t>cout</a:t>
                      </a:r>
                      <a:r>
                        <a:rPr lang="en-US" sz="1800" dirty="0" smtClean="0">
                          <a:latin typeface="Calibri"/>
                          <a:ea typeface="Times New Roman"/>
                        </a:rPr>
                        <a:t> </a:t>
                      </a:r>
                      <a:r>
                        <a:rPr lang="en-US" sz="1800" dirty="0">
                          <a:latin typeface="Calibri"/>
                          <a:ea typeface="Times New Roman"/>
                        </a:rPr>
                        <a:t>&lt;&lt; </a:t>
                      </a:r>
                      <a:r>
                        <a:rPr lang="en-US" sz="1800" dirty="0" smtClean="0">
                          <a:latin typeface="+mn-lt"/>
                          <a:ea typeface="Times New Roman"/>
                        </a:rPr>
                        <a:t>"</a:t>
                      </a:r>
                      <a:r>
                        <a:rPr lang="ru-RU" sz="1800" dirty="0" smtClean="0">
                          <a:latin typeface="Calibri"/>
                          <a:ea typeface="Times New Roman"/>
                        </a:rPr>
                        <a:t>Введи два числа</a:t>
                      </a:r>
                      <a:r>
                        <a:rPr lang="en-US" sz="1800" dirty="0" smtClean="0">
                          <a:latin typeface="Calibri"/>
                          <a:ea typeface="Times New Roman"/>
                        </a:rPr>
                        <a:t>&gt;&gt;" </a:t>
                      </a:r>
                      <a:r>
                        <a:rPr lang="en-US" sz="1800" dirty="0">
                          <a:latin typeface="Calibri"/>
                          <a:ea typeface="Times New Roman"/>
                        </a:rPr>
                        <a:t>&lt;&lt; </a:t>
                      </a:r>
                      <a:r>
                        <a:rPr lang="en-US" sz="1800" dirty="0" err="1">
                          <a:latin typeface="Calibri"/>
                          <a:ea typeface="Times New Roman"/>
                        </a:rPr>
                        <a:t>endl</a:t>
                      </a:r>
                      <a:r>
                        <a:rPr lang="en-US" sz="1800" dirty="0" smtClean="0">
                          <a:latin typeface="Calibri"/>
                          <a:ea typeface="Times New Roman"/>
                        </a:rPr>
                        <a:t>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Times New Roman"/>
                        </a:rPr>
                        <a:t>     </a:t>
                      </a:r>
                      <a:r>
                        <a:rPr lang="en-US" sz="1800" dirty="0" err="1" smtClean="0">
                          <a:latin typeface="Calibri"/>
                          <a:ea typeface="Times New Roman"/>
                        </a:rPr>
                        <a:t>cin</a:t>
                      </a:r>
                      <a:r>
                        <a:rPr lang="en-US" sz="1800" dirty="0" smtClean="0">
                          <a:latin typeface="Calibri"/>
                          <a:ea typeface="Times New Roman"/>
                        </a:rPr>
                        <a:t>&gt;&gt;</a:t>
                      </a:r>
                      <a:r>
                        <a:rPr lang="en-US" sz="1800" dirty="0" err="1" smtClean="0">
                          <a:latin typeface="Calibri"/>
                          <a:ea typeface="Times New Roman"/>
                        </a:rPr>
                        <a:t>a,b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</a:rPr>
                        <a:t>    </a:t>
                      </a:r>
                      <a:r>
                        <a:rPr lang="en-US" sz="1800" dirty="0" err="1">
                          <a:latin typeface="Calibri"/>
                          <a:ea typeface="Times New Roman"/>
                        </a:rPr>
                        <a:t>cout</a:t>
                      </a:r>
                      <a:r>
                        <a:rPr lang="en-US" sz="1800" dirty="0">
                          <a:latin typeface="Calibri"/>
                          <a:ea typeface="Times New Roman"/>
                        </a:rPr>
                        <a:t> &lt;&lt; </a:t>
                      </a:r>
                      <a:r>
                        <a:rPr lang="en-US" sz="1800" dirty="0" smtClean="0">
                          <a:latin typeface="+mn-lt"/>
                          <a:ea typeface="Times New Roman"/>
                        </a:rPr>
                        <a:t>"</a:t>
                      </a:r>
                      <a:r>
                        <a:rPr lang="en-US" sz="1800" dirty="0" smtClean="0">
                          <a:latin typeface="Calibri"/>
                          <a:ea typeface="Times New Roman"/>
                        </a:rPr>
                        <a:t>sum=</a:t>
                      </a:r>
                      <a:r>
                        <a:rPr lang="en-US" sz="1800" dirty="0" smtClean="0">
                          <a:latin typeface="+mn-lt"/>
                          <a:ea typeface="Times New Roman"/>
                        </a:rPr>
                        <a:t>“, </a:t>
                      </a:r>
                      <a:r>
                        <a:rPr lang="en-US" sz="1800" dirty="0" err="1" smtClean="0">
                          <a:latin typeface="Calibri"/>
                          <a:ea typeface="Times New Roman"/>
                        </a:rPr>
                        <a:t>a+b</a:t>
                      </a:r>
                      <a:r>
                        <a:rPr lang="en-US" sz="1800" dirty="0" smtClean="0">
                          <a:latin typeface="Calibri"/>
                          <a:ea typeface="Times New Roman"/>
                        </a:rPr>
                        <a:t>&lt;&lt; </a:t>
                      </a:r>
                      <a:r>
                        <a:rPr lang="en-US" sz="1800" dirty="0" err="1">
                          <a:latin typeface="Calibri"/>
                          <a:ea typeface="Times New Roman"/>
                        </a:rPr>
                        <a:t>endl</a:t>
                      </a:r>
                      <a:r>
                        <a:rPr lang="en-US" sz="1800" dirty="0">
                          <a:latin typeface="Calibri"/>
                          <a:ea typeface="Times New Roman"/>
                        </a:rPr>
                        <a:t>;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</a:rPr>
                        <a:t>    return 0;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</a:rPr>
                        <a:t>}</a:t>
                      </a:r>
                      <a:endParaRPr lang="ru-RU" sz="1200" dirty="0">
                        <a:latin typeface="Calibri"/>
                        <a:ea typeface="Times New Roman"/>
                      </a:endParaRPr>
                    </a:p>
                  </a:txBody>
                  <a:tcPr marL="62966" marR="629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Times New Roman"/>
                        </a:rPr>
                        <a:t>a=</a:t>
                      </a:r>
                      <a:r>
                        <a:rPr lang="en-US" sz="1800" dirty="0" err="1" smtClean="0">
                          <a:latin typeface="Calibri"/>
                          <a:ea typeface="Times New Roman"/>
                        </a:rPr>
                        <a:t>int</a:t>
                      </a:r>
                      <a:r>
                        <a:rPr lang="ru-RU" sz="1800" dirty="0" smtClean="0">
                          <a:latin typeface="Calibri"/>
                          <a:ea typeface="Times New Roman"/>
                        </a:rPr>
                        <a:t> </a:t>
                      </a:r>
                      <a:r>
                        <a:rPr lang="en-US" sz="1800" dirty="0" smtClean="0">
                          <a:latin typeface="Calibri"/>
                          <a:ea typeface="Times New Roman"/>
                        </a:rPr>
                        <a:t>(input</a:t>
                      </a:r>
                      <a:r>
                        <a:rPr lang="ru-RU" sz="1800" dirty="0" smtClean="0">
                          <a:latin typeface="Calibri"/>
                          <a:ea typeface="Times New Roman"/>
                        </a:rPr>
                        <a:t> </a:t>
                      </a:r>
                      <a:r>
                        <a:rPr lang="en-US" sz="1800" dirty="0" smtClean="0">
                          <a:latin typeface="Calibri"/>
                          <a:ea typeface="Times New Roman"/>
                        </a:rPr>
                        <a:t>(‘</a:t>
                      </a:r>
                      <a:r>
                        <a:rPr lang="ru-RU" sz="1800" dirty="0" smtClean="0">
                          <a:latin typeface="Calibri"/>
                          <a:ea typeface="Times New Roman"/>
                        </a:rPr>
                        <a:t>введи число</a:t>
                      </a:r>
                      <a:r>
                        <a:rPr lang="ru-RU" sz="1800" baseline="0" dirty="0" smtClean="0">
                          <a:latin typeface="Calibri"/>
                          <a:ea typeface="Times New Roman"/>
                        </a:rPr>
                        <a:t> </a:t>
                      </a:r>
                      <a:r>
                        <a:rPr lang="en-US" sz="1800" baseline="0" dirty="0" smtClean="0">
                          <a:latin typeface="Calibri"/>
                          <a:ea typeface="Times New Roman"/>
                        </a:rPr>
                        <a:t>a’)</a:t>
                      </a:r>
                      <a:r>
                        <a:rPr lang="ru-RU" sz="1800" baseline="0" dirty="0" smtClean="0">
                          <a:latin typeface="Calibri"/>
                          <a:ea typeface="Times New Roman"/>
                        </a:rPr>
                        <a:t> )</a:t>
                      </a:r>
                      <a:endParaRPr lang="en-US" sz="1800" baseline="0" dirty="0" smtClean="0">
                        <a:latin typeface="Calibri"/>
                        <a:ea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+mn-lt"/>
                          <a:ea typeface="Times New Roman"/>
                        </a:rPr>
                        <a:t>b=</a:t>
                      </a:r>
                      <a:r>
                        <a:rPr lang="en-US" sz="1800" dirty="0" err="1" smtClean="0">
                          <a:latin typeface="+mn-lt"/>
                          <a:ea typeface="Times New Roman"/>
                        </a:rPr>
                        <a:t>int</a:t>
                      </a:r>
                      <a:r>
                        <a:rPr lang="ru-RU" sz="1800" dirty="0" smtClean="0"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1800" dirty="0" smtClean="0">
                          <a:latin typeface="+mn-lt"/>
                          <a:ea typeface="Times New Roman"/>
                        </a:rPr>
                        <a:t>(input</a:t>
                      </a:r>
                      <a:r>
                        <a:rPr lang="ru-RU" sz="1800" dirty="0" smtClean="0"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1800" dirty="0" smtClean="0">
                          <a:latin typeface="+mn-lt"/>
                          <a:ea typeface="Times New Roman"/>
                        </a:rPr>
                        <a:t>(‘</a:t>
                      </a:r>
                      <a:r>
                        <a:rPr lang="ru-RU" sz="1800" dirty="0" smtClean="0">
                          <a:latin typeface="+mn-lt"/>
                          <a:ea typeface="Times New Roman"/>
                        </a:rPr>
                        <a:t>введи число</a:t>
                      </a:r>
                      <a:r>
                        <a:rPr lang="ru-RU" sz="1800" baseline="0" dirty="0" smtClean="0"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1800" baseline="0" dirty="0" smtClean="0">
                          <a:latin typeface="+mn-lt"/>
                          <a:ea typeface="Times New Roman"/>
                        </a:rPr>
                        <a:t>b’)</a:t>
                      </a:r>
                      <a:r>
                        <a:rPr lang="ru-RU" sz="1800" baseline="0" dirty="0" smtClean="0">
                          <a:latin typeface="+mn-lt"/>
                          <a:ea typeface="Times New Roman"/>
                        </a:rPr>
                        <a:t> )</a:t>
                      </a:r>
                      <a:endParaRPr lang="ru-RU" sz="1800" dirty="0" smtClean="0">
                        <a:latin typeface="+mn-lt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Times New Roman"/>
                        </a:rPr>
                        <a:t>print(“sum=”, </a:t>
                      </a:r>
                      <a:r>
                        <a:rPr lang="en-US" sz="1800" dirty="0" err="1" smtClean="0">
                          <a:latin typeface="Calibri"/>
                          <a:ea typeface="Times New Roman"/>
                        </a:rPr>
                        <a:t>a+b</a:t>
                      </a:r>
                      <a:r>
                        <a:rPr lang="en-US" sz="1800" dirty="0" smtClean="0">
                          <a:latin typeface="Calibri"/>
                          <a:ea typeface="Times New Roman"/>
                        </a:rPr>
                        <a:t>)</a:t>
                      </a:r>
                      <a:endParaRPr lang="ru-RU" sz="1800" dirty="0" smtClean="0">
                        <a:latin typeface="Calibri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latin typeface="Calibri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 smtClean="0">
                          <a:latin typeface="Calibri"/>
                          <a:ea typeface="Times New Roman"/>
                        </a:rPr>
                        <a:t>Или в одну строку (без </a:t>
                      </a:r>
                      <a:r>
                        <a:rPr lang="en-US" sz="1800" i="1" smtClean="0">
                          <a:latin typeface="Calibri"/>
                          <a:ea typeface="Times New Roman"/>
                        </a:rPr>
                        <a:t>‘sum=‘)</a:t>
                      </a:r>
                      <a:r>
                        <a:rPr lang="ru-RU" sz="1800" i="1" smtClean="0">
                          <a:latin typeface="Calibri"/>
                          <a:ea typeface="Times New Roman"/>
                        </a:rPr>
                        <a:t>:</a:t>
                      </a:r>
                      <a:endParaRPr lang="ru-RU" sz="1800" i="1" dirty="0" smtClean="0">
                        <a:latin typeface="Calibri"/>
                        <a:ea typeface="Times New Roman"/>
                      </a:endParaRPr>
                    </a:p>
                    <a:p>
                      <a:pPr marL="179388" indent="-93663" algn="just">
                        <a:defRPr/>
                      </a:pPr>
                      <a:r>
                        <a:rPr lang="ru-RU" sz="1600" b="1" dirty="0" err="1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Times New Roman" pitchFamily="18" charset="0"/>
                        </a:rPr>
                        <a:t>p</a:t>
                      </a:r>
                      <a:r>
                        <a:rPr lang="en-US" sz="1600" b="1" dirty="0" err="1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Times New Roman" pitchFamily="18" charset="0"/>
                        </a:rPr>
                        <a:t>rint</a:t>
                      </a:r>
                      <a:r>
                        <a:rPr lang="ru-RU" sz="1600" b="1" dirty="0" smtClean="0">
                          <a:latin typeface="Courier New" pitchFamily="49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600" b="1" dirty="0" err="1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Times New Roman" pitchFamily="18" charset="0"/>
                        </a:rPr>
                        <a:t>int</a:t>
                      </a:r>
                      <a:r>
                        <a:rPr lang="en-US" sz="1600" b="1" dirty="0" smtClean="0">
                          <a:latin typeface="Courier New" pitchFamily="49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Times New Roman" pitchFamily="18" charset="0"/>
                        </a:rPr>
                        <a:t>input</a:t>
                      </a:r>
                      <a:r>
                        <a:rPr lang="ru-RU" sz="1600" b="1" dirty="0" smtClean="0">
                          <a:latin typeface="Courier New" pitchFamily="49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Courier New" pitchFamily="49" charset="0"/>
                          <a:cs typeface="Times New Roman" pitchFamily="18" charset="0"/>
                        </a:rPr>
                        <a:t>"Введите</a:t>
                      </a:r>
                      <a:r>
                        <a:rPr lang="en-US" sz="1600" b="1" baseline="0" dirty="0" smtClean="0">
                          <a:solidFill>
                            <a:srgbClr val="C00000"/>
                          </a:solidFill>
                          <a:latin typeface="Courier New" pitchFamily="49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600" b="1" dirty="0" smtClean="0">
                          <a:solidFill>
                            <a:srgbClr val="C00000"/>
                          </a:solidFill>
                          <a:latin typeface="Courier New" pitchFamily="49" charset="0"/>
                          <a:cs typeface="Times New Roman" pitchFamily="18" charset="0"/>
                        </a:rPr>
                        <a:t>a:”</a:t>
                      </a:r>
                      <a:r>
                        <a:rPr lang="ru-RU" sz="1600" b="1" dirty="0" smtClean="0">
                          <a:latin typeface="Courier New" pitchFamily="49" charset="0"/>
                          <a:cs typeface="Times New Roman" pitchFamily="18" charset="0"/>
                        </a:rPr>
                        <a:t>)</a:t>
                      </a:r>
                      <a:r>
                        <a:rPr lang="en-US" sz="1600" b="1" dirty="0" smtClean="0">
                          <a:latin typeface="Courier New" pitchFamily="49" charset="0"/>
                          <a:cs typeface="Times New Roman" pitchFamily="18" charset="0"/>
                        </a:rPr>
                        <a:t>)+   </a:t>
                      </a:r>
                      <a:r>
                        <a:rPr lang="en-US" sz="1600" b="1" dirty="0" err="1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Times New Roman" pitchFamily="18" charset="0"/>
                        </a:rPr>
                        <a:t>int</a:t>
                      </a:r>
                      <a:r>
                        <a:rPr lang="en-US" sz="1600" b="1" dirty="0" smtClean="0"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smtClean="0">
                          <a:latin typeface="Courier New" pitchFamily="49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600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Times New Roman" pitchFamily="18" charset="0"/>
                        </a:rPr>
                        <a:t>input</a:t>
                      </a:r>
                      <a:r>
                        <a:rPr lang="ru-RU" sz="1600" b="1" dirty="0" smtClean="0">
                          <a:latin typeface="Courier New" pitchFamily="49" charset="0"/>
                          <a:cs typeface="Times New Roman" pitchFamily="18" charset="0"/>
                        </a:rPr>
                        <a:t>((</a:t>
                      </a:r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Courier New" pitchFamily="49" charset="0"/>
                          <a:cs typeface="Times New Roman" pitchFamily="18" charset="0"/>
                        </a:rPr>
                        <a:t>"Введите</a:t>
                      </a:r>
                      <a:r>
                        <a:rPr lang="en-US" sz="1600" b="1" dirty="0" smtClean="0">
                          <a:solidFill>
                            <a:srgbClr val="C00000"/>
                          </a:solidFill>
                          <a:latin typeface="Courier New" pitchFamily="49" charset="0"/>
                          <a:cs typeface="Times New Roman" pitchFamily="18" charset="0"/>
                        </a:rPr>
                        <a:t> b:”</a:t>
                      </a:r>
                      <a:r>
                        <a:rPr lang="ru-RU" sz="1600" b="1" dirty="0" smtClean="0">
                          <a:latin typeface="Courier New" pitchFamily="49" charset="0"/>
                          <a:cs typeface="Times New Roman" pitchFamily="18" charset="0"/>
                        </a:rPr>
                        <a:t>))</a:t>
                      </a:r>
                      <a:endParaRPr lang="ru-RU" sz="1600" dirty="0">
                        <a:latin typeface="Calibri"/>
                        <a:ea typeface="Times New Roman"/>
                      </a:endParaRPr>
                    </a:p>
                  </a:txBody>
                  <a:tcPr marL="62966" marR="629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Выявленные проблемы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785786" y="1643050"/>
            <a:ext cx="764386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3200" dirty="0" smtClean="0"/>
              <a:t> </a:t>
            </a:r>
            <a:r>
              <a:rPr lang="ru-RU" sz="3200" b="1" dirty="0" smtClean="0"/>
              <a:t>Необходимо учителю найти свободное время для самообразования</a:t>
            </a:r>
            <a:r>
              <a:rPr lang="ru-RU" sz="3200" dirty="0" smtClean="0"/>
              <a:t>!</a:t>
            </a:r>
          </a:p>
          <a:p>
            <a:endParaRPr lang="ru-RU" sz="32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ru-RU" sz="3200" dirty="0" smtClean="0"/>
              <a:t>Отсутствие учебников для учеников</a:t>
            </a:r>
          </a:p>
          <a:p>
            <a:endParaRPr lang="ru-RU" sz="3200" dirty="0" smtClean="0"/>
          </a:p>
          <a:p>
            <a:pPr>
              <a:buFont typeface="Arial" pitchFamily="34" charset="0"/>
              <a:buChar char="•"/>
            </a:pPr>
            <a:r>
              <a:rPr lang="ru-RU" sz="3200" dirty="0" smtClean="0"/>
              <a:t>   Имеющийся опыт  Паскаля мешает  отдельным ученикам</a:t>
            </a:r>
          </a:p>
          <a:p>
            <a:pPr>
              <a:buFont typeface="Arial" pitchFamily="34" charset="0"/>
              <a:buChar char="•"/>
            </a:pPr>
            <a:endParaRPr lang="ru-RU" sz="3200" dirty="0"/>
          </a:p>
        </p:txBody>
      </p:sp>
      <p:pic>
        <p:nvPicPr>
          <p:cNvPr id="4" name="Рисунок 3" descr="2000px-Python-logo-notext.sv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596" y="285728"/>
            <a:ext cx="857232" cy="85723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Обучение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 smtClean="0"/>
              <a:t>Он-лайн</a:t>
            </a:r>
            <a:r>
              <a:rPr lang="ru-RU" dirty="0" smtClean="0"/>
              <a:t> курсы</a:t>
            </a:r>
          </a:p>
          <a:p>
            <a:r>
              <a:rPr lang="ru-RU" dirty="0" smtClean="0"/>
              <a:t>Сайты</a:t>
            </a:r>
          </a:p>
          <a:p>
            <a:r>
              <a:rPr lang="ru-RU" dirty="0" smtClean="0"/>
              <a:t>К.Поляков: вышло пособие</a:t>
            </a:r>
            <a:r>
              <a:rPr lang="en-US" dirty="0" smtClean="0"/>
              <a:t> </a:t>
            </a:r>
            <a:r>
              <a:rPr lang="ru-RU" dirty="0" smtClean="0"/>
              <a:t>для инженерно-технической подготовки в 4-х частях</a:t>
            </a:r>
            <a:r>
              <a:rPr lang="en-US" dirty="0" smtClean="0"/>
              <a:t>:</a:t>
            </a:r>
            <a:endParaRPr lang="ru-RU" dirty="0" smtClean="0"/>
          </a:p>
          <a:p>
            <a:pPr>
              <a:buNone/>
            </a:pPr>
            <a:r>
              <a:rPr lang="en-US" sz="2800" dirty="0" smtClean="0">
                <a:hlinkClick r:id="rId2"/>
              </a:rPr>
              <a:t>http://lbz.ru/books/774/10373/</a:t>
            </a:r>
            <a:endParaRPr lang="ru-RU" sz="2800" dirty="0" smtClean="0"/>
          </a:p>
          <a:p>
            <a:pPr>
              <a:buNone/>
            </a:pPr>
            <a:r>
              <a:rPr lang="ru-RU" sz="2000" b="1" dirty="0" smtClean="0"/>
              <a:t>Программирование: Python, C++. в 4 ч. 1 ч. / Поляков К.Ю.</a:t>
            </a:r>
          </a:p>
          <a:p>
            <a:endParaRPr lang="ru-RU" dirty="0" smtClean="0"/>
          </a:p>
          <a:p>
            <a:pPr>
              <a:buNone/>
            </a:pPr>
            <a:r>
              <a:rPr lang="ru-RU" sz="2800" b="1" dirty="0" smtClean="0"/>
              <a:t>Смотрите Приложение 1.</a:t>
            </a:r>
            <a:r>
              <a:rPr lang="ru-RU" sz="2800" dirty="0" smtClean="0"/>
              <a:t> </a:t>
            </a:r>
          </a:p>
          <a:p>
            <a:pPr>
              <a:buNone/>
            </a:pPr>
            <a:r>
              <a:rPr lang="ru-RU" sz="2800" b="1" dirty="0" smtClean="0"/>
              <a:t>«Рекомендации по началу обучения ЯП Python»</a:t>
            </a:r>
            <a:endParaRPr lang="ru-RU" sz="2800" dirty="0"/>
          </a:p>
        </p:txBody>
      </p:sp>
      <p:pic>
        <p:nvPicPr>
          <p:cNvPr id="5" name="Рисунок 4" descr="2000px-Python-logo-notext.svg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596" y="285728"/>
            <a:ext cx="857232" cy="85723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Установка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lnSpcReduction="10000"/>
          </a:bodyPr>
          <a:lstStyle/>
          <a:p>
            <a:r>
              <a:rPr lang="ru-RU" sz="2800" dirty="0" smtClean="0"/>
              <a:t>Последние версии продукта всегда можно найти на официальном сайте разработчика:    </a:t>
            </a:r>
            <a:r>
              <a:rPr lang="ru-RU" sz="2800" dirty="0" smtClean="0">
                <a:hlinkClick r:id="rId2"/>
              </a:rPr>
              <a:t>https://www.python.org</a:t>
            </a:r>
            <a:r>
              <a:rPr lang="ru-RU" sz="2800" dirty="0" smtClean="0"/>
              <a:t>. </a:t>
            </a:r>
          </a:p>
          <a:p>
            <a:r>
              <a:rPr lang="ru-RU" sz="2800" dirty="0" smtClean="0"/>
              <a:t>В </a:t>
            </a:r>
            <a:r>
              <a:rPr lang="ru-RU" sz="2800" dirty="0" err="1" smtClean="0"/>
              <a:t>одноранговой</a:t>
            </a:r>
            <a:r>
              <a:rPr lang="ru-RU" sz="2800" dirty="0" smtClean="0"/>
              <a:t> сети устанавливается под обычным пользователем</a:t>
            </a:r>
          </a:p>
          <a:p>
            <a:r>
              <a:rPr lang="ru-RU" sz="2800" dirty="0" smtClean="0"/>
              <a:t>В домене при установке не пропустить шаг, на котором  ставится галочка </a:t>
            </a:r>
            <a:r>
              <a:rPr lang="ru-RU" sz="2800" b="1" dirty="0" smtClean="0"/>
              <a:t>«установить для всех пользователей»</a:t>
            </a:r>
          </a:p>
          <a:p>
            <a:r>
              <a:rPr lang="ru-RU" sz="2800" dirty="0" smtClean="0"/>
              <a:t>Среду разработки устанавливать не обязательно, можно работать и в </a:t>
            </a:r>
            <a:r>
              <a:rPr lang="en-US" sz="2800" dirty="0" smtClean="0"/>
              <a:t>IDLE</a:t>
            </a:r>
            <a:r>
              <a:rPr lang="ru-RU" sz="2800" dirty="0" smtClean="0"/>
              <a:t>  </a:t>
            </a:r>
            <a:r>
              <a:rPr lang="ru-RU" sz="2800" i="1" dirty="0" smtClean="0"/>
              <a:t>(среда разработки на языке Python, поставляемая вместе с дистрибутивом).</a:t>
            </a:r>
          </a:p>
          <a:p>
            <a:endParaRPr lang="ru-RU" dirty="0"/>
          </a:p>
        </p:txBody>
      </p:sp>
      <p:pic>
        <p:nvPicPr>
          <p:cNvPr id="4" name="Рисунок 3" descr="2000px-Python-logo-notext.svg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596" y="285728"/>
            <a:ext cx="857232" cy="85723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ru-RU" dirty="0" smtClean="0"/>
              <a:t>Почему </a:t>
            </a:r>
            <a:r>
              <a:rPr lang="en-US" dirty="0" smtClean="0"/>
              <a:t>Python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14422"/>
            <a:ext cx="8572560" cy="5643578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Высокий рейтинг среди ЯП:</a:t>
            </a:r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https://www.tiobe.com/tiobe-index/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ru-RU" dirty="0" smtClean="0"/>
          </a:p>
          <a:p>
            <a:r>
              <a:rPr lang="ru-RU" b="1" dirty="0" smtClean="0"/>
              <a:t>Перспективы по применению</a:t>
            </a:r>
            <a:r>
              <a:rPr lang="ru-RU" dirty="0" smtClean="0"/>
              <a:t> </a:t>
            </a:r>
            <a:r>
              <a:rPr lang="ru-RU" sz="2800" i="1" dirty="0" smtClean="0"/>
              <a:t>(компьютерное зрение, нейронные сети, </a:t>
            </a:r>
            <a:r>
              <a:rPr lang="en-US" sz="2800" i="1" dirty="0" smtClean="0"/>
              <a:t>Raspberry Pi)</a:t>
            </a:r>
            <a:endParaRPr lang="ru-RU" sz="2800" i="1" dirty="0" smtClean="0"/>
          </a:p>
          <a:p>
            <a:r>
              <a:rPr lang="ru-RU" b="1" dirty="0" smtClean="0"/>
              <a:t>Код проще</a:t>
            </a:r>
          </a:p>
          <a:p>
            <a:pPr marL="285750" lvl="1"/>
            <a:r>
              <a:rPr lang="ru-RU" i="1" dirty="0" smtClean="0"/>
              <a:t>нет описания переменных</a:t>
            </a:r>
          </a:p>
          <a:p>
            <a:pPr marL="285750" lvl="1"/>
            <a:r>
              <a:rPr lang="ru-RU" i="1" dirty="0" smtClean="0"/>
              <a:t>нет операторных скобок – их заменяют отступы, поэтому код </a:t>
            </a:r>
            <a:r>
              <a:rPr lang="ru-RU" b="1" i="1" dirty="0" smtClean="0"/>
              <a:t>читаемый</a:t>
            </a:r>
            <a:r>
              <a:rPr lang="ru-RU" i="1" dirty="0" smtClean="0"/>
              <a:t>!</a:t>
            </a:r>
            <a:endParaRPr lang="en-US" i="1" dirty="0" smtClean="0"/>
          </a:p>
          <a:p>
            <a:pPr marL="285750" lvl="1"/>
            <a:r>
              <a:rPr lang="ru-RU" i="1" dirty="0" smtClean="0"/>
              <a:t>списки, срезы, методы – код может быть еще короче…</a:t>
            </a:r>
            <a:endParaRPr lang="en-US" i="1" dirty="0" smtClean="0"/>
          </a:p>
          <a:p>
            <a:pPr lvl="1"/>
            <a:endParaRPr lang="ru-RU" i="1" dirty="0"/>
          </a:p>
        </p:txBody>
      </p:sp>
      <p:pic>
        <p:nvPicPr>
          <p:cNvPr id="4" name="Рисунок 3" descr="2000px-Python-logo-notext.svg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596" y="285728"/>
            <a:ext cx="857232" cy="857232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8596" y="2143116"/>
            <a:ext cx="8143932" cy="1676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Приложения на </a:t>
            </a:r>
            <a:r>
              <a:rPr lang="en-US" dirty="0" smtClean="0"/>
              <a:t>android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У многих учеников нет дома компьютера, смартфоны есть у всех…</a:t>
            </a:r>
          </a:p>
          <a:p>
            <a:pPr>
              <a:buNone/>
            </a:pPr>
            <a:r>
              <a:rPr lang="ru-RU" i="1" dirty="0" smtClean="0"/>
              <a:t>Смотрите:</a:t>
            </a:r>
            <a:r>
              <a:rPr lang="ru-RU" dirty="0" smtClean="0"/>
              <a:t>  Приложение 2. </a:t>
            </a:r>
          </a:p>
          <a:p>
            <a:pPr>
              <a:buNone/>
            </a:pPr>
            <a:r>
              <a:rPr lang="ru-RU" dirty="0" smtClean="0"/>
              <a:t>«Приложения для </a:t>
            </a:r>
            <a:r>
              <a:rPr lang="en-US" dirty="0" smtClean="0"/>
              <a:t>Android </a:t>
            </a:r>
            <a:r>
              <a:rPr lang="ru-RU" dirty="0" smtClean="0"/>
              <a:t>из </a:t>
            </a:r>
            <a:r>
              <a:rPr lang="en-US" dirty="0" smtClean="0"/>
              <a:t>Play </a:t>
            </a:r>
            <a:r>
              <a:rPr lang="ru-RU" dirty="0" err="1" smtClean="0"/>
              <a:t>Маркет</a:t>
            </a:r>
            <a:r>
              <a:rPr lang="ru-RU" dirty="0" smtClean="0"/>
              <a:t> для изучения </a:t>
            </a:r>
            <a:r>
              <a:rPr lang="en-US" dirty="0" smtClean="0"/>
              <a:t>Python</a:t>
            </a:r>
            <a:r>
              <a:rPr lang="ru-RU" dirty="0" smtClean="0"/>
              <a:t>»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Приложения </a:t>
            </a:r>
            <a:r>
              <a:rPr lang="en-US" dirty="0" err="1" smtClean="0"/>
              <a:t>iPhone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/>
              <a:t>Просим откликнуться желающих изучить этот вопрос…</a:t>
            </a:r>
            <a:endParaRPr lang="ru-RU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Приложения </a:t>
            </a:r>
            <a:r>
              <a:rPr lang="en-US" dirty="0" smtClean="0"/>
              <a:t>Windows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 smtClean="0"/>
              <a:t>Python </a:t>
            </a:r>
            <a:r>
              <a:rPr lang="ru-RU" b="1" dirty="0" smtClean="0"/>
              <a:t>3.3 для </a:t>
            </a:r>
            <a:r>
              <a:rPr lang="en-US" b="1" dirty="0" smtClean="0"/>
              <a:t>Widows Phone </a:t>
            </a:r>
            <a:r>
              <a:rPr lang="en-US" dirty="0" smtClean="0"/>
              <a:t>– </a:t>
            </a:r>
            <a:r>
              <a:rPr lang="ru-RU" dirty="0" smtClean="0"/>
              <a:t>нет среды разработки, выход: </a:t>
            </a:r>
            <a:r>
              <a:rPr lang="en-US" dirty="0" smtClean="0"/>
              <a:t>on-line</a:t>
            </a:r>
            <a:r>
              <a:rPr lang="ru-RU" dirty="0" smtClean="0"/>
              <a:t> ресурсы. </a:t>
            </a:r>
          </a:p>
          <a:p>
            <a:pPr marL="0" indent="0">
              <a:buNone/>
            </a:pPr>
            <a:r>
              <a:rPr lang="ru-RU" i="1" dirty="0" smtClean="0"/>
              <a:t>Например</a:t>
            </a:r>
            <a:r>
              <a:rPr lang="ru-RU" i="1" dirty="0"/>
              <a:t>:</a:t>
            </a:r>
          </a:p>
          <a:p>
            <a:pPr lvl="0"/>
            <a:r>
              <a:rPr lang="ru-RU" u="sng" dirty="0">
                <a:hlinkClick r:id="rId2"/>
              </a:rPr>
              <a:t>http://pythontutor.com/visualize.html#mode=edit</a:t>
            </a:r>
            <a:endParaRPr lang="ru-RU" dirty="0"/>
          </a:p>
          <a:p>
            <a:pPr lvl="0"/>
            <a:r>
              <a:rPr lang="ru-RU" u="sng" dirty="0">
                <a:hlinkClick r:id="rId3"/>
              </a:rPr>
              <a:t>http://rextester.com/l/python3_online_compiler</a:t>
            </a:r>
            <a:endParaRPr lang="ru-RU" dirty="0"/>
          </a:p>
          <a:p>
            <a:pPr lvl="0"/>
            <a:r>
              <a:rPr lang="ru-RU" u="sng" dirty="0">
                <a:hlinkClick r:id="rId4"/>
              </a:rPr>
              <a:t>https://www.jdoodle.com/python3-programming-online</a:t>
            </a:r>
            <a:endParaRPr lang="ru-RU" dirty="0"/>
          </a:p>
          <a:p>
            <a:pPr lvl="0"/>
            <a:r>
              <a:rPr lang="ru-RU" u="sng" dirty="0">
                <a:hlinkClick r:id="rId5"/>
              </a:rPr>
              <a:t>https://ideone.com/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Pythontutor.com</a:t>
            </a:r>
            <a:endParaRPr lang="ru-RU" dirty="0"/>
          </a:p>
        </p:txBody>
      </p:sp>
      <p:pic>
        <p:nvPicPr>
          <p:cNvPr id="4" name="Рисунок 3" descr="p1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1472" y="857232"/>
            <a:ext cx="8143900" cy="542096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500695" y="2643182"/>
            <a:ext cx="328614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Визуализатор запускает пошаговое выполнение кода</a:t>
            </a:r>
            <a:endParaRPr lang="ru-RU" sz="2800" dirty="0"/>
          </a:p>
        </p:txBody>
      </p:sp>
      <p:pic>
        <p:nvPicPr>
          <p:cNvPr id="6" name="Рисунок 5" descr="2000px-Python-logo-notext.svg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596" y="285728"/>
            <a:ext cx="857232" cy="85723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Pythontutor.com</a:t>
            </a:r>
            <a:endParaRPr lang="ru-RU" dirty="0"/>
          </a:p>
        </p:txBody>
      </p:sp>
      <p:pic>
        <p:nvPicPr>
          <p:cNvPr id="5" name="Рисунок 4" descr="p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928670"/>
            <a:ext cx="8556920" cy="479585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502</Words>
  <Application>Microsoft Office PowerPoint</Application>
  <PresentationFormat>Экран (4:3)</PresentationFormat>
  <Paragraphs>115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Python</vt:lpstr>
      <vt:lpstr>Обучение</vt:lpstr>
      <vt:lpstr>Установка</vt:lpstr>
      <vt:lpstr>Почему Python</vt:lpstr>
      <vt:lpstr>Приложения на android</vt:lpstr>
      <vt:lpstr>Приложения iPhone</vt:lpstr>
      <vt:lpstr>Приложения Windows</vt:lpstr>
      <vt:lpstr>Pythontutor.com</vt:lpstr>
      <vt:lpstr>Pythontutor.com</vt:lpstr>
      <vt:lpstr>Презентация PowerPoint</vt:lpstr>
      <vt:lpstr>Презентация PowerPoint</vt:lpstr>
      <vt:lpstr>Сравним…</vt:lpstr>
      <vt:lpstr>Сравним…</vt:lpstr>
      <vt:lpstr>Выявленные проблемы</vt:lpstr>
    </vt:vector>
  </TitlesOfParts>
  <Company>Бурцева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</dc:title>
  <dc:creator>Таня</dc:creator>
  <cp:lastModifiedBy>Татьяна Копылова</cp:lastModifiedBy>
  <cp:revision>27</cp:revision>
  <dcterms:created xsi:type="dcterms:W3CDTF">2018-10-14T13:20:28Z</dcterms:created>
  <dcterms:modified xsi:type="dcterms:W3CDTF">2018-10-24T02:19:46Z</dcterms:modified>
</cp:coreProperties>
</file>