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0" r:id="rId4"/>
    <p:sldId id="272" r:id="rId5"/>
    <p:sldId id="273" r:id="rId6"/>
    <p:sldId id="275" r:id="rId7"/>
    <p:sldId id="276" r:id="rId8"/>
    <p:sldId id="277" r:id="rId9"/>
    <p:sldId id="279" r:id="rId10"/>
    <p:sldId id="278" r:id="rId11"/>
    <p:sldId id="280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 varScale="1">
        <p:scale>
          <a:sx n="84" d="100"/>
          <a:sy n="84" d="100"/>
        </p:scale>
        <p:origin x="-105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A18DD-87CE-44FE-BF0F-C012944AE886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kpolyakov.spb.ru/download/pygraph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http://ded32.net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imc.ms/net/school-net/gmo-informatics/metodicheskaya-kopilka/2018/piton_burtzeva.pdf" TargetMode="External"/><Relationship Id="rId2" Type="http://schemas.openxmlformats.org/officeDocument/2006/relationships/hyperlink" Target="http://lbz.ru/books/774/10373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jul143@mail.ru" TargetMode="External"/><Relationship Id="rId2" Type="http://schemas.openxmlformats.org/officeDocument/2006/relationships/hyperlink" Target="mailto:tana143@mail.ru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ython.org/download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iobe.com/tiobe-index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kimc.ms/net/school-net/gmo-informatics/metodicheskaya-kopilka/2018/Android-Pytho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extester.com/l/python3_online_compiler" TargetMode="External"/><Relationship Id="rId2" Type="http://schemas.openxmlformats.org/officeDocument/2006/relationships/hyperlink" Target="http://pythontutor.com/visualiz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ideone.com/" TargetMode="External"/><Relationship Id="rId4" Type="http://schemas.openxmlformats.org/officeDocument/2006/relationships/hyperlink" Target="https://www.jdoodle.com/python3-programming-onlin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7975" y="1700808"/>
            <a:ext cx="7772400" cy="1470025"/>
          </a:xfrm>
        </p:spPr>
        <p:txBody>
          <a:bodyPr>
            <a:noAutofit/>
          </a:bodyPr>
          <a:lstStyle/>
          <a:p>
            <a:r>
              <a:rPr lang="en-US" sz="9600" dirty="0" smtClean="0"/>
              <a:t>Python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501008"/>
            <a:ext cx="4712568" cy="1752600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>
                <a:solidFill>
                  <a:srgbClr val="002060"/>
                </a:solidFill>
              </a:rPr>
              <a:t>Мы не учим </a:t>
            </a:r>
            <a:r>
              <a:rPr lang="en-US" sz="2400" b="1" i="1" dirty="0" smtClean="0">
                <a:solidFill>
                  <a:srgbClr val="002060"/>
                </a:solidFill>
              </a:rPr>
              <a:t>Python</a:t>
            </a:r>
            <a:r>
              <a:rPr lang="ru-RU" sz="2400" b="1" i="1" dirty="0" smtClean="0">
                <a:solidFill>
                  <a:srgbClr val="002060"/>
                </a:solidFill>
              </a:rPr>
              <a:t>у, </a:t>
            </a:r>
          </a:p>
          <a:p>
            <a:pPr algn="l"/>
            <a:r>
              <a:rPr lang="ru-RU" sz="2400" b="1" i="1" dirty="0" smtClean="0">
                <a:solidFill>
                  <a:srgbClr val="002060"/>
                </a:solidFill>
              </a:rPr>
              <a:t>мы делимся опытом,</a:t>
            </a:r>
          </a:p>
          <a:p>
            <a:pPr algn="l"/>
            <a:r>
              <a:rPr lang="ru-RU" sz="2400" b="1" i="1" dirty="0" smtClean="0">
                <a:solidFill>
                  <a:srgbClr val="002060"/>
                </a:solidFill>
              </a:rPr>
              <a:t>показываем преимущества…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26626" name="AutoShape 2" descr="Картинки по запросу логотип пит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Картинки по запросу логотип пит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 descr="Картинки по запросу логотип пит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12" y="285728"/>
            <a:ext cx="2428868" cy="242886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108114" y="537321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Штепа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Юлия Леонидовна,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Бурцева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Татьяна Анатольевна,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МАОУ </a:t>
            </a:r>
            <a:r>
              <a:rPr lang="ru-RU" dirty="0"/>
              <a:t>СШ №143, учителя информатики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38" y="1857364"/>
            <a:ext cx="8986694" cy="337662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Pythontutor.com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9" y="5429264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Первая строка выполнена, выполнение второй строки -  ожидание ввода данных</a:t>
            </a:r>
            <a:endParaRPr lang="ru-RU" sz="2400" dirty="0"/>
          </a:p>
        </p:txBody>
      </p:sp>
      <p:pic>
        <p:nvPicPr>
          <p:cNvPr id="7" name="Рисунок 6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Pythontutor.com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 descr="p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142984"/>
            <a:ext cx="8029575" cy="49244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86446" y="4000504"/>
            <a:ext cx="33575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Выполнена третья строка.</a:t>
            </a:r>
          </a:p>
          <a:p>
            <a:r>
              <a:rPr lang="ru-RU" sz="2400" dirty="0" smtClean="0"/>
              <a:t>Можно отслеживать значения переменных,</a:t>
            </a:r>
          </a:p>
          <a:p>
            <a:r>
              <a:rPr lang="ru-RU" sz="2400" dirty="0" smtClean="0"/>
              <a:t>Сгенерировать ссылку, отправить учителю…</a:t>
            </a:r>
            <a:endParaRPr lang="ru-RU" sz="2400" dirty="0"/>
          </a:p>
        </p:txBody>
      </p:sp>
      <p:pic>
        <p:nvPicPr>
          <p:cNvPr id="7" name="Рисунок 6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Сравним…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357298"/>
          <a:ext cx="8215370" cy="4798147"/>
        </p:xfrm>
        <a:graphic>
          <a:graphicData uri="http://schemas.openxmlformats.org/drawingml/2006/table">
            <a:tbl>
              <a:tblPr/>
              <a:tblGrid>
                <a:gridCol w="3983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318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6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Паскаль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Алгоритмический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83145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Begin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(‘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Привет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мир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!);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(‘Hello,  world!);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End.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Calibri"/>
                          <a:ea typeface="Times New Roman"/>
                        </a:rPr>
                        <a:t>алг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Calibri"/>
                          <a:ea typeface="Times New Roman"/>
                        </a:rPr>
                        <a:t>нач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</a:rPr>
                        <a:t>вывод 'привет, мир!'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</a:rPr>
                        <a:t>вывод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'hello, world!'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</a:rPr>
                        <a:t>кон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Си++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Питон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33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#include &lt;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iostream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&gt;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using namespace std;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main()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{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&lt;&lt; "Hello, world" 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&lt;&lt; "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Привет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мир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!" 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return 0;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}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print(“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Привет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мир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!”)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print(“Hello,  world!”)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Рисунок 5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Сравним…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857232"/>
          <a:ext cx="8215370" cy="6044926"/>
        </p:xfrm>
        <a:graphic>
          <a:graphicData uri="http://schemas.openxmlformats.org/drawingml/2006/table">
            <a:tbl>
              <a:tblPr/>
              <a:tblGrid>
                <a:gridCol w="3983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318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6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Паскаль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Алгоритмический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83145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Var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 a. b. c: integer;</a:t>
                      </a:r>
                      <a:endParaRPr lang="ru-RU" sz="1800" dirty="0" smtClean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Begin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(‘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Введи 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2 числа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&gt;&gt;’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);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Readln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(a, b);</a:t>
                      </a: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(‘sum=‘,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a+b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);</a:t>
                      </a: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End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цел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a,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</a:rPr>
                        <a:t> b</a:t>
                      </a:r>
                      <a:endParaRPr lang="ru-RU" sz="1800" dirty="0" smtClean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Calibri"/>
                          <a:ea typeface="Times New Roman"/>
                        </a:rPr>
                        <a:t>алг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Calibri"/>
                          <a:ea typeface="Times New Roman"/>
                        </a:rPr>
                        <a:t>нач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marL="0" marR="0" indent="20193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вывод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 ‘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введи два числа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'</a:t>
                      </a:r>
                      <a:endParaRPr lang="ru-RU" sz="1200" dirty="0" smtClean="0">
                        <a:latin typeface="+mn-lt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ввод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baseline="0" dirty="0" err="1" smtClean="0">
                          <a:latin typeface="Calibri"/>
                          <a:ea typeface="Times New Roman"/>
                        </a:rPr>
                        <a:t>a,b</a:t>
                      </a:r>
                      <a:endParaRPr lang="en-US" sz="1800" dirty="0" smtClean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вывод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‘sum=‘,</a:t>
                      </a:r>
                      <a:r>
                        <a:rPr lang="en-US" sz="1800" baseline="0" dirty="0" err="1" smtClean="0">
                          <a:latin typeface="Calibri"/>
                          <a:ea typeface="Times New Roman"/>
                        </a:rPr>
                        <a:t>a+b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Кон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Си++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Питон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33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#include &lt;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iostream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&gt;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using namespace std;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main()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{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a, 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&lt;&lt;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"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Введи два числа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&gt;&gt;" 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cin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&gt;&gt;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a,b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&lt;&lt;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"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sum=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“,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a+b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return 0;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}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a=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(input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(‘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введи число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a’)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)</a:t>
                      </a:r>
                      <a:endParaRPr lang="en-US" sz="1800" baseline="0" dirty="0" smtClean="0">
                        <a:latin typeface="Calibri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b=</a:t>
                      </a:r>
                      <a:r>
                        <a:rPr lang="en-US" sz="1800" dirty="0" err="1" smtClean="0">
                          <a:latin typeface="+mn-lt"/>
                          <a:ea typeface="Times New Roman"/>
                        </a:rPr>
                        <a:t>int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(input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(‘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введи число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</a:rPr>
                        <a:t>b’)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</a:rPr>
                        <a:t> )</a:t>
                      </a:r>
                      <a:endParaRPr lang="ru-RU" sz="1800" dirty="0" smtClean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print(“sum=”,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a+b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)</a:t>
                      </a:r>
                      <a:endParaRPr lang="ru-RU" sz="18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latin typeface="Calibri"/>
                          <a:ea typeface="Times New Roman"/>
                        </a:rPr>
                        <a:t>Или в одну строку (без </a:t>
                      </a:r>
                      <a:r>
                        <a:rPr lang="en-US" sz="1800" i="1" smtClean="0">
                          <a:latin typeface="Calibri"/>
                          <a:ea typeface="Times New Roman"/>
                        </a:rPr>
                        <a:t>‘sum=‘)</a:t>
                      </a:r>
                      <a:r>
                        <a:rPr lang="ru-RU" sz="1800" i="1" smtClean="0">
                          <a:latin typeface="Calibri"/>
                          <a:ea typeface="Times New Roman"/>
                        </a:rPr>
                        <a:t>:</a:t>
                      </a:r>
                      <a:endParaRPr lang="ru-RU" sz="1800" i="1" dirty="0" smtClean="0">
                        <a:latin typeface="Calibri"/>
                        <a:ea typeface="Times New Roman"/>
                      </a:endParaRPr>
                    </a:p>
                    <a:p>
                      <a:pPr marL="179388" indent="-93663" algn="just">
                        <a:defRPr/>
                      </a:pP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p</a:t>
                      </a:r>
                      <a:r>
                        <a:rPr lang="en-US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rint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input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"Введите</a:t>
                      </a:r>
                      <a:r>
                        <a:rPr lang="en-US" sz="1600" b="1" baseline="0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a:”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)</a:t>
                      </a:r>
                      <a:r>
                        <a:rPr lang="en-US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)+   </a:t>
                      </a:r>
                      <a:r>
                        <a:rPr lang="en-US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b="1" dirty="0" smtClean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input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"Введите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 b:”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))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Рисунок 5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Выявленные проблемы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b="1" dirty="0" smtClean="0"/>
              <a:t>Необходимо учителю найти свободное время для самообразования</a:t>
            </a:r>
            <a:r>
              <a:rPr lang="ru-RU" sz="3200" dirty="0" smtClean="0"/>
              <a:t>!</a:t>
            </a:r>
          </a:p>
          <a:p>
            <a:endParaRPr lang="ru-RU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3200" dirty="0" smtClean="0"/>
              <a:t>Отсутствие</a:t>
            </a:r>
            <a:r>
              <a:rPr lang="en-US" sz="3200" dirty="0" smtClean="0"/>
              <a:t> </a:t>
            </a:r>
            <a:r>
              <a:rPr lang="ru-RU" sz="3200" dirty="0" smtClean="0"/>
              <a:t>бумажных  учебников для учеников</a:t>
            </a:r>
          </a:p>
          <a:p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  Имеющийся опыт  Паскаля мешает  отдельным ученикам</a:t>
            </a:r>
          </a:p>
          <a:p>
            <a:pPr>
              <a:buFont typeface="Arial" pitchFamily="34" charset="0"/>
              <a:buChar char="•"/>
            </a:pPr>
            <a:endParaRPr lang="ru-RU" sz="3200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сделано: основная школа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0067" y="1428728"/>
            <a:ext cx="764386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   </a:t>
            </a:r>
            <a:r>
              <a:rPr lang="ru-RU" sz="3200" b="1" dirty="0" smtClean="0"/>
              <a:t>адаптирована глава 3 учебника информатики </a:t>
            </a:r>
            <a:r>
              <a:rPr lang="en-US" sz="3200" b="1" dirty="0" smtClean="0"/>
              <a:t>8 </a:t>
            </a:r>
            <a:r>
              <a:rPr lang="ru-RU" sz="3200" b="1" dirty="0" smtClean="0"/>
              <a:t>класс, </a:t>
            </a:r>
            <a:r>
              <a:rPr lang="ru-RU" sz="3200" b="1" dirty="0" err="1" smtClean="0"/>
              <a:t>Босова</a:t>
            </a:r>
            <a:r>
              <a:rPr lang="ru-RU" sz="3200" b="1" dirty="0" smtClean="0"/>
              <a:t> </a:t>
            </a:r>
            <a:r>
              <a:rPr lang="ru-RU" sz="3200" dirty="0" smtClean="0"/>
              <a:t>(опубликована)</a:t>
            </a:r>
          </a:p>
          <a:p>
            <a:endParaRPr lang="ru-RU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dirty="0" smtClean="0"/>
              <a:t>адаптированы презентации </a:t>
            </a:r>
            <a:r>
              <a:rPr lang="ru-RU" sz="3200" dirty="0" smtClean="0"/>
              <a:t>(не публиковали, апробация)</a:t>
            </a:r>
          </a:p>
          <a:p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  </a:t>
            </a:r>
            <a:r>
              <a:rPr lang="ru-RU" sz="3200" b="1" dirty="0" smtClean="0"/>
              <a:t>в разработке курс на </a:t>
            </a:r>
            <a:r>
              <a:rPr lang="en-US" sz="3200" b="1" dirty="0" smtClean="0"/>
              <a:t>Stepik.org </a:t>
            </a:r>
            <a:r>
              <a:rPr lang="ru-RU" sz="3200" dirty="0" smtClean="0"/>
              <a:t>в поддержку (ученики получили ссылки только на этой неделе)</a:t>
            </a:r>
          </a:p>
          <a:p>
            <a:pPr>
              <a:buFont typeface="Arial" pitchFamily="34" charset="0"/>
              <a:buChar char="•"/>
            </a:pPr>
            <a:endParaRPr lang="ru-RU" sz="3200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451" y="263548"/>
            <a:ext cx="857232" cy="85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5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Планы: основная школа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   </a:t>
            </a:r>
            <a:r>
              <a:rPr lang="ru-RU" sz="3200" b="1" dirty="0" smtClean="0"/>
              <a:t>адаптировать глава 2 учебника информатики 9</a:t>
            </a:r>
            <a:r>
              <a:rPr lang="en-US" sz="3200" b="1" dirty="0" smtClean="0"/>
              <a:t> </a:t>
            </a:r>
            <a:r>
              <a:rPr lang="ru-RU" sz="3200" b="1" dirty="0" smtClean="0"/>
              <a:t>класс, </a:t>
            </a:r>
            <a:r>
              <a:rPr lang="ru-RU" sz="3200" b="1" dirty="0" err="1" smtClean="0"/>
              <a:t>Босова</a:t>
            </a:r>
            <a:endParaRPr lang="ru-RU" sz="3200" b="1" dirty="0" smtClean="0"/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dirty="0" smtClean="0"/>
              <a:t>адаптировать презентации</a:t>
            </a:r>
            <a:endParaRPr lang="ru-RU" sz="3200" dirty="0" smtClean="0"/>
          </a:p>
          <a:p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  </a:t>
            </a:r>
            <a:r>
              <a:rPr lang="ru-RU" sz="3200" b="1" dirty="0" smtClean="0"/>
              <a:t>доработка курса на </a:t>
            </a:r>
            <a:r>
              <a:rPr lang="en-US" sz="3200" b="1" dirty="0" smtClean="0"/>
              <a:t>Stepik.org </a:t>
            </a:r>
            <a:r>
              <a:rPr lang="ru-RU" sz="3200" dirty="0" smtClean="0"/>
              <a:t>в поддержку</a:t>
            </a:r>
            <a:r>
              <a:rPr lang="en-US" sz="3200" dirty="0" smtClean="0"/>
              <a:t> </a:t>
            </a:r>
            <a:r>
              <a:rPr lang="ru-RU" sz="3200" dirty="0" smtClean="0"/>
              <a:t>глав учебника </a:t>
            </a:r>
            <a:r>
              <a:rPr lang="ru-RU" sz="3200" dirty="0" err="1" smtClean="0"/>
              <a:t>Босовой</a:t>
            </a:r>
            <a:endParaRPr lang="ru-RU" sz="3200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85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10 класс, базовый уровень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Идеи для проекта «МЕГАКЛАСС»:</a:t>
            </a:r>
          </a:p>
          <a:p>
            <a:endParaRPr lang="ru-RU" sz="3200" dirty="0" smtClean="0"/>
          </a:p>
          <a:p>
            <a:r>
              <a:rPr lang="ru-RU" sz="3200" dirty="0" smtClean="0"/>
              <a:t>Проектная деятельность «изучения языка программирования»: одна школа (или группа) – один язык программирования</a:t>
            </a:r>
          </a:p>
          <a:p>
            <a:endParaRPr lang="ru-RU" sz="3200" dirty="0"/>
          </a:p>
          <a:p>
            <a:r>
              <a:rPr lang="ru-RU" sz="3200" dirty="0" smtClean="0"/>
              <a:t>Изучение  программирование на </a:t>
            </a:r>
            <a:r>
              <a:rPr lang="en-US" sz="3200" dirty="0" smtClean="0"/>
              <a:t>Python </a:t>
            </a:r>
            <a:r>
              <a:rPr lang="ru-RU" sz="3200" dirty="0" smtClean="0"/>
              <a:t>на графике (анимация объектов)</a:t>
            </a:r>
            <a:endParaRPr lang="ru-RU" sz="3200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67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Одна </a:t>
            </a:r>
            <a:r>
              <a:rPr lang="ru-RU" dirty="0"/>
              <a:t>школа (группа) –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один </a:t>
            </a:r>
            <a:r>
              <a:rPr lang="ru-RU" dirty="0"/>
              <a:t>язык программирования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Кумир</a:t>
            </a:r>
          </a:p>
          <a:p>
            <a:r>
              <a:rPr lang="ru-RU" sz="3200" b="1" dirty="0" smtClean="0"/>
              <a:t>Паскаль</a:t>
            </a:r>
          </a:p>
          <a:p>
            <a:r>
              <a:rPr lang="ru-RU" sz="3200" b="1" dirty="0" smtClean="0"/>
              <a:t>С++</a:t>
            </a:r>
          </a:p>
          <a:p>
            <a:r>
              <a:rPr lang="en-US" sz="3200" b="1" dirty="0" smtClean="0"/>
              <a:t>Python</a:t>
            </a:r>
          </a:p>
          <a:p>
            <a:r>
              <a:rPr lang="en-US" sz="3200" b="1" dirty="0" smtClean="0"/>
              <a:t>Java</a:t>
            </a:r>
            <a:endParaRPr lang="ru-RU" sz="3200" b="1" dirty="0" smtClean="0"/>
          </a:p>
          <a:p>
            <a:r>
              <a:rPr lang="ru-RU" sz="3200" b="1" dirty="0" smtClean="0"/>
              <a:t>….</a:t>
            </a:r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8662" y="4714884"/>
            <a:ext cx="6715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Ждем желающих разработать наследующий год!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3410029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</a:t>
            </a:r>
            <a:r>
              <a:rPr lang="ru-RU" dirty="0" smtClean="0"/>
              <a:t>графика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Идея: объединить  методики</a:t>
            </a:r>
          </a:p>
          <a:p>
            <a:r>
              <a:rPr lang="ru-RU" sz="3200" b="1" dirty="0" smtClean="0"/>
              <a:t>К. Поляков + И. </a:t>
            </a:r>
            <a:r>
              <a:rPr lang="ru-RU" sz="3200" b="1" dirty="0" err="1" smtClean="0"/>
              <a:t>Дединский</a:t>
            </a:r>
            <a:endParaRPr lang="ru-RU" sz="3200" b="1" dirty="0" smtClean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57224" y="2857496"/>
            <a:ext cx="461190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hlinkClick r:id="rId3"/>
              </a:rPr>
              <a:t>http</a:t>
            </a:r>
            <a:r>
              <a:rPr lang="ru-RU" sz="2000" dirty="0">
                <a:hlinkClick r:id="rId3"/>
              </a:rPr>
              <a:t>://</a:t>
            </a:r>
            <a:r>
              <a:rPr lang="ru-RU" dirty="0" smtClean="0">
                <a:hlinkClick r:id="rId3"/>
              </a:rPr>
              <a:t>kpolyakov.spb.ru/download/pygraph.zip</a:t>
            </a:r>
            <a:endParaRPr lang="en-US" dirty="0" smtClean="0"/>
          </a:p>
          <a:p>
            <a:r>
              <a:rPr lang="ru-RU" dirty="0" smtClean="0"/>
              <a:t>Презентации, примеры, документы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365104"/>
            <a:ext cx="3236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hlinkClick r:id="rId4"/>
              </a:rPr>
              <a:t>http://</a:t>
            </a:r>
            <a:r>
              <a:rPr lang="ru-RU" dirty="0" smtClean="0">
                <a:hlinkClick r:id="rId4"/>
              </a:rPr>
              <a:t>ded32.net.ru</a:t>
            </a:r>
            <a:endParaRPr lang="ru-RU" dirty="0" smtClean="0"/>
          </a:p>
          <a:p>
            <a:r>
              <a:rPr lang="ru-RU" dirty="0" smtClean="0"/>
              <a:t>Библиотека с примерами (С++)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3372" y="4357694"/>
            <a:ext cx="2031438" cy="203143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00" y="2422781"/>
            <a:ext cx="1932806" cy="193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Обучение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Он-лайн</a:t>
            </a:r>
            <a:r>
              <a:rPr lang="ru-RU" dirty="0" smtClean="0"/>
              <a:t> курсы</a:t>
            </a:r>
          </a:p>
          <a:p>
            <a:r>
              <a:rPr lang="ru-RU" dirty="0" smtClean="0"/>
              <a:t>Сайты</a:t>
            </a:r>
          </a:p>
          <a:p>
            <a:r>
              <a:rPr lang="ru-RU" dirty="0" smtClean="0"/>
              <a:t>К.Поляков: вышло пособие</a:t>
            </a:r>
            <a:r>
              <a:rPr lang="en-US" dirty="0" smtClean="0"/>
              <a:t> </a:t>
            </a:r>
            <a:r>
              <a:rPr lang="ru-RU" dirty="0" smtClean="0"/>
              <a:t>для инженерно-технической подготовки в 4-х частях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en-US" sz="2800" dirty="0" smtClean="0">
                <a:hlinkClick r:id="rId2"/>
              </a:rPr>
              <a:t>http://lbz.ru/books/774/10373/</a:t>
            </a:r>
            <a:endParaRPr lang="ru-RU" sz="2800" dirty="0" smtClean="0"/>
          </a:p>
          <a:p>
            <a:pPr>
              <a:buNone/>
            </a:pPr>
            <a:r>
              <a:rPr lang="ru-RU" sz="2000" b="1" dirty="0" smtClean="0"/>
              <a:t>Программирование: Python, C++. в 4 ч. 1 ч. / Поляков К.Ю.</a:t>
            </a:r>
          </a:p>
          <a:p>
            <a:endParaRPr lang="ru-RU" dirty="0" smtClean="0"/>
          </a:p>
          <a:p>
            <a:pPr>
              <a:buNone/>
            </a:pPr>
            <a:r>
              <a:rPr lang="ru-RU" sz="2800" b="1" dirty="0" smtClean="0"/>
              <a:t>Смотрите Приложение 1.</a:t>
            </a: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b="1" dirty="0" smtClean="0">
                <a:hlinkClick r:id="rId3"/>
              </a:rPr>
              <a:t>«Рекомендации по началу обучения ЯП Python»</a:t>
            </a:r>
            <a:endParaRPr lang="ru-RU" sz="2800" dirty="0"/>
          </a:p>
        </p:txBody>
      </p:sp>
      <p:pic>
        <p:nvPicPr>
          <p:cNvPr id="5" name="Рисунок 4" descr="2000px-Python-logo-notext.svg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Рабочая группа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Бурцева Татьяна Анатольевна</a:t>
            </a:r>
          </a:p>
          <a:p>
            <a:r>
              <a:rPr lang="en-US" sz="3200" b="1" dirty="0" smtClean="0">
                <a:latin typeface="Gentium Basic" panose="02000503060000020004" pitchFamily="2" charset="0"/>
                <a:hlinkClick r:id="rId2"/>
              </a:rPr>
              <a:t>tana143@mail.ru</a:t>
            </a:r>
            <a:endParaRPr lang="en-US" sz="3200" b="1" dirty="0" smtClean="0">
              <a:latin typeface="Gentium Basic" panose="02000503060000020004" pitchFamily="2" charset="0"/>
            </a:endParaRPr>
          </a:p>
          <a:p>
            <a:endParaRPr lang="en-US" sz="3200" b="1" dirty="0"/>
          </a:p>
          <a:p>
            <a:r>
              <a:rPr lang="ru-RU" sz="3200" b="1" dirty="0" err="1" smtClean="0"/>
              <a:t>Штепа</a:t>
            </a:r>
            <a:r>
              <a:rPr lang="ru-RU" sz="3200" b="1" dirty="0" smtClean="0"/>
              <a:t> Юлия Леонидовна</a:t>
            </a:r>
          </a:p>
          <a:p>
            <a:r>
              <a:rPr lang="en-US" sz="3200" b="1" dirty="0" smtClean="0">
                <a:latin typeface="Gentium Basic" panose="02000503060000020004" pitchFamily="2" charset="0"/>
                <a:hlinkClick r:id="rId3"/>
              </a:rPr>
              <a:t>jul143@mail.ru</a:t>
            </a:r>
            <a:endParaRPr lang="en-US" sz="3200" b="1" dirty="0" smtClean="0">
              <a:latin typeface="Gentium Basic" panose="02000503060000020004" pitchFamily="2" charset="0"/>
            </a:endParaRPr>
          </a:p>
          <a:p>
            <a:endParaRPr lang="en-US" sz="3200" b="1" dirty="0">
              <a:latin typeface="Gentium Basic" panose="02000503060000020004" pitchFamily="2" charset="0"/>
            </a:endParaRPr>
          </a:p>
          <a:p>
            <a:r>
              <a:rPr lang="ru-RU" sz="3200" b="1" dirty="0" smtClean="0">
                <a:latin typeface="Gentium Basic" panose="02000503060000020004" pitchFamily="2" charset="0"/>
              </a:rPr>
              <a:t>МАУО СШ №143</a:t>
            </a:r>
            <a:endParaRPr lang="en-US" sz="3200" b="1" dirty="0" smtClean="0">
              <a:latin typeface="Gentium Basic" panose="02000503060000020004" pitchFamily="2" charset="0"/>
            </a:endParaRPr>
          </a:p>
          <a:p>
            <a:endParaRPr lang="ru-RU" sz="3200" b="1" dirty="0" smtClean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14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Установка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Последние версии продукта всегда можно найти на официальном сайте разработчика:    </a:t>
            </a:r>
            <a:r>
              <a:rPr lang="ru-RU" sz="2800" dirty="0" smtClean="0">
                <a:hlinkClick r:id="rId2"/>
              </a:rPr>
              <a:t>https://www.python.org</a:t>
            </a:r>
            <a:r>
              <a:rPr lang="ru-RU" sz="2800" dirty="0" smtClean="0"/>
              <a:t>. </a:t>
            </a:r>
          </a:p>
          <a:p>
            <a:r>
              <a:rPr lang="ru-RU" sz="2800" dirty="0" smtClean="0"/>
              <a:t>В </a:t>
            </a:r>
            <a:r>
              <a:rPr lang="ru-RU" sz="2800" dirty="0" err="1" smtClean="0"/>
              <a:t>одноранговой</a:t>
            </a:r>
            <a:r>
              <a:rPr lang="ru-RU" sz="2800" dirty="0" smtClean="0"/>
              <a:t> сети устанавливается под обычным пользователем</a:t>
            </a:r>
          </a:p>
          <a:p>
            <a:r>
              <a:rPr lang="ru-RU" sz="2800" dirty="0" smtClean="0"/>
              <a:t>В домене при установке не пропустить шаг, на котором  ставится галочка </a:t>
            </a:r>
            <a:r>
              <a:rPr lang="ru-RU" sz="2800" b="1" dirty="0" smtClean="0"/>
              <a:t>«установить для всех пользователей»</a:t>
            </a:r>
          </a:p>
          <a:p>
            <a:r>
              <a:rPr lang="ru-RU" sz="2800" dirty="0" smtClean="0"/>
              <a:t>Среду разработки устанавливать не обязательно, можно работать и в </a:t>
            </a:r>
            <a:r>
              <a:rPr lang="en-US" sz="2800" dirty="0" smtClean="0"/>
              <a:t>IDLE</a:t>
            </a:r>
            <a:r>
              <a:rPr lang="ru-RU" sz="2800" dirty="0" smtClean="0"/>
              <a:t>  </a:t>
            </a:r>
            <a:r>
              <a:rPr lang="ru-RU" sz="2800" i="1" dirty="0" smtClean="0"/>
              <a:t>(среда разработки на языке Python, поставляемая вместе с дистрибутивом).</a:t>
            </a:r>
          </a:p>
          <a:p>
            <a:endParaRPr lang="ru-RU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Почему </a:t>
            </a:r>
            <a:r>
              <a:rPr lang="en-US" dirty="0" smtClean="0"/>
              <a:t>Python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64357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Высокий рейтинг среди ЯП: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https://www.tiobe.com/tiobe-index/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Перспективы по применению</a:t>
            </a:r>
            <a:r>
              <a:rPr lang="ru-RU" dirty="0" smtClean="0"/>
              <a:t> </a:t>
            </a:r>
            <a:r>
              <a:rPr lang="ru-RU" sz="2800" i="1" dirty="0" smtClean="0"/>
              <a:t>(компьютерное зрение, нейронные сети, </a:t>
            </a:r>
            <a:r>
              <a:rPr lang="en-US" sz="2800" i="1" smtClean="0"/>
              <a:t>Raspberry Pi, ….)</a:t>
            </a:r>
            <a:endParaRPr lang="ru-RU" sz="2800" i="1" dirty="0" smtClean="0"/>
          </a:p>
          <a:p>
            <a:r>
              <a:rPr lang="ru-RU" b="1" dirty="0" smtClean="0"/>
              <a:t>Код проще</a:t>
            </a:r>
          </a:p>
          <a:p>
            <a:pPr marL="285750" lvl="1"/>
            <a:r>
              <a:rPr lang="ru-RU" i="1" dirty="0" smtClean="0"/>
              <a:t>нет описания переменных</a:t>
            </a:r>
          </a:p>
          <a:p>
            <a:pPr marL="285750" lvl="1"/>
            <a:r>
              <a:rPr lang="ru-RU" i="1" dirty="0" smtClean="0"/>
              <a:t>нет операторных скобок – их заменяют отступы, поэтому код </a:t>
            </a:r>
            <a:r>
              <a:rPr lang="ru-RU" b="1" i="1" dirty="0" smtClean="0"/>
              <a:t>читаемый</a:t>
            </a:r>
            <a:r>
              <a:rPr lang="ru-RU" i="1" dirty="0" smtClean="0"/>
              <a:t>!</a:t>
            </a:r>
            <a:endParaRPr lang="en-US" i="1" dirty="0" smtClean="0"/>
          </a:p>
          <a:p>
            <a:pPr marL="285750" lvl="1"/>
            <a:r>
              <a:rPr lang="ru-RU" i="1" dirty="0" smtClean="0"/>
              <a:t>списки, срезы, методы – код может быть еще короче…</a:t>
            </a:r>
            <a:endParaRPr lang="en-US" i="1" dirty="0" smtClean="0"/>
          </a:p>
          <a:p>
            <a:pPr lvl="1"/>
            <a:endParaRPr lang="ru-RU" i="1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8596" y="2060848"/>
            <a:ext cx="8246720" cy="175749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на </a:t>
            </a:r>
            <a:r>
              <a:rPr lang="en-US" dirty="0" smtClean="0"/>
              <a:t>android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У многих учеников нет дома компьютера, смартфоны есть у всех…</a:t>
            </a:r>
          </a:p>
          <a:p>
            <a:pPr>
              <a:buNone/>
            </a:pPr>
            <a:r>
              <a:rPr lang="ru-RU" i="1" dirty="0" smtClean="0"/>
              <a:t>Смотрите:</a:t>
            </a:r>
            <a:r>
              <a:rPr lang="ru-RU" dirty="0" smtClean="0"/>
              <a:t>  Приложение 2. </a:t>
            </a:r>
          </a:p>
          <a:p>
            <a:pPr>
              <a:buNone/>
            </a:pPr>
            <a:r>
              <a:rPr lang="ru-RU" dirty="0" smtClean="0">
                <a:hlinkClick r:id="rId2"/>
              </a:rPr>
              <a:t>«Приложения для </a:t>
            </a:r>
            <a:r>
              <a:rPr lang="en-US" dirty="0" smtClean="0">
                <a:hlinkClick r:id="rId2"/>
              </a:rPr>
              <a:t>Android </a:t>
            </a:r>
            <a:r>
              <a:rPr lang="ru-RU" dirty="0" smtClean="0">
                <a:hlinkClick r:id="rId2"/>
              </a:rPr>
              <a:t>из </a:t>
            </a:r>
            <a:r>
              <a:rPr lang="en-US" dirty="0" smtClean="0">
                <a:hlinkClick r:id="rId2"/>
              </a:rPr>
              <a:t>Play </a:t>
            </a:r>
            <a:r>
              <a:rPr lang="ru-RU" dirty="0" err="1" smtClean="0">
                <a:hlinkClick r:id="rId2"/>
              </a:rPr>
              <a:t>Маркет</a:t>
            </a:r>
            <a:r>
              <a:rPr lang="ru-RU" dirty="0" smtClean="0">
                <a:hlinkClick r:id="rId2"/>
              </a:rPr>
              <a:t> для изучения </a:t>
            </a:r>
            <a:r>
              <a:rPr lang="en-US" dirty="0" smtClean="0">
                <a:hlinkClick r:id="rId2"/>
              </a:rPr>
              <a:t>Python</a:t>
            </a:r>
            <a:r>
              <a:rPr lang="ru-RU" dirty="0" smtClean="0">
                <a:hlinkClick r:id="rId2"/>
              </a:rPr>
              <a:t>»</a:t>
            </a:r>
            <a:endParaRPr lang="ru-RU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</a:t>
            </a:r>
            <a:r>
              <a:rPr lang="en-US" dirty="0" err="1" smtClean="0"/>
              <a:t>iPhone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Python </a:t>
            </a:r>
            <a:r>
              <a:rPr lang="en-US" i="1" dirty="0" err="1" smtClean="0"/>
              <a:t>ofline</a:t>
            </a:r>
            <a:endParaRPr lang="en-US" i="1" dirty="0" smtClean="0"/>
          </a:p>
          <a:p>
            <a:endParaRPr lang="ru-RU" i="1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</a:t>
            </a:r>
            <a:r>
              <a:rPr lang="en-US" dirty="0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Python </a:t>
            </a:r>
            <a:r>
              <a:rPr lang="ru-RU" b="1" dirty="0" smtClean="0"/>
              <a:t>3.3 для </a:t>
            </a:r>
            <a:r>
              <a:rPr lang="en-US" b="1" dirty="0" smtClean="0"/>
              <a:t>Widows Phone </a:t>
            </a:r>
            <a:r>
              <a:rPr lang="en-US" dirty="0" smtClean="0"/>
              <a:t>– </a:t>
            </a:r>
            <a:r>
              <a:rPr lang="ru-RU" dirty="0" smtClean="0"/>
              <a:t>нет среды разработки, выход: </a:t>
            </a:r>
            <a:r>
              <a:rPr lang="en-US" dirty="0" smtClean="0"/>
              <a:t>on-line</a:t>
            </a:r>
            <a:r>
              <a:rPr lang="ru-RU" dirty="0" smtClean="0"/>
              <a:t> ресурсы. </a:t>
            </a:r>
          </a:p>
          <a:p>
            <a:pPr marL="0" indent="0">
              <a:buNone/>
            </a:pPr>
            <a:r>
              <a:rPr lang="ru-RU" i="1" dirty="0" smtClean="0"/>
              <a:t>Например</a:t>
            </a:r>
            <a:r>
              <a:rPr lang="ru-RU" i="1" dirty="0"/>
              <a:t>:</a:t>
            </a:r>
          </a:p>
          <a:p>
            <a:pPr lvl="0"/>
            <a:r>
              <a:rPr lang="ru-RU" u="sng" dirty="0">
                <a:hlinkClick r:id="rId2"/>
              </a:rPr>
              <a:t>http://pythontutor.com/visualize.html#mode=edit</a:t>
            </a:r>
            <a:endParaRPr lang="ru-RU" dirty="0"/>
          </a:p>
          <a:p>
            <a:pPr lvl="0"/>
            <a:r>
              <a:rPr lang="ru-RU" u="sng" dirty="0">
                <a:hlinkClick r:id="rId3"/>
              </a:rPr>
              <a:t>http://rextester.com/l/python3_online_compiler</a:t>
            </a:r>
            <a:endParaRPr lang="ru-RU" dirty="0"/>
          </a:p>
          <a:p>
            <a:pPr lvl="0"/>
            <a:r>
              <a:rPr lang="ru-RU" u="sng" dirty="0">
                <a:hlinkClick r:id="rId4"/>
              </a:rPr>
              <a:t>https://www.jdoodle.com/python3-programming-online</a:t>
            </a:r>
            <a:endParaRPr lang="ru-RU" dirty="0"/>
          </a:p>
          <a:p>
            <a:pPr lvl="0"/>
            <a:r>
              <a:rPr lang="ru-RU" u="sng" dirty="0">
                <a:hlinkClick r:id="rId5"/>
              </a:rPr>
              <a:t>https://ideone.com/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Pythontutor.com</a:t>
            </a:r>
            <a:endParaRPr lang="ru-RU" dirty="0"/>
          </a:p>
        </p:txBody>
      </p:sp>
      <p:pic>
        <p:nvPicPr>
          <p:cNvPr id="4" name="Рисунок 3" descr="p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472" y="857232"/>
            <a:ext cx="8143900" cy="54209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00695" y="2643182"/>
            <a:ext cx="32861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Визуализатор запускает пошаговое выполнение кода</a:t>
            </a:r>
            <a:endParaRPr lang="ru-RU" sz="2800" dirty="0"/>
          </a:p>
        </p:txBody>
      </p:sp>
      <p:pic>
        <p:nvPicPr>
          <p:cNvPr id="6" name="Рисунок 5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0558" y="256235"/>
            <a:ext cx="2004814" cy="20048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Pythontutor.com</a:t>
            </a:r>
            <a:endParaRPr lang="ru-RU" dirty="0"/>
          </a:p>
        </p:txBody>
      </p:sp>
      <p:pic>
        <p:nvPicPr>
          <p:cNvPr id="5" name="Рисунок 4" descr="p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928670"/>
            <a:ext cx="8556920" cy="4795855"/>
          </a:xfrm>
          <a:prstGeom prst="rect">
            <a:avLst/>
          </a:prstGeom>
        </p:spPr>
      </p:pic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684</Words>
  <Application>Microsoft Office PowerPoint</Application>
  <PresentationFormat>Экран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Python</vt:lpstr>
      <vt:lpstr>Обучение</vt:lpstr>
      <vt:lpstr>Установка</vt:lpstr>
      <vt:lpstr>Почему Python</vt:lpstr>
      <vt:lpstr>Приложения на android</vt:lpstr>
      <vt:lpstr>Приложения iPhone</vt:lpstr>
      <vt:lpstr>Приложения Windows</vt:lpstr>
      <vt:lpstr>Pythontutor.com</vt:lpstr>
      <vt:lpstr>Pythontutor.com</vt:lpstr>
      <vt:lpstr>Презентация PowerPoint</vt:lpstr>
      <vt:lpstr>Презентация PowerPoint</vt:lpstr>
      <vt:lpstr>Сравним…</vt:lpstr>
      <vt:lpstr>Сравним…</vt:lpstr>
      <vt:lpstr>Выявленные проблемы</vt:lpstr>
      <vt:lpstr>Что сделано: основная школа</vt:lpstr>
      <vt:lpstr>Планы: основная школа</vt:lpstr>
      <vt:lpstr>10 класс, базовый уровень</vt:lpstr>
      <vt:lpstr>Одна школа (группа) –  один язык программирования</vt:lpstr>
      <vt:lpstr>Python графика</vt:lpstr>
      <vt:lpstr>Рабочая группа</vt:lpstr>
    </vt:vector>
  </TitlesOfParts>
  <Company>Бурцева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Таня</dc:creator>
  <cp:lastModifiedBy>Татьяна Копылова</cp:lastModifiedBy>
  <cp:revision>42</cp:revision>
  <dcterms:created xsi:type="dcterms:W3CDTF">2018-10-14T13:20:28Z</dcterms:created>
  <dcterms:modified xsi:type="dcterms:W3CDTF">2019-03-26T02:03:56Z</dcterms:modified>
</cp:coreProperties>
</file>