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6" r:id="rId3"/>
    <p:sldId id="266" r:id="rId4"/>
    <p:sldId id="267" r:id="rId5"/>
    <p:sldId id="270" r:id="rId6"/>
    <p:sldId id="271" r:id="rId7"/>
    <p:sldId id="272" r:id="rId8"/>
    <p:sldId id="273" r:id="rId9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97" autoAdjust="0"/>
    <p:restoredTop sz="94660"/>
  </p:normalViewPr>
  <p:slideViewPr>
    <p:cSldViewPr>
      <p:cViewPr varScale="1">
        <p:scale>
          <a:sx n="84" d="100"/>
          <a:sy n="84" d="100"/>
        </p:scale>
        <p:origin x="-129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7992C82A-6C02-4435-BB5A-4C196A60E4B6}" type="datetimeFigureOut">
              <a:rPr lang="ru-RU"/>
              <a:pPr>
                <a:defRPr/>
              </a:pPr>
              <a:t>26.03.2019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BDA7B39E-09F3-41EE-8351-233FDCB70A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21889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126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0C6366D2-CF44-4E97-9EB5-F1C58CCCEBB6}" type="slidenum">
              <a:rPr lang="ru-RU" altLang="ru-RU"/>
              <a:pPr/>
              <a:t>6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altLang="ru-RU" smtClean="0"/>
              <a:t>Все действия начинаются с команды «Когда флажок нажат», команда находится в блоке «События» </a:t>
            </a:r>
          </a:p>
          <a:p>
            <a:pPr>
              <a:spcBef>
                <a:spcPct val="0"/>
              </a:spcBef>
            </a:pPr>
            <a:r>
              <a:rPr lang="ru-RU" altLang="ru-RU" smtClean="0"/>
              <a:t>Управлять Спрайтом можно с помощью клавиш на клавиатуре. Клавишу можно указать любую. Для этого используем команду клавиша…нажата из блока «Сенсоры»</a:t>
            </a:r>
          </a:p>
          <a:p>
            <a:pPr>
              <a:spcBef>
                <a:spcPct val="0"/>
              </a:spcBef>
            </a:pPr>
            <a:r>
              <a:rPr lang="ru-RU" altLang="ru-RU" smtClean="0"/>
              <a:t>из блока </a:t>
            </a:r>
            <a:r>
              <a:rPr lang="ru-RU" altLang="ru-RU" i="1" smtClean="0"/>
              <a:t>Движение </a:t>
            </a:r>
            <a:r>
              <a:rPr lang="ru-RU" altLang="ru-RU" smtClean="0"/>
              <a:t>возьмем команду </a:t>
            </a:r>
            <a:r>
              <a:rPr lang="ru-RU" altLang="ru-RU" i="1" smtClean="0"/>
              <a:t>Повернуть в направлении, </a:t>
            </a:r>
            <a:r>
              <a:rPr lang="ru-RU" altLang="ru-RU" smtClean="0"/>
              <a:t>чтобы</a:t>
            </a:r>
            <a:r>
              <a:rPr lang="ru-RU" altLang="ru-RU" i="1" smtClean="0"/>
              <a:t> </a:t>
            </a:r>
            <a:r>
              <a:rPr lang="ru-RU" altLang="ru-RU" smtClean="0"/>
              <a:t>изменить направление Спрайта.</a:t>
            </a:r>
          </a:p>
        </p:txBody>
      </p:sp>
      <p:sp>
        <p:nvSpPr>
          <p:cNvPr id="122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CBFF3144-939F-4CFB-8104-65163B557505}" type="slidenum">
              <a:rPr lang="ru-RU" altLang="ru-RU"/>
              <a:pPr/>
              <a:t>7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altLang="ru-RU" u="sng" smtClean="0"/>
              <a:t>Для спрайта Мышь:</a:t>
            </a:r>
            <a:endParaRPr lang="ru-RU" altLang="ru-RU" smtClean="0"/>
          </a:p>
          <a:p>
            <a:pPr>
              <a:spcBef>
                <a:spcPct val="0"/>
              </a:spcBef>
            </a:pPr>
            <a:r>
              <a:rPr lang="ru-RU" altLang="ru-RU" smtClean="0"/>
              <a:t>1) Исходное место, всегда левый нижний угол</a:t>
            </a:r>
          </a:p>
          <a:p>
            <a:pPr>
              <a:spcBef>
                <a:spcPct val="0"/>
              </a:spcBef>
            </a:pPr>
            <a:r>
              <a:rPr lang="ru-RU" altLang="ru-RU" smtClean="0"/>
              <a:t>2) Организовать управление клавишами </a:t>
            </a:r>
            <a:r>
              <a:rPr lang="en-US" altLang="ru-RU" smtClean="0"/>
              <a:t>W</a:t>
            </a:r>
            <a:r>
              <a:rPr lang="ru-RU" altLang="ru-RU" smtClean="0"/>
              <a:t>, </a:t>
            </a:r>
            <a:r>
              <a:rPr lang="en-US" altLang="ru-RU" smtClean="0"/>
              <a:t>D</a:t>
            </a:r>
            <a:r>
              <a:rPr lang="ru-RU" altLang="ru-RU" smtClean="0"/>
              <a:t>, </a:t>
            </a:r>
            <a:r>
              <a:rPr lang="en-US" altLang="ru-RU" smtClean="0"/>
              <a:t>S</a:t>
            </a:r>
            <a:r>
              <a:rPr lang="ru-RU" altLang="ru-RU" smtClean="0"/>
              <a:t>, </a:t>
            </a:r>
            <a:r>
              <a:rPr lang="en-US" altLang="ru-RU" smtClean="0"/>
              <a:t>A</a:t>
            </a:r>
            <a:r>
              <a:rPr lang="ru-RU" altLang="ru-RU" smtClean="0"/>
              <a:t>.</a:t>
            </a:r>
          </a:p>
          <a:p>
            <a:pPr>
              <a:spcBef>
                <a:spcPct val="0"/>
              </a:spcBef>
            </a:pPr>
            <a:r>
              <a:rPr lang="ru-RU" altLang="ru-RU" smtClean="0"/>
              <a:t>3) Чтобы спрайт не уходил за пределы поля использовать команду отталкивания от края.</a:t>
            </a:r>
          </a:p>
          <a:p>
            <a:pPr>
              <a:spcBef>
                <a:spcPct val="0"/>
              </a:spcBef>
            </a:pPr>
            <a:r>
              <a:rPr lang="ru-RU" altLang="ru-RU" smtClean="0"/>
              <a:t>4) Поставить условие: если касается слона, то передает сообщение </a:t>
            </a:r>
            <a:r>
              <a:rPr lang="ru-RU" altLang="ru-RU" i="1" smtClean="0"/>
              <a:t>Поймал!</a:t>
            </a:r>
            <a:r>
              <a:rPr lang="ru-RU" altLang="ru-RU" smtClean="0"/>
              <a:t> и говорит фразу «Ага, попался!».</a:t>
            </a:r>
          </a:p>
          <a:p>
            <a:pPr>
              <a:spcBef>
                <a:spcPct val="0"/>
              </a:spcBef>
            </a:pPr>
            <a:endParaRPr lang="ru-RU" altLang="ru-RU" smtClean="0"/>
          </a:p>
          <a:p>
            <a:pPr>
              <a:spcBef>
                <a:spcPct val="0"/>
              </a:spcBef>
            </a:pPr>
            <a:r>
              <a:rPr lang="ru-RU" altLang="ru-RU" u="sng" smtClean="0"/>
              <a:t>Для спрайта Слон:</a:t>
            </a:r>
            <a:endParaRPr lang="ru-RU" altLang="ru-RU" smtClean="0"/>
          </a:p>
          <a:p>
            <a:pPr>
              <a:spcBef>
                <a:spcPct val="0"/>
              </a:spcBef>
            </a:pPr>
            <a:r>
              <a:rPr lang="ru-RU" altLang="ru-RU" smtClean="0"/>
              <a:t>1) Исходное место, всегда правый нижний угол, костюм </a:t>
            </a:r>
            <a:r>
              <a:rPr lang="en-US" altLang="ru-RU" smtClean="0"/>
              <a:t>elephant</a:t>
            </a:r>
            <a:r>
              <a:rPr lang="ru-RU" altLang="ru-RU" smtClean="0"/>
              <a:t>1-</a:t>
            </a:r>
            <a:r>
              <a:rPr lang="en-US" altLang="ru-RU" smtClean="0"/>
              <a:t>a</a:t>
            </a:r>
            <a:endParaRPr lang="ru-RU" altLang="ru-RU" smtClean="0"/>
          </a:p>
          <a:p>
            <a:pPr>
              <a:spcBef>
                <a:spcPct val="0"/>
              </a:spcBef>
            </a:pPr>
            <a:r>
              <a:rPr lang="ru-RU" altLang="ru-RU" smtClean="0"/>
              <a:t>2) Организовать управление клавишами управления вверх, вниз, вправо, влево.</a:t>
            </a:r>
          </a:p>
          <a:p>
            <a:pPr>
              <a:spcBef>
                <a:spcPct val="0"/>
              </a:spcBef>
            </a:pPr>
            <a:r>
              <a:rPr lang="ru-RU" altLang="ru-RU" smtClean="0"/>
              <a:t>3) Чтобы спрайт не уходил за пределы поля использовать команду отталкивания от края.</a:t>
            </a:r>
          </a:p>
          <a:p>
            <a:pPr>
              <a:spcBef>
                <a:spcPct val="0"/>
              </a:spcBef>
            </a:pPr>
            <a:r>
              <a:rPr lang="ru-RU" altLang="ru-RU" smtClean="0"/>
              <a:t>4) Поставить условие: когда я получу </a:t>
            </a:r>
            <a:r>
              <a:rPr lang="ru-RU" altLang="ru-RU" i="1" smtClean="0"/>
              <a:t>Поймал</a:t>
            </a:r>
            <a:r>
              <a:rPr lang="ru-RU" altLang="ru-RU" smtClean="0"/>
              <a:t>! Сменить костюм на </a:t>
            </a:r>
            <a:r>
              <a:rPr lang="en-US" altLang="ru-RU" smtClean="0"/>
              <a:t>elephant</a:t>
            </a:r>
            <a:r>
              <a:rPr lang="ru-RU" altLang="ru-RU" smtClean="0"/>
              <a:t>1-</a:t>
            </a:r>
            <a:r>
              <a:rPr lang="en-US" altLang="ru-RU" smtClean="0"/>
              <a:t>b</a:t>
            </a:r>
            <a:r>
              <a:rPr lang="ru-RU" altLang="ru-RU" smtClean="0"/>
              <a:t>, сообщить фразу и остановить игру.</a:t>
            </a:r>
          </a:p>
          <a:p>
            <a:pPr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E4E87C64-CA95-45F6-B6D5-85ECF7924472}" type="slidenum">
              <a:rPr lang="ru-RU" altLang="ru-RU"/>
              <a:pPr/>
              <a:t>8</a:t>
            </a:fld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4824D-2A44-4D6C-8CA0-77476CF6C8F4}" type="datetimeFigureOut">
              <a:rPr lang="ru-RU"/>
              <a:pPr>
                <a:defRPr/>
              </a:pPr>
              <a:t>26.03.2019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7A2EBA-C7B1-4FED-AD7B-B74887C46AA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1235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F8BB89-AF90-47BB-8945-5CA3A28FD152}" type="datetimeFigureOut">
              <a:rPr lang="ru-RU"/>
              <a:pPr>
                <a:defRPr/>
              </a:pPr>
              <a:t>26.03.2019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1337AD-6FAA-4E88-BF0A-DB2FABA9C10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01418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473AE3-6155-44AE-94DF-98FDEBD5752C}" type="datetimeFigureOut">
              <a:rPr lang="ru-RU"/>
              <a:pPr>
                <a:defRPr/>
              </a:pPr>
              <a:t>26.03.2019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31581-309F-4FFD-84D7-AAABFC6ABA9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8398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C28819-64A8-4F52-87D8-ACAB533F58C8}" type="datetimeFigureOut">
              <a:rPr lang="ru-RU"/>
              <a:pPr>
                <a:defRPr/>
              </a:pPr>
              <a:t>26.03.2019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108885-9309-4B9A-9E68-EE70BD828B1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00029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711AD4-14AC-4088-AB82-54E3290C3D18}" type="datetimeFigureOut">
              <a:rPr lang="ru-RU"/>
              <a:pPr>
                <a:defRPr/>
              </a:pPr>
              <a:t>26.03.2019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7C0CEE-432F-4B75-9172-6CBD29C275E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35865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0149FA-590E-4265-80AD-6B319AA3A33F}" type="datetimeFigureOut">
              <a:rPr lang="ru-RU"/>
              <a:pPr>
                <a:defRPr/>
              </a:pPr>
              <a:t>26.03.2019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7191AD-34D9-40C8-8AFF-1F7B18EEE5C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70955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356A79-3037-4E61-BD42-962A3D6271C4}" type="datetimeFigureOut">
              <a:rPr lang="ru-RU"/>
              <a:pPr>
                <a:defRPr/>
              </a:pPr>
              <a:t>26.03.2019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9822C7-FC06-46DC-967D-1BEB4B49CA9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82685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C8556-0C78-4DDB-9764-80303A94CAFE}" type="datetimeFigureOut">
              <a:rPr lang="ru-RU"/>
              <a:pPr>
                <a:defRPr/>
              </a:pPr>
              <a:t>26.03.2019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81CDCF-1B0B-4DE3-9588-B1F85AB77AD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06929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8FEDD6-4A45-4995-88F6-9BED9A09C876}" type="datetimeFigureOut">
              <a:rPr lang="ru-RU"/>
              <a:pPr>
                <a:defRPr/>
              </a:pPr>
              <a:t>26.03.2019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DE255B-FEB3-42CF-9875-859CDD91F9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26075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BB8048-2589-485B-BD18-C91F287FFF9D}" type="datetimeFigureOut">
              <a:rPr lang="ru-RU"/>
              <a:pPr>
                <a:defRPr/>
              </a:pPr>
              <a:t>26.03.2019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9C3E9C-3E4F-49B6-8CAD-4A04F9B1ACD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91568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E02F58-26A6-489B-9503-95656AAAB52D}" type="datetimeFigureOut">
              <a:rPr lang="ru-RU"/>
              <a:pPr>
                <a:defRPr/>
              </a:pPr>
              <a:t>26.03.2019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0815D5-AE37-4A72-AF99-CE390BCFBA0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30962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F62575A-6C27-443F-96CD-570BEEB2E0C8}" type="datetimeFigureOut">
              <a:rPr lang="ru-RU"/>
              <a:pPr>
                <a:defRPr/>
              </a:pPr>
              <a:t>26.03.2019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C05CF591-102F-4928-A474-4190D9AB317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scratch.mit.edu/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bz.ru/metodist/authors/informatika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C:\Users\Admin\Desktop\hqdefault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87675" y="1284288"/>
            <a:ext cx="3775075" cy="282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4662488" y="3933825"/>
            <a:ext cx="4481512" cy="162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0066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lIns="36576" tIns="36576" rIns="36576" bIns="36576"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ru-RU" altLang="ru-RU">
                <a:solidFill>
                  <a:srgbClr val="000000"/>
                </a:solidFill>
              </a:rPr>
              <a:t>Пажильцева Ольга Петровна,</a:t>
            </a:r>
          </a:p>
          <a:p>
            <a:pPr eaLnBrk="1" hangingPunct="1"/>
            <a:r>
              <a:rPr lang="ru-RU" altLang="ru-RU">
                <a:solidFill>
                  <a:srgbClr val="000000"/>
                </a:solidFill>
              </a:rPr>
              <a:t>Садовникова Светлана Александровна, учителя информатики</a:t>
            </a:r>
          </a:p>
          <a:p>
            <a:pPr eaLnBrk="1" hangingPunct="1"/>
            <a:endParaRPr lang="ru-RU" altLang="ru-RU">
              <a:latin typeface="Arial" charset="0"/>
            </a:endParaRPr>
          </a:p>
        </p:txBody>
      </p:sp>
      <p:sp>
        <p:nvSpPr>
          <p:cNvPr id="2052" name="TextBox 5"/>
          <p:cNvSpPr txBox="1">
            <a:spLocks noChangeArrowheads="1"/>
          </p:cNvSpPr>
          <p:nvPr/>
        </p:nvSpPr>
        <p:spPr bwMode="auto">
          <a:xfrm>
            <a:off x="1057275" y="5911850"/>
            <a:ext cx="67357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ru-RU" altLang="ru-RU" b="1">
                <a:solidFill>
                  <a:srgbClr val="000000"/>
                </a:solidFill>
                <a:latin typeface="Courier New" pitchFamily="49" charset="0"/>
              </a:rPr>
              <a:t>МАОУ Гимназия №2 </a:t>
            </a:r>
          </a:p>
          <a:p>
            <a:pPr algn="ctr" eaLnBrk="1" hangingPunct="1"/>
            <a:r>
              <a:rPr lang="ru-RU" altLang="ru-RU" b="1">
                <a:solidFill>
                  <a:srgbClr val="000000"/>
                </a:solidFill>
                <a:latin typeface="Courier New" pitchFamily="49" charset="0"/>
              </a:rPr>
              <a:t>г. Красноярска</a:t>
            </a:r>
            <a:endParaRPr lang="ru-RU" alt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056587" y="247079"/>
            <a:ext cx="7080237" cy="175432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Программировать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легко и интересно!</a:t>
            </a:r>
            <a:endParaRPr lang="ru-RU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2054" name="Picture 7" descr="C:\Users\Admin\Desktop\skretch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00163" y="3130550"/>
            <a:ext cx="1966912" cy="1966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188" y="1484313"/>
            <a:ext cx="4465637" cy="3313112"/>
          </a:xfrm>
        </p:spPr>
        <p:txBody>
          <a:bodyPr/>
          <a:lstStyle/>
          <a:p>
            <a:pPr algn="l"/>
            <a:r>
              <a:rPr lang="ru-RU" altLang="ru-RU" sz="2400" smtClean="0">
                <a:solidFill>
                  <a:schemeClr val="tx1"/>
                </a:solidFill>
              </a:rPr>
              <a:t>Странность программирования на языке Scratch заключается в том, что не нужно писать программу в виде текста. Вместо этого, программа составляется из </a:t>
            </a:r>
            <a:r>
              <a:rPr lang="ru-RU" altLang="ru-RU" sz="2400" b="1" smtClean="0">
                <a:solidFill>
                  <a:schemeClr val="tx1"/>
                </a:solidFill>
              </a:rPr>
              <a:t>блоков</a:t>
            </a:r>
            <a:r>
              <a:rPr lang="ru-RU" altLang="ru-RU" sz="2400" smtClean="0">
                <a:solidFill>
                  <a:schemeClr val="tx1"/>
                </a:solidFill>
              </a:rPr>
              <a:t>, которые нужно перетаскивать и соединять как кубики </a:t>
            </a:r>
            <a:r>
              <a:rPr lang="ru-RU" altLang="ru-RU" sz="2400" b="1" smtClean="0">
                <a:solidFill>
                  <a:schemeClr val="tx1"/>
                </a:solidFill>
              </a:rPr>
              <a:t>Lego</a:t>
            </a:r>
            <a:r>
              <a:rPr lang="ru-RU" altLang="ru-RU" sz="2400" smtClean="0">
                <a:solidFill>
                  <a:schemeClr val="tx1"/>
                </a:solidFill>
              </a:rPr>
              <a:t>. </a:t>
            </a:r>
          </a:p>
          <a:p>
            <a:pPr algn="l"/>
            <a:endParaRPr lang="ru-RU" altLang="ru-RU" sz="2400" smtClean="0">
              <a:solidFill>
                <a:schemeClr val="tx1"/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611188" y="274638"/>
            <a:ext cx="8229600" cy="850900"/>
          </a:xfrm>
          <a:prstGeom prst="rect">
            <a:avLst/>
          </a:prstGeom>
          <a:solidFill>
            <a:schemeClr val="tx2">
              <a:lumMod val="20000"/>
              <a:lumOff val="80000"/>
              <a:alpha val="76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defRPr/>
            </a:pPr>
            <a:r>
              <a:rPr lang="ru-RU" dirty="0" err="1">
                <a:solidFill>
                  <a:schemeClr val="accent1"/>
                </a:solidFill>
              </a:rPr>
              <a:t>Scratch</a:t>
            </a:r>
            <a:endParaRPr lang="ru-RU" altLang="ru-RU" b="1" dirty="0" smtClean="0">
              <a:solidFill>
                <a:schemeClr val="accent1"/>
              </a:solidFill>
            </a:endParaRPr>
          </a:p>
        </p:txBody>
      </p:sp>
      <p:pic>
        <p:nvPicPr>
          <p:cNvPr id="3076" name="Picture 4" descr="C:\Users\Admin\Desktop\NXkgYtcaj45d0xmqpBVlrDl72eJkfbmt4t8yenImKBVvK0kTmF0xjctABnaLJIm9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97700" y="4508500"/>
            <a:ext cx="1860550" cy="1881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Рисунок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45163" y="1196975"/>
            <a:ext cx="3095625" cy="295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42988" y="115888"/>
            <a:ext cx="7372350" cy="3313112"/>
          </a:xfrm>
        </p:spPr>
        <p:txBody>
          <a:bodyPr/>
          <a:lstStyle/>
          <a:p>
            <a:pPr eaLnBrk="1" hangingPunct="1">
              <a:defRPr/>
            </a:pPr>
            <a:r>
              <a:rPr lang="ru-RU" altLang="ru-RU" b="1" dirty="0" err="1" smtClean="0">
                <a:solidFill>
                  <a:schemeClr val="tx1"/>
                </a:solidFill>
              </a:rPr>
              <a:t>Scratch</a:t>
            </a:r>
            <a:r>
              <a:rPr lang="ru-RU" altLang="ru-RU" b="1" dirty="0" smtClean="0">
                <a:solidFill>
                  <a:schemeClr val="tx1"/>
                </a:solidFill>
              </a:rPr>
              <a:t> (</a:t>
            </a:r>
            <a:r>
              <a:rPr lang="ru-RU" altLang="ru-RU" b="1" dirty="0" err="1" smtClean="0">
                <a:solidFill>
                  <a:schemeClr val="tx1"/>
                </a:solidFill>
              </a:rPr>
              <a:t>Скретч</a:t>
            </a:r>
            <a:r>
              <a:rPr lang="ru-RU" altLang="ru-RU" b="1" dirty="0" smtClean="0">
                <a:solidFill>
                  <a:schemeClr val="tx1"/>
                </a:solidFill>
              </a:rPr>
              <a:t>) –</a:t>
            </a:r>
          </a:p>
          <a:p>
            <a:pPr eaLnBrk="1" hangingPunct="1">
              <a:defRPr/>
            </a:pPr>
            <a:r>
              <a:rPr lang="ru-RU" altLang="ru-RU" dirty="0" smtClean="0">
                <a:solidFill>
                  <a:schemeClr val="tx1"/>
                </a:solidFill>
              </a:rPr>
              <a:t> </a:t>
            </a:r>
            <a:r>
              <a:rPr lang="ru-RU" altLang="ru-RU" sz="2800" dirty="0" smtClean="0">
                <a:solidFill>
                  <a:schemeClr val="tx1"/>
                </a:solidFill>
              </a:rPr>
              <a:t>это программа, которая позволяет создавать </a:t>
            </a:r>
          </a:p>
          <a:p>
            <a:pPr marL="457200" indent="-457200" algn="l" eaLnBrk="1" hangingPunct="1">
              <a:buFont typeface="Arial" pitchFamily="34" charset="0"/>
              <a:buChar char="•"/>
              <a:defRPr/>
            </a:pPr>
            <a:r>
              <a:rPr lang="ru-RU" altLang="ru-RU" sz="2800" dirty="0" smtClean="0">
                <a:solidFill>
                  <a:schemeClr val="tx1"/>
                </a:solidFill>
              </a:rPr>
              <a:t>анимированные интерактивные истории</a:t>
            </a:r>
          </a:p>
          <a:p>
            <a:pPr marL="457200" indent="-457200" algn="l" eaLnBrk="1" hangingPunct="1">
              <a:buFont typeface="Arial" pitchFamily="34" charset="0"/>
              <a:buChar char="•"/>
              <a:defRPr/>
            </a:pPr>
            <a:r>
              <a:rPr lang="ru-RU" altLang="ru-RU" sz="2800" dirty="0" smtClean="0">
                <a:solidFill>
                  <a:schemeClr val="tx1"/>
                </a:solidFill>
              </a:rPr>
              <a:t>компьютерные игры</a:t>
            </a:r>
            <a:endParaRPr lang="ru-RU" altLang="ru-RU" sz="2800" dirty="0">
              <a:solidFill>
                <a:schemeClr val="tx1"/>
              </a:solidFill>
            </a:endParaRPr>
          </a:p>
          <a:p>
            <a:pPr marL="457200" indent="-457200" algn="l" eaLnBrk="1" hangingPunct="1">
              <a:buFont typeface="Arial" pitchFamily="34" charset="0"/>
              <a:buChar char="•"/>
              <a:defRPr/>
            </a:pPr>
            <a:r>
              <a:rPr lang="ru-RU" altLang="ru-RU" sz="2800" dirty="0" smtClean="0">
                <a:solidFill>
                  <a:schemeClr val="tx1"/>
                </a:solidFill>
              </a:rPr>
              <a:t>образовательные проекты (тесты, задания и т.д.)</a:t>
            </a:r>
          </a:p>
        </p:txBody>
      </p:sp>
      <p:pic>
        <p:nvPicPr>
          <p:cNvPr id="4099" name="Рисунок 5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50900" y="3208338"/>
            <a:ext cx="3313113" cy="295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6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72000" y="3182938"/>
            <a:ext cx="3952875" cy="295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188" y="1484313"/>
            <a:ext cx="6264275" cy="4537075"/>
          </a:xfrm>
        </p:spPr>
        <p:txBody>
          <a:bodyPr/>
          <a:lstStyle/>
          <a:p>
            <a:pPr algn="l">
              <a:defRPr/>
            </a:pPr>
            <a:r>
              <a:rPr lang="ru-RU" sz="2400" dirty="0" smtClean="0">
                <a:solidFill>
                  <a:srgbClr val="FF0000"/>
                </a:solidFill>
              </a:rPr>
              <a:t>+</a:t>
            </a: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ru-RU" sz="2400" dirty="0">
                <a:solidFill>
                  <a:schemeClr val="tx1"/>
                </a:solidFill>
              </a:rPr>
              <a:t>Блочное </a:t>
            </a:r>
            <a:r>
              <a:rPr lang="ru-RU" sz="2400" dirty="0" smtClean="0">
                <a:solidFill>
                  <a:schemeClr val="tx1"/>
                </a:solidFill>
              </a:rPr>
              <a:t>программирование</a:t>
            </a: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ru-RU" sz="2400" dirty="0" smtClean="0">
                <a:solidFill>
                  <a:schemeClr val="tx1"/>
                </a:solidFill>
              </a:rPr>
              <a:t>Яркие анимированные истории,  игры…</a:t>
            </a: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ru-RU" sz="2400" dirty="0" smtClean="0">
                <a:solidFill>
                  <a:schemeClr val="tx1"/>
                </a:solidFill>
              </a:rPr>
              <a:t>Бесплатное ПО</a:t>
            </a: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ru-RU" sz="2400" dirty="0" smtClean="0">
                <a:solidFill>
                  <a:schemeClr val="tx1"/>
                </a:solidFill>
              </a:rPr>
              <a:t>Бесплатная регистрация  и работа в сети Интернет на официальном сайте </a:t>
            </a:r>
            <a:r>
              <a:rPr lang="en-US" sz="2400" dirty="0">
                <a:solidFill>
                  <a:schemeClr val="tx1"/>
                </a:solidFill>
                <a:hlinkClick r:id="rId2"/>
              </a:rPr>
              <a:t>https://</a:t>
            </a:r>
            <a:r>
              <a:rPr lang="en-US" sz="2400" dirty="0" smtClean="0">
                <a:solidFill>
                  <a:schemeClr val="tx1"/>
                </a:solidFill>
                <a:hlinkClick r:id="rId2"/>
              </a:rPr>
              <a:t>scratch.mit.edu</a:t>
            </a:r>
            <a:endParaRPr lang="ru-RU" sz="2400" dirty="0" smtClean="0">
              <a:solidFill>
                <a:schemeClr val="tx1"/>
              </a:solidFill>
            </a:endParaRP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ru-RU" sz="2400" dirty="0" smtClean="0">
                <a:solidFill>
                  <a:schemeClr val="tx1"/>
                </a:solidFill>
              </a:rPr>
              <a:t>Возможность публикации проекта на сайте</a:t>
            </a:r>
          </a:p>
          <a:p>
            <a:pPr algn="l">
              <a:defRPr/>
            </a:pPr>
            <a:endParaRPr lang="ru-RU" sz="2400" dirty="0">
              <a:solidFill>
                <a:schemeClr val="tx1"/>
              </a:solidFill>
            </a:endParaRPr>
          </a:p>
          <a:p>
            <a:pPr algn="l">
              <a:defRPr/>
            </a:pPr>
            <a:endParaRPr lang="ru-RU" sz="2400" dirty="0" smtClean="0">
              <a:solidFill>
                <a:schemeClr val="tx1"/>
              </a:solidFill>
            </a:endParaRPr>
          </a:p>
          <a:p>
            <a:pPr algn="l">
              <a:defRPr/>
            </a:pPr>
            <a:endParaRPr lang="ru-RU" sz="2400" dirty="0" smtClean="0">
              <a:solidFill>
                <a:schemeClr val="tx1"/>
              </a:solidFill>
            </a:endParaRPr>
          </a:p>
          <a:p>
            <a:pPr algn="l">
              <a:defRPr/>
            </a:pP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611188" y="274638"/>
            <a:ext cx="8229600" cy="850900"/>
          </a:xfrm>
          <a:prstGeom prst="rect">
            <a:avLst/>
          </a:prstGeom>
          <a:solidFill>
            <a:schemeClr val="tx2">
              <a:lumMod val="20000"/>
              <a:lumOff val="80000"/>
              <a:alpha val="76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defRPr/>
            </a:pPr>
            <a:r>
              <a:rPr lang="ru-RU" dirty="0" smtClean="0">
                <a:solidFill>
                  <a:schemeClr val="accent1"/>
                </a:solidFill>
              </a:rPr>
              <a:t>Плюсы среды </a:t>
            </a:r>
            <a:r>
              <a:rPr lang="ru-RU" dirty="0" err="1" smtClean="0">
                <a:solidFill>
                  <a:schemeClr val="accent1"/>
                </a:solidFill>
              </a:rPr>
              <a:t>Scratch</a:t>
            </a:r>
            <a:endParaRPr lang="ru-RU" altLang="ru-RU" b="1" dirty="0" smtClean="0">
              <a:solidFill>
                <a:schemeClr val="accent1"/>
              </a:solidFill>
            </a:endParaRPr>
          </a:p>
        </p:txBody>
      </p:sp>
      <p:pic>
        <p:nvPicPr>
          <p:cNvPr id="5124" name="Picture 5" descr="C:\Users\Admin\Desktop\ScratchDayLogo-Large.pn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35375" y="5065713"/>
            <a:ext cx="5376863" cy="179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</a:pPr>
            <a:r>
              <a:rPr lang="en-US" altLang="ru-RU" sz="2800" smtClean="0">
                <a:hlinkClick r:id="rId2"/>
              </a:rPr>
              <a:t>http://www.lbz.ru/metodist/authors/informatika</a:t>
            </a:r>
            <a:r>
              <a:rPr lang="ru-RU" altLang="ru-RU" sz="2800" smtClean="0"/>
              <a:t> (авторская лаборатория Босовой Л.М.)</a:t>
            </a:r>
          </a:p>
          <a:p>
            <a:pPr marL="0" indent="0">
              <a:buFont typeface="Arial" charset="0"/>
              <a:buNone/>
            </a:pPr>
            <a:endParaRPr lang="ru-RU" altLang="ru-RU" smtClean="0"/>
          </a:p>
          <a:p>
            <a:pPr marL="0" indent="0">
              <a:buFont typeface="Arial" charset="0"/>
              <a:buNone/>
            </a:pPr>
            <a:r>
              <a:rPr lang="ru-RU" altLang="ru-RU" b="1" smtClean="0">
                <a:solidFill>
                  <a:srgbClr val="C00000"/>
                </a:solidFill>
              </a:rPr>
              <a:t>Т.Е. Сорокина</a:t>
            </a:r>
            <a:r>
              <a:rPr lang="ru-RU" altLang="ru-RU" smtClean="0"/>
              <a:t>, поурочные разработки «Пропедевтика программирования со Scratch» для 5-го класса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611188" y="274638"/>
            <a:ext cx="8229600" cy="850900"/>
          </a:xfrm>
          <a:prstGeom prst="rect">
            <a:avLst/>
          </a:prstGeom>
          <a:solidFill>
            <a:schemeClr val="tx2">
              <a:lumMod val="20000"/>
              <a:lumOff val="80000"/>
              <a:alpha val="76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defRPr/>
            </a:pPr>
            <a:r>
              <a:rPr lang="ru-RU" dirty="0" smtClean="0">
                <a:solidFill>
                  <a:schemeClr val="accent1"/>
                </a:solidFill>
              </a:rPr>
              <a:t>С чего начать знакомство</a:t>
            </a:r>
            <a:endParaRPr lang="ru-RU" altLang="ru-RU" b="1" dirty="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Рисунок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58000" y="655638"/>
            <a:ext cx="1884363" cy="195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Прямоугольник 1"/>
          <p:cNvSpPr>
            <a:spLocks noChangeArrowheads="1"/>
          </p:cNvSpPr>
          <p:nvPr/>
        </p:nvSpPr>
        <p:spPr bwMode="auto">
          <a:xfrm>
            <a:off x="1133475" y="277813"/>
            <a:ext cx="6275388" cy="184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ru-RU" altLang="ru-RU" sz="4800">
                <a:solidFill>
                  <a:srgbClr val="005500"/>
                </a:solidFill>
              </a:rPr>
              <a:t>Мини-игра</a:t>
            </a:r>
            <a:r>
              <a:rPr lang="ru-RU" altLang="ru-RU" sz="6600">
                <a:solidFill>
                  <a:srgbClr val="253917"/>
                </a:solidFill>
                <a:latin typeface="Arial" charset="0"/>
              </a:rPr>
              <a:t> </a:t>
            </a:r>
            <a:r>
              <a:rPr lang="ru-RU" altLang="ru-RU" sz="4800">
                <a:solidFill>
                  <a:srgbClr val="005500"/>
                </a:solidFill>
              </a:rPr>
              <a:t>"Мышь и слон"</a:t>
            </a:r>
          </a:p>
        </p:txBody>
      </p:sp>
      <p:sp>
        <p:nvSpPr>
          <p:cNvPr id="7172" name="Прямоугольник 2"/>
          <p:cNvSpPr>
            <a:spLocks noChangeArrowheads="1"/>
          </p:cNvSpPr>
          <p:nvPr/>
        </p:nvSpPr>
        <p:spPr bwMode="auto">
          <a:xfrm>
            <a:off x="555625" y="2278063"/>
            <a:ext cx="7783513" cy="267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altLang="ru-RU" sz="2800">
                <a:solidFill>
                  <a:srgbClr val="005500"/>
                </a:solidFill>
              </a:rPr>
              <a:t>Сюжет:</a:t>
            </a:r>
          </a:p>
          <a:p>
            <a:r>
              <a:rPr lang="ru-RU" altLang="ru-RU" sz="2800">
                <a:solidFill>
                  <a:srgbClr val="000000"/>
                </a:solidFill>
              </a:rPr>
              <a:t>Слон убегает, мышь догоняет. Как только мышь догнала слона, у мыши появляется сообщение </a:t>
            </a:r>
            <a:r>
              <a:rPr lang="en-US" altLang="ru-RU" sz="2800">
                <a:solidFill>
                  <a:srgbClr val="000000"/>
                </a:solidFill>
              </a:rPr>
              <a:t>«</a:t>
            </a:r>
            <a:r>
              <a:rPr lang="ru-RU" altLang="ru-RU" sz="2800">
                <a:solidFill>
                  <a:srgbClr val="000000"/>
                </a:solidFill>
              </a:rPr>
              <a:t>Ага, попался!</a:t>
            </a:r>
            <a:r>
              <a:rPr lang="en-US" altLang="ru-RU" sz="2800">
                <a:solidFill>
                  <a:srgbClr val="000000"/>
                </a:solidFill>
              </a:rPr>
              <a:t>», </a:t>
            </a:r>
            <a:r>
              <a:rPr lang="ru-RU" altLang="ru-RU" sz="2800">
                <a:solidFill>
                  <a:srgbClr val="000000"/>
                </a:solidFill>
              </a:rPr>
              <a:t>у слона меняется внешний вид и появляется сообщение </a:t>
            </a:r>
            <a:r>
              <a:rPr lang="en-US" altLang="ru-RU" sz="2800">
                <a:solidFill>
                  <a:srgbClr val="000000"/>
                </a:solidFill>
              </a:rPr>
              <a:t>«</a:t>
            </a:r>
            <a:r>
              <a:rPr lang="ru-RU" altLang="ru-RU" sz="2800">
                <a:solidFill>
                  <a:srgbClr val="000000"/>
                </a:solidFill>
              </a:rPr>
              <a:t>Помогите!</a:t>
            </a:r>
            <a:r>
              <a:rPr lang="en-US" altLang="ru-RU" sz="2800">
                <a:solidFill>
                  <a:srgbClr val="000000"/>
                </a:solidFill>
              </a:rPr>
              <a:t>». </a:t>
            </a:r>
            <a:r>
              <a:rPr lang="ru-RU" altLang="ru-RU" sz="2800">
                <a:solidFill>
                  <a:srgbClr val="000000"/>
                </a:solidFill>
              </a:rPr>
              <a:t>На этом игра останавливается.</a:t>
            </a:r>
          </a:p>
        </p:txBody>
      </p:sp>
      <p:pic>
        <p:nvPicPr>
          <p:cNvPr id="7173" name="Рисунок 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49313" y="4956175"/>
            <a:ext cx="985837" cy="1427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Прямоугольник 3"/>
          <p:cNvSpPr>
            <a:spLocks noChangeArrowheads="1"/>
          </p:cNvSpPr>
          <p:nvPr/>
        </p:nvSpPr>
        <p:spPr bwMode="auto">
          <a:xfrm>
            <a:off x="-2044700" y="219075"/>
            <a:ext cx="62738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ru-RU" altLang="ru-RU" sz="4800">
                <a:solidFill>
                  <a:srgbClr val="005500"/>
                </a:solidFill>
              </a:rPr>
              <a:t>Теория:</a:t>
            </a:r>
          </a:p>
        </p:txBody>
      </p:sp>
      <p:pic>
        <p:nvPicPr>
          <p:cNvPr id="8195" name="Рисунок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024063" y="1204913"/>
            <a:ext cx="2373312" cy="175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Рисунок 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881188" y="2960688"/>
            <a:ext cx="4697412" cy="1312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Рисунок 7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109788" y="5037138"/>
            <a:ext cx="4240212" cy="140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8825" y="0"/>
            <a:ext cx="7886700" cy="795338"/>
          </a:xfrm>
        </p:spPr>
        <p:txBody>
          <a:bodyPr/>
          <a:lstStyle/>
          <a:p>
            <a:pPr>
              <a:defRPr/>
            </a:pPr>
            <a:r>
              <a:rPr lang="ru-RU" sz="4800" dirty="0">
                <a:solidFill>
                  <a:srgbClr val="005500"/>
                </a:solidFill>
                <a:ea typeface="+mn-ea"/>
                <a:cs typeface="+mn-cs"/>
              </a:rPr>
              <a:t>Сценарий</a:t>
            </a:r>
          </a:p>
        </p:txBody>
      </p:sp>
      <p:pic>
        <p:nvPicPr>
          <p:cNvPr id="9219" name="Рисунок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05138" y="942975"/>
            <a:ext cx="2986087" cy="293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TextBox 4"/>
          <p:cNvSpPr txBox="1">
            <a:spLocks noChangeArrowheads="1"/>
          </p:cNvSpPr>
          <p:nvPr/>
        </p:nvSpPr>
        <p:spPr bwMode="auto">
          <a:xfrm>
            <a:off x="271463" y="4027488"/>
            <a:ext cx="3908425" cy="258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altLang="ru-RU" sz="2400" u="sng"/>
              <a:t>Для спрайта Мышь:</a:t>
            </a:r>
          </a:p>
          <a:p>
            <a:r>
              <a:rPr lang="ru-RU" altLang="ru-RU" sz="2400"/>
              <a:t>1) Левый нижний угол.</a:t>
            </a:r>
          </a:p>
          <a:p>
            <a:r>
              <a:rPr lang="ru-RU" altLang="ru-RU" sz="2400"/>
              <a:t>2) Управление клавишами W, D, S, A.</a:t>
            </a:r>
          </a:p>
          <a:p>
            <a:r>
              <a:rPr lang="ru-RU" altLang="ru-RU" sz="2400"/>
              <a:t>3)Отталкивание от края.</a:t>
            </a:r>
          </a:p>
          <a:p>
            <a:r>
              <a:rPr lang="ru-RU" altLang="ru-RU" sz="2400"/>
              <a:t>4) Поставить условие.</a:t>
            </a:r>
          </a:p>
          <a:p>
            <a:endParaRPr lang="ru-RU" altLang="ru-RU"/>
          </a:p>
        </p:txBody>
      </p:sp>
      <p:sp>
        <p:nvSpPr>
          <p:cNvPr id="9221" name="TextBox 5"/>
          <p:cNvSpPr txBox="1">
            <a:spLocks noChangeArrowheads="1"/>
          </p:cNvSpPr>
          <p:nvPr/>
        </p:nvSpPr>
        <p:spPr bwMode="auto">
          <a:xfrm>
            <a:off x="5435600" y="3879850"/>
            <a:ext cx="3810000" cy="295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altLang="ru-RU" sz="2400" u="sng"/>
              <a:t>Для спрайта Слон:</a:t>
            </a:r>
          </a:p>
          <a:p>
            <a:r>
              <a:rPr lang="ru-RU" altLang="ru-RU" sz="2400"/>
              <a:t>1)Правый нижний угол, костюм_1.</a:t>
            </a:r>
          </a:p>
          <a:p>
            <a:r>
              <a:rPr lang="ru-RU" altLang="ru-RU" sz="2400"/>
              <a:t>2) Управление клавишами вверх, вниз, вправо, влево.</a:t>
            </a:r>
          </a:p>
          <a:p>
            <a:r>
              <a:rPr lang="ru-RU" altLang="ru-RU" sz="2400"/>
              <a:t>3)Отталкивание от края.</a:t>
            </a:r>
          </a:p>
          <a:p>
            <a:r>
              <a:rPr lang="ru-RU" altLang="ru-RU" sz="2400"/>
              <a:t>4) Поставить условие.</a:t>
            </a:r>
          </a:p>
          <a:p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</TotalTime>
  <Words>391</Words>
  <Application>Microsoft Office PowerPoint</Application>
  <PresentationFormat>Экран (4:3)</PresentationFormat>
  <Paragraphs>58</Paragraphs>
  <Slides>8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Calibri</vt:lpstr>
      <vt:lpstr>Arial</vt:lpstr>
      <vt:lpstr>Courier New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Сценарий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Татьяна Копылова</cp:lastModifiedBy>
  <cp:revision>25</cp:revision>
  <dcterms:created xsi:type="dcterms:W3CDTF">2017-02-21T14:58:07Z</dcterms:created>
  <dcterms:modified xsi:type="dcterms:W3CDTF">2019-03-26T01:51:18Z</dcterms:modified>
</cp:coreProperties>
</file>