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6"/>
  </p:notesMasterIdLst>
  <p:sldIdLst>
    <p:sldId id="256" r:id="rId2"/>
    <p:sldId id="257" r:id="rId3"/>
    <p:sldId id="261" r:id="rId4"/>
    <p:sldId id="266" r:id="rId5"/>
    <p:sldId id="288" r:id="rId6"/>
    <p:sldId id="290" r:id="rId7"/>
    <p:sldId id="291" r:id="rId8"/>
    <p:sldId id="289" r:id="rId9"/>
    <p:sldId id="292" r:id="rId10"/>
    <p:sldId id="294" r:id="rId11"/>
    <p:sldId id="295" r:id="rId12"/>
    <p:sldId id="293" r:id="rId13"/>
    <p:sldId id="282" r:id="rId14"/>
    <p:sldId id="281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76" autoAdjust="0"/>
  </p:normalViewPr>
  <p:slideViewPr>
    <p:cSldViewPr>
      <p:cViewPr varScale="1">
        <p:scale>
          <a:sx n="77" d="100"/>
          <a:sy n="77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C478DC-5048-4F62-8614-39D7DF1913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61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CC9141-E663-4A85-B125-8319E0A3B51A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ru-RU" altLang="ru-RU" smtClean="0">
                <a:latin typeface="Arial" charset="0"/>
              </a:rPr>
              <a:t>Добрый день, уважаемы члены комиссии, позвольте представить вашему вниманию исследовательскую работу на тему «</a:t>
            </a:r>
            <a:r>
              <a:rPr lang="ru-RU" altLang="ru-RU" sz="800" b="1" smtClean="0">
                <a:latin typeface="Arial" charset="0"/>
              </a:rPr>
              <a:t>Организация мобильных опросов на уроке с помощью приложения Plickers</a:t>
            </a:r>
            <a:r>
              <a:rPr lang="ru-RU" altLang="ru-RU" sz="800" smtClean="0">
                <a:latin typeface="Arial" charset="0"/>
              </a:rPr>
              <a:t> </a:t>
            </a:r>
            <a:r>
              <a:rPr lang="ru-RU" altLang="ru-RU" smtClean="0">
                <a:latin typeface="Arial" charset="0"/>
              </a:rPr>
              <a:t>»</a:t>
            </a:r>
          </a:p>
          <a:p>
            <a:pPr algn="just" eaLnBrk="1" hangingPunct="1"/>
            <a:endParaRPr lang="ru-RU" altLang="ru-RU" smtClean="0">
              <a:latin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</a:rPr>
              <a:t>Уроки в современной школе связаны с усвоением большого объема информации и высокой умственной нагрузкой.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Как сделать процесс обучения интересным и занимательным, облегчить преодоление трудностей в усвоении учебого материала?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В ответе на этот вопрос заинтересованы и учителя и ученики.</a:t>
            </a:r>
          </a:p>
          <a:p>
            <a:pPr eaLnBrk="1" hangingPunct="1"/>
            <a:endParaRPr lang="ru-RU" altLang="ru-RU" smtClean="0">
              <a:latin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</a:rPr>
              <a:t>Одной из возможностей сделать обучение ярче, активнее и интенсивнее является использование современных информационных технологий – они</a:t>
            </a:r>
          </a:p>
          <a:p>
            <a:pPr eaLnBrk="1" hangingPunct="1">
              <a:buFontTx/>
              <a:buChar char="•"/>
            </a:pPr>
            <a:r>
              <a:rPr lang="ru-RU" altLang="ru-RU" smtClean="0">
                <a:latin typeface="Arial" charset="0"/>
              </a:rPr>
              <a:t>Позволяют усилить эмоциональное воздействие на учеников</a:t>
            </a:r>
          </a:p>
          <a:p>
            <a:pPr eaLnBrk="1" hangingPunct="1">
              <a:buFontTx/>
              <a:buChar char="•"/>
            </a:pPr>
            <a:r>
              <a:rPr lang="ru-RU" altLang="ru-RU" smtClean="0">
                <a:latin typeface="Arial" charset="0"/>
              </a:rPr>
              <a:t>способствуют лучшему запоминанию материала,</a:t>
            </a:r>
          </a:p>
          <a:p>
            <a:pPr eaLnBrk="1" hangingPunct="1">
              <a:buFontTx/>
              <a:buChar char="•"/>
            </a:pPr>
            <a:r>
              <a:rPr lang="ru-RU" altLang="ru-RU" smtClean="0">
                <a:latin typeface="Arial" charset="0"/>
              </a:rPr>
              <a:t>повышают их интерес к предмету, обеспечивают прочность знаний. </a:t>
            </a:r>
          </a:p>
          <a:p>
            <a:pPr eaLnBrk="1" hangingPunct="1">
              <a:buFontTx/>
              <a:buChar char="•"/>
            </a:pPr>
            <a:endParaRPr lang="ru-RU" altLang="ru-RU" smtClean="0">
              <a:latin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</a:rPr>
              <a:t>Однако, не каждая школа может себе позволить купить дорогостоящее оборудование в каждый класс, такое как интерактивная доска и системы для интерактивного голосования на уроке. 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Между тем, существуют Интернет-приложения, позволяющие с минимальными затратами организовать обратную связь на уроке: провести быстрый опрос, викторину, тест с использованием телефонов, подключенных к Интернет.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Исследование, направленное на поиск бесплатных и простых средств, позволяющих сделать урок более активным и интенсивным, является </a:t>
            </a:r>
            <a:r>
              <a:rPr lang="ru-RU" altLang="ru-RU" b="1" smtClean="0">
                <a:latin typeface="Arial" charset="0"/>
              </a:rPr>
              <a:t>актуальным</a:t>
            </a:r>
            <a:r>
              <a:rPr lang="ru-RU" altLang="ru-RU" smtClean="0">
                <a:latin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179B52-D5C7-4340-BFE7-605F8AA4DB3F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ru-RU" altLang="ru-RU" smtClean="0">
                <a:latin typeface="Arial" charset="0"/>
              </a:rPr>
              <a:t>На экране показан отчет по результатам опроса</a:t>
            </a:r>
          </a:p>
          <a:p>
            <a:pPr marL="228600" indent="-228600" eaLnBrk="1" hangingPunct="1"/>
            <a:r>
              <a:rPr lang="ru-RU" altLang="ru-RU" smtClean="0">
                <a:latin typeface="Arial" charset="0"/>
              </a:rPr>
              <a:t>В разделе отчеты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 smtClean="0">
                <a:latin typeface="Arial" charset="0"/>
              </a:rPr>
              <a:t>Можно выбрать класс и дату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 smtClean="0">
                <a:latin typeface="Arial" charset="0"/>
              </a:rPr>
              <a:t>Отсортировать список по фамилиям или по оценкам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 smtClean="0">
                <a:latin typeface="Arial" charset="0"/>
              </a:rPr>
              <a:t>Некоторые вопросы можно исключить из отчета пир выводе на печать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 smtClean="0">
                <a:latin typeface="Arial" charset="0"/>
              </a:rPr>
              <a:t>А. выделив столбец можно получить статистику только по этому вопросу (слева 4б)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altLang="ru-RU" smtClean="0">
                <a:latin typeface="Arial" charset="0"/>
              </a:rPr>
              <a:t>Можно распечатать отчет или сохранить его в файл</a:t>
            </a:r>
          </a:p>
          <a:p>
            <a:pPr marL="228600" indent="-228600"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31C637-3A66-4F35-9C96-65509185D3AB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smtClean="0">
                <a:latin typeface="Arial" charset="0"/>
              </a:rPr>
              <a:t>Достоинства</a:t>
            </a:r>
            <a:endParaRPr lang="ru-RU" altLang="ru-RU" smtClean="0">
              <a:latin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</a:rPr>
              <a:t>Можно тестировать до 63 учеников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телефон или планшет  с выходом в интернет должен быть только у учителя</a:t>
            </a:r>
            <a:endParaRPr lang="ru-RU" altLang="ru-RU" b="1" smtClean="0">
              <a:latin typeface="Arial" charset="0"/>
            </a:endParaRPr>
          </a:p>
          <a:p>
            <a:pPr eaLnBrk="1" hangingPunct="1"/>
            <a:r>
              <a:rPr lang="ru-RU" altLang="ru-RU" b="1" smtClean="0">
                <a:latin typeface="Arial" charset="0"/>
              </a:rPr>
              <a:t>Недостатки</a:t>
            </a:r>
            <a:r>
              <a:rPr lang="ru-RU" altLang="ru-RU" smtClean="0">
                <a:latin typeface="Arial" charset="0"/>
              </a:rPr>
              <a:t> 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Нельзя создавать открытые вопросы 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Нельзя добавлять видео в вопросы</a:t>
            </a:r>
          </a:p>
          <a:p>
            <a:pPr eaLnBrk="1" hangingPunct="1"/>
            <a:endParaRPr lang="ru-RU" altLang="ru-RU" smtClean="0">
              <a:latin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</a:rPr>
              <a:t>При сравнении данных программ мы пришли к выводу, что приложение </a:t>
            </a:r>
            <a:r>
              <a:rPr lang="en-US" altLang="ru-RU" smtClean="0">
                <a:latin typeface="Arial" charset="0"/>
              </a:rPr>
              <a:t>Plikers</a:t>
            </a:r>
            <a:r>
              <a:rPr lang="ru-RU" altLang="ru-RU" smtClean="0">
                <a:latin typeface="Arial" charset="0"/>
              </a:rPr>
              <a:t> более удобное и практичное в использовании. Так как для опроса с этим приложением не нужны большие затраты.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Мобильный телефон (планшет) должен быть </a:t>
            </a:r>
            <a:r>
              <a:rPr lang="ru-RU" altLang="ru-RU" b="1" smtClean="0">
                <a:latin typeface="Arial" charset="0"/>
              </a:rPr>
              <a:t>только у учителя,</a:t>
            </a:r>
            <a:r>
              <a:rPr lang="ru-RU" altLang="ru-RU" smtClean="0">
                <a:latin typeface="Arial" charset="0"/>
              </a:rPr>
              <a:t> а ученикам нужно раздать карточки с </a:t>
            </a:r>
            <a:r>
              <a:rPr lang="en-US" altLang="ru-RU" smtClean="0">
                <a:latin typeface="Arial" charset="0"/>
              </a:rPr>
              <a:t>QR</a:t>
            </a:r>
            <a:r>
              <a:rPr lang="ru-RU" altLang="ru-RU" smtClean="0">
                <a:latin typeface="Arial" charset="0"/>
              </a:rPr>
              <a:t>-кодами которые можно распечатать на любом принтере. </a:t>
            </a:r>
          </a:p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06EF8A-0E0D-4D90-93CD-355D86570607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ru-RU" altLang="ru-RU" smtClean="0">
                <a:latin typeface="Arial" charset="0"/>
              </a:rPr>
              <a:t>Для того чтобы понять как работает Plickers, оценить его плюсы и минусы и составить инструкцию по работе с этим приложением мы:</a:t>
            </a:r>
          </a:p>
          <a:p>
            <a:pPr marL="228600" indent="-228600" eaLnBrk="1" hangingPunct="1">
              <a:buFontTx/>
              <a:buChar char="•"/>
            </a:pPr>
            <a:r>
              <a:rPr lang="ru-RU" altLang="ru-RU" smtClean="0">
                <a:latin typeface="Arial" charset="0"/>
              </a:rPr>
              <a:t>Изучили справочную информацию на сайте Plickers</a:t>
            </a:r>
          </a:p>
          <a:p>
            <a:pPr marL="228600" indent="-228600" eaLnBrk="1" hangingPunct="1">
              <a:buFontTx/>
              <a:buChar char="•"/>
            </a:pPr>
            <a:r>
              <a:rPr lang="ru-RU" altLang="ru-RU" smtClean="0">
                <a:latin typeface="Arial" charset="0"/>
              </a:rPr>
              <a:t>Познакомились с публикациями учителей, использовавших Plickers в своей работе</a:t>
            </a:r>
          </a:p>
          <a:p>
            <a:pPr marL="228600" indent="-228600" eaLnBrk="1" hangingPunct="1">
              <a:buFontTx/>
              <a:buChar char="•"/>
            </a:pPr>
            <a:r>
              <a:rPr lang="ru-RU" altLang="ru-RU" smtClean="0">
                <a:latin typeface="Arial" charset="0"/>
              </a:rPr>
              <a:t>Зарегистрировались на сайте</a:t>
            </a:r>
          </a:p>
          <a:p>
            <a:pPr marL="228600" indent="-228600" eaLnBrk="1" hangingPunct="1">
              <a:buFontTx/>
              <a:buChar char="•"/>
            </a:pPr>
            <a:r>
              <a:rPr lang="ru-RU" altLang="ru-RU" smtClean="0">
                <a:latin typeface="Arial" charset="0"/>
              </a:rPr>
              <a:t>Создали тест с вопросами общего характера, чтобы провести опрос в разных классах и собрать больше отзывов о работе с этим приложением</a:t>
            </a:r>
          </a:p>
          <a:p>
            <a:pPr marL="228600" indent="-228600" eaLnBrk="1" hangingPunct="1">
              <a:buFontTx/>
              <a:buChar char="•"/>
            </a:pPr>
            <a:r>
              <a:rPr lang="ru-RU" altLang="ru-RU" smtClean="0">
                <a:latin typeface="Arial" charset="0"/>
              </a:rPr>
              <a:t>Распечатали карточки из стандартного набора</a:t>
            </a:r>
          </a:p>
          <a:p>
            <a:pPr marL="228600" indent="-228600" eaLnBrk="1" hangingPunct="1">
              <a:buFontTx/>
              <a:buChar char="•"/>
            </a:pPr>
            <a:r>
              <a:rPr lang="ru-RU" altLang="ru-RU" smtClean="0">
                <a:latin typeface="Arial" charset="0"/>
              </a:rPr>
              <a:t>С разрешения учителей провели опросы в 6-м и 9-м классах</a:t>
            </a:r>
          </a:p>
          <a:p>
            <a:pPr marL="228600" indent="-228600" eaLnBrk="1" hangingPunct="1">
              <a:buFontTx/>
              <a:buChar char="•"/>
            </a:pPr>
            <a:endParaRPr lang="ru-RU" altLang="ru-RU" smtClean="0">
              <a:latin typeface="Arial" charset="0"/>
            </a:endParaRPr>
          </a:p>
          <a:p>
            <a:pPr marL="228600" indent="-228600" eaLnBrk="1" hangingPunct="1"/>
            <a:r>
              <a:rPr lang="ru-RU" altLang="ru-RU" smtClean="0">
                <a:latin typeface="Arial" charset="0"/>
              </a:rPr>
              <a:t>В процессе проведения опросов выяснились следующие особенности:</a:t>
            </a:r>
          </a:p>
          <a:p>
            <a:pPr marL="228600" indent="-228600" eaLnBrk="1" hangingPunct="1"/>
            <a:endParaRPr lang="ru-RU" altLang="ru-RU" smtClean="0">
              <a:latin typeface="Arial" charset="0"/>
            </a:endParaRPr>
          </a:p>
          <a:p>
            <a:pPr marL="228600" indent="-228600" eaLnBrk="1" hangingPunct="1">
              <a:buFontTx/>
              <a:buChar char="•"/>
            </a:pPr>
            <a:r>
              <a:rPr lang="ru-RU" altLang="ru-RU" smtClean="0">
                <a:latin typeface="Arial" charset="0"/>
              </a:rPr>
              <a:t>В некоторых случаях телефон не считывал карточки с последних парт. Если есть такая возможность карточки нужно печатать на листе А4.</a:t>
            </a:r>
          </a:p>
          <a:p>
            <a:pPr marL="228600" indent="-228600" eaLnBrk="1" hangingPunct="1">
              <a:buFontTx/>
              <a:buChar char="•"/>
            </a:pPr>
            <a:r>
              <a:rPr lang="ru-RU" altLang="ru-RU" smtClean="0">
                <a:latin typeface="Arial" charset="0"/>
              </a:rPr>
              <a:t>Ученики должны держать карточки строго за белые края, иначе телефон (планшет) может не распознать </a:t>
            </a:r>
            <a:r>
              <a:rPr lang="en-US" altLang="ru-RU" smtClean="0">
                <a:latin typeface="Arial" charset="0"/>
              </a:rPr>
              <a:t>QR</a:t>
            </a:r>
            <a:r>
              <a:rPr lang="ru-RU" altLang="ru-RU" smtClean="0">
                <a:latin typeface="Arial" charset="0"/>
              </a:rPr>
              <a:t>-код.</a:t>
            </a:r>
          </a:p>
          <a:p>
            <a:pPr marL="228600" indent="-228600" eaLnBrk="1" hangingPunct="1">
              <a:buFontTx/>
              <a:buChar char="•"/>
            </a:pPr>
            <a:r>
              <a:rPr lang="ru-RU" altLang="ru-RU" smtClean="0">
                <a:latin typeface="Arial" charset="0"/>
              </a:rPr>
              <a:t>Если карточки держать не ровно, то телефон (планшет) может не считать </a:t>
            </a:r>
            <a:r>
              <a:rPr lang="en-US" altLang="ru-RU" smtClean="0">
                <a:latin typeface="Arial" charset="0"/>
              </a:rPr>
              <a:t>QR</a:t>
            </a:r>
            <a:r>
              <a:rPr lang="ru-RU" altLang="ru-RU" smtClean="0">
                <a:latin typeface="Arial" charset="0"/>
              </a:rPr>
              <a:t>-код</a:t>
            </a:r>
          </a:p>
          <a:p>
            <a:pPr marL="228600" indent="-228600" eaLnBrk="1" hangingPunct="1"/>
            <a:endParaRPr lang="ru-RU" altLang="ru-RU" smtClean="0">
              <a:latin typeface="Arial" charset="0"/>
            </a:endParaRPr>
          </a:p>
          <a:p>
            <a:pPr marL="228600" indent="-228600" eaLnBrk="1" hangingPunct="1"/>
            <a:r>
              <a:rPr lang="ru-RU" altLang="ru-RU" b="1" smtClean="0">
                <a:latin typeface="Arial" charset="0"/>
              </a:rPr>
              <a:t>Ребятам</a:t>
            </a:r>
            <a:r>
              <a:rPr lang="ru-RU" altLang="ru-RU" smtClean="0">
                <a:latin typeface="Arial" charset="0"/>
              </a:rPr>
              <a:t> такой способ ответов на вопросы очень понравился – можно было проверить не только свои знания, но и увидеть общий уровень знаний всего класса. </a:t>
            </a:r>
          </a:p>
          <a:p>
            <a:pPr marL="228600" indent="-228600" eaLnBrk="1" hangingPunct="1"/>
            <a:r>
              <a:rPr lang="ru-RU" altLang="ru-RU" smtClean="0">
                <a:latin typeface="Arial" charset="0"/>
              </a:rPr>
              <a:t>Кроме этого, понравилось, что ответить может каждый, а обычно учитель успевает спросить только несколько учеников.</a:t>
            </a:r>
          </a:p>
          <a:p>
            <a:pPr marL="228600" indent="-228600" eaLnBrk="1" hangingPunct="1"/>
            <a:r>
              <a:rPr lang="ru-RU" altLang="ru-RU" smtClean="0">
                <a:latin typeface="Arial" charset="0"/>
              </a:rPr>
              <a:t>Отметила также, что такой способ более приятен для тех, кто стесняется отвечать.</a:t>
            </a:r>
          </a:p>
          <a:p>
            <a:pPr marL="228600" indent="-228600" eaLnBrk="1" hangingPunct="1"/>
            <a:r>
              <a:rPr lang="ru-RU" altLang="ru-RU" smtClean="0">
                <a:latin typeface="Arial" charset="0"/>
              </a:rPr>
              <a:t> </a:t>
            </a:r>
          </a:p>
          <a:p>
            <a:pPr marL="228600" indent="-228600" eaLnBrk="1" hangingPunct="1"/>
            <a:r>
              <a:rPr lang="ru-RU" altLang="ru-RU" b="1" smtClean="0">
                <a:latin typeface="Arial" charset="0"/>
              </a:rPr>
              <a:t>Учителям</a:t>
            </a:r>
            <a:r>
              <a:rPr lang="ru-RU" altLang="ru-RU" smtClean="0">
                <a:latin typeface="Arial" charset="0"/>
              </a:rPr>
              <a:t> понравилась быстрота  и простота проведения опроса, а также возможность получать и хранить отчет об ответах.</a:t>
            </a:r>
          </a:p>
          <a:p>
            <a:pPr marL="228600" indent="-228600" eaLnBrk="1" hangingPunct="1"/>
            <a:r>
              <a:rPr lang="ru-RU" altLang="ru-RU" smtClean="0">
                <a:latin typeface="Arial" charset="0"/>
              </a:rPr>
              <a:t>Также им понравилось, что вопросы можно создавать не только за компьютером, но и с помощью телефона.  </a:t>
            </a:r>
            <a:endParaRPr lang="ru-RU" altLang="ru-RU" b="1" smtClean="0">
              <a:latin typeface="Arial" charset="0"/>
            </a:endParaRPr>
          </a:p>
          <a:p>
            <a:pPr marL="228600" indent="-228600" eaLnBrk="1" hangingPunct="1"/>
            <a:endParaRPr lang="ru-RU" altLang="ru-RU" smtClean="0">
              <a:latin typeface="Arial" charset="0"/>
            </a:endParaRPr>
          </a:p>
          <a:p>
            <a:pPr marL="228600" indent="-228600" eaLnBrk="1" hangingPunct="1"/>
            <a:r>
              <a:rPr lang="ru-RU" altLang="ru-RU" smtClean="0">
                <a:latin typeface="Arial" charset="0"/>
              </a:rPr>
              <a:t>Созданная нами инструкция была размешена в общем доступе на сайте школы № 92.</a:t>
            </a:r>
            <a:endParaRPr lang="ru-RU" altLang="ru-RU" b="1" smtClean="0">
              <a:latin typeface="Arial" charset="0"/>
            </a:endParaRPr>
          </a:p>
          <a:p>
            <a:pPr marL="228600" indent="-228600"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D5C0DF-C181-422C-B188-D97E5F21488B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C64447-BFD7-4FDF-B3C8-021710D3D8FC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b="1" smtClean="0">
                <a:latin typeface="Arial" charset="0"/>
              </a:rPr>
              <a:t>Проблему исследования :</a:t>
            </a:r>
            <a:r>
              <a:rPr lang="ru-RU" altLang="ru-RU" smtClean="0">
                <a:latin typeface="Arial" charset="0"/>
              </a:rPr>
              <a:t> можно сформулировать в виде вопроса: как организовать быструю обратную между учителем и учениками на уроке с использованием простых и доступных информационных технологий? 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mtClean="0">
              <a:latin typeface="Arial" charset="0"/>
            </a:endParaRPr>
          </a:p>
          <a:p>
            <a:pPr algn="just" eaLnBrk="1" hangingPunct="1"/>
            <a:r>
              <a:rPr lang="ru-RU" altLang="ru-RU" smtClean="0">
                <a:latin typeface="Arial" charset="0"/>
              </a:rPr>
              <a:t>В нашем исследовании мы провели обзор приложений для организации мобильных опросов и описали работу с  приложением Plickers, позволяющим мгновенно оценивать ответы всего класса на заданные вопросы и анализировать уровень понимания темы с помощью одного единственного смарфона.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B23AAD-13CD-42A2-AE79-E45313013EC2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ru-RU" altLang="ru-RU" smtClean="0">
                <a:latin typeface="Arial" charset="0"/>
              </a:rPr>
              <a:t>В ходе решения 1й задачи исследования, мы разные возможности для проведения мобильных опросов</a:t>
            </a:r>
          </a:p>
          <a:p>
            <a:pPr marL="228600" indent="-228600" eaLnBrk="1" hangingPunct="1"/>
            <a:endParaRPr lang="ru-RU" altLang="ru-RU" smtClean="0">
              <a:latin typeface="Arial" charset="0"/>
            </a:endParaRPr>
          </a:p>
          <a:p>
            <a:pPr marL="228600" indent="-228600" algn="just" eaLnBrk="1" hangingPunct="1"/>
            <a:r>
              <a:rPr lang="ru-RU" altLang="ru-RU" smtClean="0">
                <a:latin typeface="Arial" charset="0"/>
              </a:rPr>
              <a:t>Под</a:t>
            </a:r>
            <a:r>
              <a:rPr lang="ru-RU" altLang="ru-RU" b="1" smtClean="0">
                <a:latin typeface="Arial" charset="0"/>
              </a:rPr>
              <a:t> мобильным опросом </a:t>
            </a:r>
            <a:r>
              <a:rPr lang="ru-RU" altLang="ru-RU" smtClean="0">
                <a:latin typeface="Arial" charset="0"/>
              </a:rPr>
              <a:t>мы будем понимать опрос, позволяющий составить общую картину понимания и усвоения классом изученного материала, который проводится с использованием мобильных устройств.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DE23D1-0D4C-4940-8847-8D5E5614CAA2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Мобильные опросы в классе можно проводить с помощью специальных систем для голосования</a:t>
            </a:r>
            <a:endParaRPr lang="ru-RU" altLang="ru-RU" i="1" smtClean="0">
              <a:latin typeface="Arial" charset="0"/>
            </a:endParaRPr>
          </a:p>
          <a:p>
            <a:pPr eaLnBrk="1" hangingPunct="1"/>
            <a:endParaRPr lang="ru-RU" altLang="ru-RU" i="1" smtClean="0">
              <a:latin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</a:rPr>
              <a:t>Такие системы включают беспроводные пульты, выдаваемые каждому ученику. </a:t>
            </a:r>
          </a:p>
          <a:p>
            <a:pPr eaLnBrk="1" hangingPunct="1"/>
            <a:endParaRPr lang="ru-RU" altLang="ru-RU" smtClean="0">
              <a:latin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</a:rPr>
              <a:t>Ученики отвечают на вопрос учителя, выбирая правильный вариант ответа с помощью кнопок на пульте. Такие системы часто используются с интерактивными досками,  на которых можно показывать вопросы с вариантами ответов </a:t>
            </a:r>
          </a:p>
          <a:p>
            <a:pPr eaLnBrk="1" hangingPunct="1"/>
            <a:endParaRPr lang="ru-RU" altLang="ru-RU" smtClean="0">
              <a:latin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</a:rPr>
              <a:t>Главный недостаток таких систем – это их стоимость, которая  составляет  60 -100 тыс. рублей.</a:t>
            </a:r>
          </a:p>
          <a:p>
            <a:pPr eaLnBrk="1" hangingPunct="1"/>
            <a:endParaRPr lang="ru-RU" altLang="ru-RU" smtClean="0">
              <a:latin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</a:rPr>
              <a:t>У большинства школ нет возможности их установить даже в одном классе.</a:t>
            </a:r>
          </a:p>
          <a:p>
            <a:pPr eaLnBrk="1" hangingPunct="1"/>
            <a:endParaRPr lang="ru-RU" altLang="ru-RU" smtClean="0">
              <a:latin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</a:rPr>
              <a:t>Как и чем можно их заменить с минимальными затратами?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BEEF1C-F682-4CA2-82A9-5FA751338F71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Мы рассмотрели некоторые бесплатные сервисы Интернет для организации интерактивных опросов на уроках</a:t>
            </a:r>
          </a:p>
          <a:p>
            <a:pPr eaLnBrk="1" hangingPunct="1"/>
            <a:endParaRPr lang="ru-RU" altLang="ru-RU" smtClean="0">
              <a:latin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</a:rPr>
              <a:t>Сервис Socrative предназначен для организации голосования с использованием любых гаджетов, компьютеров, планшетов, мобильных устройств на которых возможно работать с опросниками.</a:t>
            </a:r>
          </a:p>
          <a:p>
            <a:pPr eaLnBrk="1" hangingPunct="1"/>
            <a:endParaRPr lang="ru-RU" altLang="ru-RU" smtClean="0">
              <a:latin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</a:rPr>
              <a:t>На экране гаджета отображается вопрос и дели выбирают ответ, учитель на своем устройстве видит результаты учеников</a:t>
            </a:r>
          </a:p>
          <a:p>
            <a:pPr eaLnBrk="1" hangingPunct="1"/>
            <a:endParaRPr lang="ru-RU" altLang="ru-RU" smtClean="0">
              <a:latin typeface="Arial" charset="0"/>
            </a:endParaRPr>
          </a:p>
          <a:p>
            <a:pPr eaLnBrk="1" hangingPunct="1"/>
            <a:r>
              <a:rPr lang="ru-RU" altLang="ru-RU" b="1" smtClean="0">
                <a:latin typeface="Arial" charset="0"/>
              </a:rPr>
              <a:t>Достоинства</a:t>
            </a:r>
            <a:endParaRPr lang="ru-RU" altLang="ru-RU" smtClean="0">
              <a:latin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</a:rPr>
              <a:t>Можно тестировать до 50 учеников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Можно создавать открытые вопросы – ответ в виде текста вводится учеником</a:t>
            </a:r>
            <a:endParaRPr lang="ru-RU" altLang="ru-RU" b="1" smtClean="0">
              <a:latin typeface="Arial" charset="0"/>
            </a:endParaRPr>
          </a:p>
          <a:p>
            <a:pPr eaLnBrk="1" hangingPunct="1"/>
            <a:r>
              <a:rPr lang="ru-RU" altLang="ru-RU" b="1" smtClean="0">
                <a:latin typeface="Arial" charset="0"/>
              </a:rPr>
              <a:t>Недостаток</a:t>
            </a:r>
            <a:r>
              <a:rPr lang="ru-RU" altLang="ru-RU" smtClean="0">
                <a:latin typeface="Arial" charset="0"/>
              </a:rPr>
              <a:t> 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телефон или планшет  с выходом в интернет должен быть у каждого ученика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EC8261-F88F-4C6B-B13B-9C9018FF9072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Сервис Kahoot!  позволяет создавать опросы, тесты и задания с выбором ответа. Для работы с этими опросами обучающимся предлагается воспользоваться любыми мобильными устройствам.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Есть встроенная система рейтинга обучающихся (обозначает лидера - первым выполнившего задание).  </a:t>
            </a:r>
          </a:p>
          <a:p>
            <a:pPr eaLnBrk="1" hangingPunct="1"/>
            <a:r>
              <a:rPr lang="ru-RU" altLang="ru-RU" b="1" smtClean="0">
                <a:latin typeface="Arial" charset="0"/>
              </a:rPr>
              <a:t>Достоинства</a:t>
            </a:r>
            <a:endParaRPr lang="ru-RU" altLang="ru-RU" smtClean="0">
              <a:latin typeface="Arial" charset="0"/>
            </a:endParaRPr>
          </a:p>
          <a:p>
            <a:pPr eaLnBrk="1" hangingPunct="1"/>
            <a:r>
              <a:rPr lang="ru-RU" altLang="ru-RU" smtClean="0">
                <a:latin typeface="Arial" charset="0"/>
              </a:rPr>
              <a:t>Можно тестировать до 30 учеников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Можно добавлять фото и видео</a:t>
            </a:r>
            <a:endParaRPr lang="ru-RU" altLang="ru-RU" b="1" smtClean="0">
              <a:latin typeface="Arial" charset="0"/>
            </a:endParaRPr>
          </a:p>
          <a:p>
            <a:pPr eaLnBrk="1" hangingPunct="1"/>
            <a:r>
              <a:rPr lang="ru-RU" altLang="ru-RU" b="1" smtClean="0">
                <a:latin typeface="Arial" charset="0"/>
              </a:rPr>
              <a:t>Недостатки</a:t>
            </a:r>
            <a:r>
              <a:rPr lang="ru-RU" altLang="ru-RU" smtClean="0">
                <a:latin typeface="Arial" charset="0"/>
              </a:rPr>
              <a:t> 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Открытые вопросы создавать нельзя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телефон или планшет  с выходом в интернет должен быть у каждого ученика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9298CF-9E85-44CC-B19A-2AD02ADC75D1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ru-RU" altLang="ru-RU" smtClean="0">
                <a:latin typeface="Arial" charset="0"/>
              </a:rPr>
              <a:t>Plickers — это приложение, позволяющее мгновенно оценить ответы всего класса и упростить сбор статистики. </a:t>
            </a:r>
          </a:p>
          <a:p>
            <a:pPr algn="just" eaLnBrk="1" hangingPunct="1"/>
            <a:endParaRPr lang="ru-RU" altLang="ru-RU" smtClean="0">
              <a:latin typeface="Arial" charset="0"/>
            </a:endParaRPr>
          </a:p>
          <a:p>
            <a:pPr algn="just" eaLnBrk="1" hangingPunct="1"/>
            <a:r>
              <a:rPr lang="ru-RU" altLang="ru-RU" smtClean="0">
                <a:latin typeface="Arial" charset="0"/>
              </a:rPr>
              <a:t>Работает оно с применением QR-кодов.  </a:t>
            </a:r>
          </a:p>
          <a:p>
            <a:pPr algn="just" eaLnBrk="1" hangingPunct="1"/>
            <a:r>
              <a:rPr lang="ru-RU" altLang="ru-RU" smtClean="0">
                <a:latin typeface="Arial" charset="0"/>
              </a:rPr>
              <a:t>Камерой планшета (телефона) учитель сканирует поднятые детьми карточки с QR-кодами. И получает практически мгновенную статистику правильных и неправильных ответов и их авторов прямо на доске.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C0186D-A712-4090-98CF-D5EEEDE2DCA8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Карточка имеет такой вид 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На карточках стоит номер и буквы вариантов ответов (A, B, C, D) 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Также на карточке указан номер ученика в списке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У каждого ученика на карточке уникальный код (подглядеть ответ у другого ученика затруднительно)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E1BB57-D55D-4ADF-A7B5-CF25440F0718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Порядок работы учителя с  сервисом вы видите на экране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Для наглядности мы сейчас проведем небольшой опрос </a:t>
            </a:r>
          </a:p>
          <a:p>
            <a:pPr eaLnBrk="1" hangingPunct="1"/>
            <a:endParaRPr lang="ru-RU" altLang="ru-RU" smtClean="0"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ru-RU" altLang="ru-RU" i="1" smtClean="0">
                <a:latin typeface="Arial" charset="0"/>
              </a:rPr>
              <a:t>Раздаем карточки комиссии и другим слушателям в аудитории</a:t>
            </a:r>
          </a:p>
          <a:p>
            <a:pPr eaLnBrk="1" hangingPunct="1">
              <a:buFontTx/>
              <a:buChar char="-"/>
            </a:pPr>
            <a:r>
              <a:rPr lang="ru-RU" altLang="ru-RU" i="1" smtClean="0">
                <a:latin typeface="Arial" charset="0"/>
              </a:rPr>
              <a:t>Проводим опрос из одного вопроса</a:t>
            </a:r>
          </a:p>
          <a:p>
            <a:pPr eaLnBrk="1" hangingPunct="1">
              <a:buFontTx/>
              <a:buChar char="-"/>
            </a:pPr>
            <a:r>
              <a:rPr lang="ru-RU" altLang="ru-RU" i="1" smtClean="0">
                <a:latin typeface="Arial" charset="0"/>
              </a:rPr>
              <a:t>Показываем статистику ответов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94F80-7205-4941-AA62-4A33405115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79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2EB5-30A0-4690-B25C-E2FBC1152A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362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82285-8C9A-46F0-ADBC-F6AFB72A53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94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17524-0D33-4781-8A9B-D85D861C6A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29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5B819-B200-4854-8045-CBA7ECAAEF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411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BCB8-D130-40D1-B0C4-D290D40900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175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3C8A-A986-49AA-9334-80159AD10C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265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A82A1-D558-46C4-A21B-92B16DA59A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773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F130-2E83-4609-AB1A-E45FC125ED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7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55C24-9A43-49D5-A961-FEA0884E14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794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50E3-FD4F-409D-9AE0-B7714E346F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62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86D1-AC4E-4DF7-8ADE-AF2924BBD7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247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156C-B197-4BEB-BD68-FA28187B58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537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B9E7-7FE4-4124-A560-9486509280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90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3FD4-AE93-4F0A-8588-DE3B3E20B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75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97B08-60D5-43F8-894D-606C98B125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886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CBCF24F-6C88-478D-A1EA-8CDCB7515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6" r:id="rId11"/>
    <p:sldLayoutId id="2147483791" r:id="rId12"/>
    <p:sldLayoutId id="2147483797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rative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etkahoo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icker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900" y="141288"/>
            <a:ext cx="8964613" cy="6575425"/>
          </a:xfrm>
          <a:solidFill>
            <a:schemeClr val="bg1">
              <a:alpha val="31000"/>
            </a:schemeClr>
          </a:solidFill>
        </p:spPr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мобильных опросов на уроке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приложения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3600450" cy="2087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79512" y="188640"/>
            <a:ext cx="75136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КРАСНОЯРСКОГО КРАЯ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«Средняя школа №92»</a:t>
            </a:r>
          </a:p>
        </p:txBody>
      </p:sp>
      <p:sp>
        <p:nvSpPr>
          <p:cNvPr id="5125" name="AutoShape 10" descr="gis"/>
          <p:cNvSpPr>
            <a:spLocks noChangeAspect="1" noChangeArrowheads="1"/>
          </p:cNvSpPr>
          <p:nvPr/>
        </p:nvSpPr>
        <p:spPr bwMode="auto">
          <a:xfrm>
            <a:off x="1076325" y="1319213"/>
            <a:ext cx="69913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98963" y="4103688"/>
          <a:ext cx="3052762" cy="1989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2762"/>
              </a:tblGrid>
              <a:tr h="303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Егорова Ирина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Леовна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8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№92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информатики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Медведева Елена Валерьевна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№92 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учитель информатики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4475163" cy="5649913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ru-RU" alt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видит учитель во время сканирования: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800" dirty="0">
                <a:solidFill>
                  <a:schemeClr val="accent4">
                    <a:lumMod val="75000"/>
                  </a:schemeClr>
                </a:solidFill>
              </a:rPr>
              <a:t>зеленый цвет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-  правильные ответы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800" dirty="0">
                <a:solidFill>
                  <a:srgbClr val="FF0000"/>
                </a:solidFill>
              </a:rPr>
              <a:t>красный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- неправильные ответы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</a:rPr>
              <a:t>светло-серый 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еще не отсканированные  ответы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Также видна статистика ответов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409950" cy="6769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8" y="-28575"/>
            <a:ext cx="6348412" cy="13208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 результатах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713263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Plickers</a:t>
            </a:r>
            <a:endParaRPr lang="ru-RU" alt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Достоинства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Можно тестировать до 63 учеников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телефон или планшет  с выходом в интернет </a:t>
            </a:r>
            <a:r>
              <a:rPr lang="ru-RU" alt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должен быть только у учителя!</a:t>
            </a:r>
            <a:endParaRPr lang="ru-RU" altLang="ru-RU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Недостатки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Нельзя создавать открытые вопросы 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Нельзя добавлять видео в вопросы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6350"/>
            <a:ext cx="6348413" cy="13208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использования </a:t>
            </a:r>
            <a:r>
              <a:rPr lang="de-DE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Plickers</a:t>
            </a:r>
            <a:endParaRPr lang="ru-RU" altLang="ru-RU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6" descr="IMG_1606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3860800" cy="5113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IMG_160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850" y="1327150"/>
            <a:ext cx="3838575" cy="5113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424862" cy="633730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r>
              <a:rPr lang="ru-RU" sz="1400" b="1" cap="all" dirty="0" smtClean="0"/>
              <a:t>КАК </a:t>
            </a:r>
            <a:r>
              <a:rPr lang="ru-RU" sz="1400" b="1" cap="all" dirty="0"/>
              <a:t>МОЖНО ИСПОЛЬЗОВАТЬ PLICKERS?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ru-RU" sz="1400" b="1" cap="all" dirty="0"/>
              <a:t>1. ФРОНТАЛЬНЫЙ ОПРОС В КОНЦЕ УРОКА.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ru-RU" sz="1400" dirty="0"/>
              <a:t>Цель — понять, что дети усвоили за урок, а что нет.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ru-RU" sz="1400" b="1" cap="all" dirty="0"/>
              <a:t>2. ФРОНТАЛЬНЫЙ ОПРОС В НАЧАЛЕ УРОКА ПО ПРЕДЫДУЩЕМУ УРОКУ И/ИЛИ УРОКАМ.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ru-RU" sz="1400" dirty="0"/>
              <a:t>Цель — понять, что усвоилось, а что нужно повторить.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ru-RU" sz="1400" b="1" cap="all" dirty="0"/>
              <a:t>3. A/B-ТЕСТИРОВАНИЕ ПОДАЧИ МАТЕРИАЛА.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ru-RU" sz="1400" dirty="0"/>
              <a:t>Цель — выяснить, как лучше рассказывать детям тот или иной материал. Берём два класса (или две группы). Рассказываем им один и тот же материал, но по-разному. В конце урока проводим фронтальный опрос и сравниваем результаты.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ru-RU" sz="1400" b="1" cap="all" dirty="0"/>
              <a:t>4. ПРОВЕДЕНИЕ ТЕСТОВ / ПРОВЕРОЧНЫХ РАБОТ.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ru-RU" sz="1400" dirty="0"/>
              <a:t>При правильной подготовке проверочные работы можно проводить в формате </a:t>
            </a:r>
            <a:r>
              <a:rPr lang="ru-RU" sz="1400" dirty="0" err="1"/>
              <a:t>Plickers</a:t>
            </a:r>
            <a:r>
              <a:rPr lang="ru-RU" sz="1400" dirty="0"/>
              <a:t>. Результаты будут доступны сразу, без необходимости проверки и/или наличия смартфонов / компьютеров у детей.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ru-RU" sz="1400" b="1" cap="all" dirty="0"/>
              <a:t>5. АНАЛИЗ РАБОТЫ УЧИТЕЛЯ В ДИНАМИКЕ.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ru-RU" sz="1400" dirty="0"/>
              <a:t>Результаты можно и нужно показывать администрации, которая может контролировать процесс усвоения знаний учащимися. </a:t>
            </a:r>
            <a:r>
              <a:rPr lang="ru-RU" sz="1400" dirty="0" err="1"/>
              <a:t>Plickers</a:t>
            </a:r>
            <a:r>
              <a:rPr lang="ru-RU" sz="1400" dirty="0"/>
              <a:t> позволяют реализовать непрерывный мониторинг знаний детей, который отнимает не более нескольких минут от урока.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ru-RU" sz="1400" dirty="0"/>
              <a:t>Самое главное в этом всём — начать. Использование </a:t>
            </a:r>
            <a:r>
              <a:rPr lang="ru-RU" sz="1400" dirty="0" err="1"/>
              <a:t>Plickers</a:t>
            </a:r>
            <a:r>
              <a:rPr lang="ru-RU" sz="1400" dirty="0"/>
              <a:t> на уроке позволяет учителю упростить себе жизнь и улучшить обратную связь между собой и классом. Для детей это приложение — своего рода развлечение, позволяющее немного отвлечься от рутинных уроков и в игровой форме отвечать на вопросы. Самое главное, что </a:t>
            </a:r>
            <a:r>
              <a:rPr lang="ru-RU" sz="1400" dirty="0" err="1"/>
              <a:t>Plickers</a:t>
            </a:r>
            <a:r>
              <a:rPr lang="ru-RU" sz="1400" dirty="0"/>
              <a:t> — это очень простая технология, которая не требует практически ничего, и которую любой учитель может начать применять хоть завтра. Так давайте начнём</a:t>
            </a:r>
            <a:r>
              <a:rPr lang="ru-RU" sz="1400" dirty="0" smtClean="0"/>
              <a:t>!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6348413" cy="46291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Как организовать быструю обратную между учителем и учениками на уроке с использованием простых и доступных информационных технологий?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3" y="6350"/>
            <a:ext cx="6348412" cy="132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сервисов Интернет для организации мобильных опросов на уроках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800" dirty="0"/>
              <a:t/>
            </a:r>
            <a:br>
              <a:rPr lang="en-US" altLang="ru-RU" sz="2800" dirty="0"/>
            </a:br>
            <a:endParaRPr lang="ru-RU" altLang="ru-RU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763" y="23320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smtClean="0"/>
              <a:t>   </a:t>
            </a:r>
            <a:r>
              <a:rPr lang="ru-RU" alt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Мобильный опрос</a:t>
            </a: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позволяет составить общую картину понимания и усвоения классом изученного материала, проводится с использованием мобильных устройств. </a:t>
            </a:r>
          </a:p>
        </p:txBody>
      </p:sp>
      <p:sp>
        <p:nvSpPr>
          <p:cNvPr id="7172" name="AutoShape 5" descr="I9VCDqTwzmAAAAAASUVORK5CYII="/>
          <p:cNvSpPr>
            <a:spLocks noChangeAspect="1" noChangeArrowheads="1"/>
          </p:cNvSpPr>
          <p:nvPr/>
        </p:nvSpPr>
        <p:spPr bwMode="auto">
          <a:xfrm>
            <a:off x="1990725" y="2552700"/>
            <a:ext cx="51625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3" name="AutoShape 7" descr="I9VCDqTwzmAAAAAASUVORK5CYII="/>
          <p:cNvSpPr>
            <a:spLocks noChangeAspect="1" noChangeArrowheads="1"/>
          </p:cNvSpPr>
          <p:nvPr/>
        </p:nvSpPr>
        <p:spPr bwMode="auto">
          <a:xfrm>
            <a:off x="1990725" y="2552700"/>
            <a:ext cx="51625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4" name="AutoShape 18" descr="&amp;Kcy;&amp;acy;&amp;rcy;&amp;tcy;&amp;icy;&amp;ncy;&amp;kcy;&amp;icy; &amp;pcy;&amp;ocy; &amp;zcy;&amp;acy;&amp;pcy;&amp;rcy;&amp;ocy;&amp;scy;&amp;ucy; &amp;bcy;&amp;iecy;&amp;zcy;&amp;kcy;&amp;ocy;&amp;rcy;&amp;ocy;&amp;vcy;&amp;acy;&amp;jcy;&amp;ncy;&amp;acy;&amp;yacy;  &amp;kcy;&amp;ucy;&amp;rcy;&amp;scy; &amp;ncy;&amp;acy;&amp;chcy;&amp;acy;&amp;lcy;&amp;softcy;&amp;ncy;&amp;ocy;&amp;jcy; &amp;shcy;&amp;kcy;&amp;ocy;&amp;lcy;&amp;y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5" name="AutoShape 20" descr="&amp;Kcy;&amp;acy;&amp;rcy;&amp;tcy;&amp;icy;&amp;ncy;&amp;kcy;&amp;icy; &amp;pcy;&amp;ocy; &amp;zcy;&amp;acy;&amp;pcy;&amp;rcy;&amp;ocy;&amp;scy;&amp;ucy; &amp;bcy;&amp;iecy;&amp;zcy;&amp;kcy;&amp;ocy;&amp;rcy;&amp;ocy;&amp;vcy;&amp;acy;&amp;jcy;&amp;ncy;&amp;acy;&amp;yacy;  &amp;kcy;&amp;ucy;&amp;rcy;&amp;scy; &amp;ncy;&amp;acy;&amp;chcy;&amp;acy;&amp;lcy;&amp;softcy;&amp;ncy;&amp;ocy;&amp;jcy; &amp;shcy;&amp;kcy;&amp;ocy;&amp;lcy;&amp;y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6" name="AutoShape 22" descr="&amp;Kcy;&amp;acy;&amp;rcy;&amp;tcy;&amp;icy;&amp;ncy;&amp;kcy;&amp;icy; &amp;pcy;&amp;ocy; &amp;zcy;&amp;acy;&amp;pcy;&amp;rcy;&amp;ocy;&amp;scy;&amp;ucy; &amp;bcy;&amp;iecy;&amp;zcy;&amp;kcy;&amp;ocy;&amp;rcy;&amp;ocy;&amp;vcy;&amp;acy;&amp;jcy;&amp;ncy;&amp;acy;&amp;yacy;  &amp;kcy;&amp;ucy;&amp;rcy;&amp;scy; &amp;ncy;&amp;acy;&amp;chcy;&amp;acy;&amp;lcy;&amp;softcy;&amp;ncy;&amp;ocy;&amp;jcy; &amp;shcy;&amp;kcy;&amp;ocy;&amp;lcy;&amp;y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20638"/>
            <a:ext cx="6348413" cy="1320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голосования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199" y="548680"/>
            <a:ext cx="6561439" cy="51125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8"/>
            <a:ext cx="6348413" cy="1320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Интернет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-468313" y="800100"/>
            <a:ext cx="8229601" cy="11080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ru-RU" b="1" smtClean="0">
                <a:latin typeface="Times New Roman" pitchFamily="18" charset="0"/>
                <a:cs typeface="Times New Roman" pitchFamily="18" charset="0"/>
              </a:rPr>
              <a:t>Socrative</a:t>
            </a:r>
            <a:endParaRPr lang="fr-FR" altLang="ru-RU" b="1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ru-RU" b="1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fr-FR" altLang="ru-RU" b="1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fr-FR" altLang="ru-RU" b="1" smtClean="0">
                <a:latin typeface="Times New Roman" pitchFamily="18" charset="0"/>
                <a:cs typeface="Times New Roman" pitchFamily="18" charset="0"/>
                <a:hlinkClick r:id="rId3"/>
              </a:rPr>
              <a:t>socrative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fr-FR" altLang="ru-RU" b="1" smtClean="0">
                <a:latin typeface="Times New Roman" pitchFamily="18" charset="0"/>
                <a:cs typeface="Times New Roman" pitchFamily="18" charset="0"/>
                <a:hlinkClick r:id="rId3"/>
              </a:rPr>
              <a:t>com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43270" cy="3969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13668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Kahoot!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de-DE" altLang="ru-RU" b="1" smtClean="0">
                <a:latin typeface="Times New Roman" pitchFamily="18" charset="0"/>
                <a:cs typeface="Times New Roman" pitchFamily="18" charset="0"/>
                <a:hlinkClick r:id="rId3"/>
              </a:rPr>
              <a:t>https://getkahoot.com/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ru-RU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64235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13668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altLang="ru-RU" b="1" smtClean="0">
                <a:latin typeface="Times New Roman" pitchFamily="18" charset="0"/>
                <a:cs typeface="Times New Roman" pitchFamily="18" charset="0"/>
              </a:rPr>
              <a:t>Plickers</a:t>
            </a:r>
            <a:endParaRPr lang="de-DE" altLang="ru-RU" b="1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 eaLnBrk="1" hangingPunct="1">
              <a:buFontTx/>
              <a:buNone/>
            </a:pPr>
            <a:r>
              <a:rPr lang="de-DE" altLang="ru-RU" b="1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de-DE" altLang="ru-RU" b="1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de-DE" altLang="ru-RU" b="1" smtClean="0">
                <a:latin typeface="Times New Roman" pitchFamily="18" charset="0"/>
                <a:cs typeface="Times New Roman" pitchFamily="18" charset="0"/>
                <a:hlinkClick r:id="rId3"/>
              </a:rPr>
              <a:t>plickers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de-DE" altLang="ru-RU" b="1" smtClean="0">
                <a:latin typeface="Times New Roman" pitchFamily="18" charset="0"/>
                <a:cs typeface="Times New Roman" pitchFamily="18" charset="0"/>
                <a:hlinkClick r:id="rId3"/>
              </a:rPr>
              <a:t>com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497888" cy="4483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7011988" cy="3478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0"/>
            <a:ext cx="6348413" cy="1320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работы с сервисом для учителя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6348412" cy="388143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 на сайте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приложение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телефон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классы со списками учеников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вопросы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вопросы в очереди для классов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на компьютере сайт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вкладке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Вывести изображение сайта через проектор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Раздать детям карточки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мобильное приложение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класс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вопрос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Сканировать ответ видеокамерой телефона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отчет о результатах опроса по отдельному ученику или по всему классу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1104</TotalTime>
  <Words>1496</Words>
  <Application>Microsoft Office PowerPoint</Application>
  <PresentationFormat>Экран (4:3)</PresentationFormat>
  <Paragraphs>179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 3</vt:lpstr>
      <vt:lpstr>Times New Roman</vt:lpstr>
      <vt:lpstr>Грань</vt:lpstr>
      <vt:lpstr>«Организация мобильных опросов на уроке с помощью приложения Plickers» </vt:lpstr>
      <vt:lpstr>Проблема на уроке</vt:lpstr>
      <vt:lpstr>Обзор сервисов Интернет для организации мобильных опросов на уроках   </vt:lpstr>
      <vt:lpstr>Система голосования </vt:lpstr>
      <vt:lpstr>Сервисы Интернет</vt:lpstr>
      <vt:lpstr>Презентация PowerPoint</vt:lpstr>
      <vt:lpstr>Презентация PowerPoint</vt:lpstr>
      <vt:lpstr>Презентация PowerPoint</vt:lpstr>
      <vt:lpstr>Порядок работы с сервисом для учителя</vt:lpstr>
      <vt:lpstr>Презентация PowerPoint</vt:lpstr>
      <vt:lpstr>Отчет о результатах</vt:lpstr>
      <vt:lpstr>Plickers</vt:lpstr>
      <vt:lpstr>Опыт использования Plickers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Татьяна Копылова</cp:lastModifiedBy>
  <cp:revision>79</cp:revision>
  <dcterms:created xsi:type="dcterms:W3CDTF">2016-12-24T11:09:14Z</dcterms:created>
  <dcterms:modified xsi:type="dcterms:W3CDTF">2019-03-26T01:55:49Z</dcterms:modified>
</cp:coreProperties>
</file>