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1" r:id="rId5"/>
    <p:sldId id="272" r:id="rId6"/>
    <p:sldId id="274" r:id="rId7"/>
    <p:sldId id="275" r:id="rId8"/>
    <p:sldId id="277" r:id="rId9"/>
    <p:sldId id="278" r:id="rId10"/>
    <p:sldId id="276" r:id="rId11"/>
    <p:sldId id="271" r:id="rId12"/>
    <p:sldId id="258" r:id="rId13"/>
    <p:sldId id="273" r:id="rId14"/>
    <p:sldId id="259" r:id="rId15"/>
    <p:sldId id="265" r:id="rId16"/>
    <p:sldId id="270" r:id="rId17"/>
    <p:sldId id="264" r:id="rId18"/>
    <p:sldId id="269" r:id="rId19"/>
    <p:sldId id="262" r:id="rId20"/>
    <p:sldId id="260" r:id="rId21"/>
    <p:sldId id="257" r:id="rId22"/>
    <p:sldId id="263" r:id="rId23"/>
    <p:sldId id="281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63E5-AFDC-41FC-AD66-C0CA65B061BC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AFBE-0E3B-49FF-9771-2259573D4D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earningapps.org/display?v=p7shi4j03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7shi4j031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5048779" TargetMode="External"/><Relationship Id="rId3" Type="http://schemas.openxmlformats.org/officeDocument/2006/relationships/hyperlink" Target="https://learningapps.org/4992620" TargetMode="External"/><Relationship Id="rId7" Type="http://schemas.openxmlformats.org/officeDocument/2006/relationships/hyperlink" Target="https://learningapps.org/5039933" TargetMode="External"/><Relationship Id="rId12" Type="http://schemas.openxmlformats.org/officeDocument/2006/relationships/hyperlink" Target="https://learningapps.org/5049006" TargetMode="External"/><Relationship Id="rId2" Type="http://schemas.openxmlformats.org/officeDocument/2006/relationships/hyperlink" Target="https://learningapps.org/display?v=p7shi4j03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5204178" TargetMode="External"/><Relationship Id="rId11" Type="http://schemas.openxmlformats.org/officeDocument/2006/relationships/hyperlink" Target="https://learningapps.org/6651325" TargetMode="External"/><Relationship Id="rId5" Type="http://schemas.openxmlformats.org/officeDocument/2006/relationships/hyperlink" Target="https://learningapps.org/5007897" TargetMode="External"/><Relationship Id="rId10" Type="http://schemas.openxmlformats.org/officeDocument/2006/relationships/hyperlink" Target="https://learningapps.org/5060195" TargetMode="External"/><Relationship Id="rId4" Type="http://schemas.openxmlformats.org/officeDocument/2006/relationships/hyperlink" Target="https://learningapps.org/5008874" TargetMode="External"/><Relationship Id="rId9" Type="http://schemas.openxmlformats.org/officeDocument/2006/relationships/hyperlink" Target="https://learningapps.org/50601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ducation.lego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prorobo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robot.ru/lego/wedo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robot.ru/lego/wedo.php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&#1092;&#1075;&#1086;&#1089;-&#1080;&#1075;&#1088;&#1072;.&#1088;&#1092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25479"/>
            <a:ext cx="7772400" cy="1470025"/>
          </a:xfrm>
          <a:solidFill>
            <a:srgbClr val="F62D1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Легоконструирование</a:t>
            </a:r>
            <a:r>
              <a:rPr lang="ru-RU" dirty="0" smtClean="0"/>
              <a:t> как средство формирования УУД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 внеурочной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6093296"/>
            <a:ext cx="4576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Огурцова Татьяна Александровна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6632"/>
            <a:ext cx="3600400" cy="211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ты знаешь цифры?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b9475e15f3adb4621789597954b6c88c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42" y="1916832"/>
            <a:ext cx="780473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80526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Постройте все цифры от 0 до 10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Начальный этап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02" y="1124744"/>
            <a:ext cx="8301162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947080"/>
            <a:ext cx="2962672" cy="1572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5536" y="55892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Коллективное или групповое (парное) обсуждение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1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hlinkClick r:id="rId2"/>
              </a:rPr>
              <a:t>learningapps.org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35729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LearningApps.org</a:t>
            </a:r>
            <a:r>
              <a:rPr lang="ru-RU" sz="2400" dirty="0"/>
              <a:t> </a:t>
            </a:r>
            <a:r>
              <a:rPr lang="ru-RU" sz="2400" dirty="0" smtClean="0"/>
              <a:t>приложение для </a:t>
            </a:r>
            <a:r>
              <a:rPr lang="ru-RU" sz="2400" dirty="0"/>
              <a:t>поддержки обучения и процесса преподавания с помощью интерактивных модулей. 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214554"/>
            <a:ext cx="71176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24744"/>
            <a:ext cx="7848872" cy="5616624"/>
          </a:xfrm>
          <a:prstGeom prst="rect">
            <a:avLst/>
          </a:prstGeom>
        </p:spPr>
      </p:pic>
      <p:sp>
        <p:nvSpPr>
          <p:cNvPr id="5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hlinkClick r:id="rId3"/>
              </a:rPr>
              <a:t>learningapps.org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65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>
                <a:hlinkClick r:id="rId2"/>
              </a:rPr>
              <a:t>learningapps.org</a:t>
            </a:r>
            <a:endParaRPr lang="ru-RU" dirty="0"/>
          </a:p>
        </p:txBody>
      </p:sp>
      <p:sp>
        <p:nvSpPr>
          <p:cNvPr id="4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детали </a:t>
            </a:r>
            <a:r>
              <a:rPr lang="ru-RU" dirty="0" err="1"/>
              <a:t>лего</a:t>
            </a:r>
            <a:r>
              <a:rPr lang="ru-RU" dirty="0"/>
              <a:t>  </a:t>
            </a:r>
            <a:r>
              <a:rPr lang="ru-RU" u="sng" dirty="0">
                <a:hlinkClick r:id="rId2"/>
              </a:rPr>
              <a:t>https://learningapps.org/display?v=p7shi4j0319</a:t>
            </a:r>
            <a:endParaRPr lang="ru-RU" dirty="0"/>
          </a:p>
          <a:p>
            <a:r>
              <a:rPr lang="ru-RU" dirty="0"/>
              <a:t>история шестеренки </a:t>
            </a:r>
            <a:r>
              <a:rPr lang="ru-RU" u="sng" dirty="0">
                <a:hlinkClick r:id="rId3"/>
              </a:rPr>
              <a:t>https://learningapps.org/4992620</a:t>
            </a:r>
            <a:r>
              <a:rPr lang="ru-RU" dirty="0"/>
              <a:t> </a:t>
            </a:r>
          </a:p>
          <a:p>
            <a:r>
              <a:rPr lang="ru-RU" dirty="0"/>
              <a:t>зубчатые передачи </a:t>
            </a:r>
            <a:r>
              <a:rPr lang="ru-RU" u="sng" dirty="0">
                <a:hlinkClick r:id="rId4"/>
              </a:rPr>
              <a:t>https://learningapps.org/5008874</a:t>
            </a:r>
            <a:r>
              <a:rPr lang="ru-RU" dirty="0"/>
              <a:t> </a:t>
            </a:r>
          </a:p>
          <a:p>
            <a:r>
              <a:rPr lang="ru-RU" dirty="0"/>
              <a:t> найди пару шестеренок  </a:t>
            </a:r>
            <a:r>
              <a:rPr lang="ru-RU" u="sng" dirty="0">
                <a:hlinkClick r:id="rId5"/>
              </a:rPr>
              <a:t>https://learningapps.org/5007897</a:t>
            </a:r>
            <a:r>
              <a:rPr lang="ru-RU" dirty="0"/>
              <a:t> </a:t>
            </a:r>
          </a:p>
          <a:p>
            <a:r>
              <a:rPr lang="ru-RU" dirty="0"/>
              <a:t>Кто быстрее назовет детали и механизмы</a:t>
            </a:r>
            <a:r>
              <a:rPr lang="ru-RU" b="1" dirty="0"/>
              <a:t> </a:t>
            </a:r>
            <a:r>
              <a:rPr lang="ru-RU" u="sng" dirty="0">
                <a:hlinkClick r:id="rId6"/>
              </a:rPr>
              <a:t>https://learningapps.org/5204178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 тест Блоки (шкивы) </a:t>
            </a:r>
            <a:r>
              <a:rPr lang="en-US" u="sng" dirty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</a:t>
            </a:r>
            <a:r>
              <a:rPr lang="en-US" u="sng" dirty="0" err="1">
                <a:hlinkClick r:id="rId7"/>
              </a:rPr>
              <a:t>learningapps</a:t>
            </a:r>
            <a:r>
              <a:rPr lang="ru-RU" u="sng" dirty="0">
                <a:hlinkClick r:id="rId7"/>
              </a:rPr>
              <a:t>.</a:t>
            </a:r>
            <a:r>
              <a:rPr lang="en-US" u="sng" dirty="0">
                <a:hlinkClick r:id="rId7"/>
              </a:rPr>
              <a:t>org</a:t>
            </a:r>
            <a:r>
              <a:rPr lang="ru-RU" u="sng" dirty="0">
                <a:hlinkClick r:id="rId7"/>
              </a:rPr>
              <a:t>/5039933</a:t>
            </a:r>
            <a:r>
              <a:rPr lang="ru-RU" dirty="0"/>
              <a:t> </a:t>
            </a:r>
          </a:p>
          <a:p>
            <a:r>
              <a:rPr lang="ru-RU" dirty="0"/>
              <a:t>тест оси и колеса </a:t>
            </a:r>
            <a:r>
              <a:rPr lang="ru-RU" u="sng" dirty="0">
                <a:hlinkClick r:id="rId8"/>
              </a:rPr>
              <a:t>https://learningapps.org/5048779</a:t>
            </a:r>
            <a:r>
              <a:rPr lang="ru-RU" dirty="0"/>
              <a:t> </a:t>
            </a:r>
          </a:p>
          <a:p>
            <a:r>
              <a:rPr lang="ru-RU" dirty="0"/>
              <a:t>тест  шестеренки </a:t>
            </a:r>
            <a:r>
              <a:rPr lang="ru-RU" u="sng" dirty="0">
                <a:hlinkClick r:id="rId9"/>
              </a:rPr>
              <a:t>https://learningapps.org/5060192</a:t>
            </a:r>
            <a:r>
              <a:rPr lang="ru-RU" dirty="0"/>
              <a:t> </a:t>
            </a:r>
          </a:p>
          <a:p>
            <a:r>
              <a:rPr lang="ru-RU" dirty="0"/>
              <a:t> тест простые механизмы </a:t>
            </a:r>
            <a:r>
              <a:rPr lang="ru-RU" u="sng" dirty="0">
                <a:hlinkClick r:id="rId10"/>
              </a:rPr>
              <a:t>https://learningapps.org/5060195</a:t>
            </a:r>
            <a:r>
              <a:rPr lang="ru-RU" dirty="0"/>
              <a:t> </a:t>
            </a:r>
          </a:p>
          <a:p>
            <a:r>
              <a:rPr lang="ru-RU" dirty="0"/>
              <a:t>детали </a:t>
            </a:r>
            <a:r>
              <a:rPr lang="ru-RU" dirty="0" err="1"/>
              <a:t>ведо</a:t>
            </a:r>
            <a:r>
              <a:rPr lang="ru-RU" dirty="0"/>
              <a:t> (расширенный набор) </a:t>
            </a:r>
            <a:r>
              <a:rPr lang="ru-RU" u="sng" dirty="0">
                <a:hlinkClick r:id="rId11"/>
              </a:rPr>
              <a:t>https://learningapps.org/6651325</a:t>
            </a:r>
            <a:r>
              <a:rPr lang="ru-RU" dirty="0"/>
              <a:t> </a:t>
            </a:r>
          </a:p>
          <a:p>
            <a:r>
              <a:rPr lang="ru-RU" dirty="0"/>
              <a:t>тест рычаги </a:t>
            </a:r>
            <a:r>
              <a:rPr lang="ru-RU" u="sng" dirty="0">
                <a:hlinkClick r:id="rId12"/>
              </a:rPr>
              <a:t>https://learningapps.org/5049006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Lego education </a:t>
            </a:r>
            <a:r>
              <a:rPr lang="en-US" dirty="0" err="1" smtClean="0"/>
              <a:t>Wedo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70723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программное обеспечение</a:t>
            </a:r>
            <a:r>
              <a:rPr lang="ru-RU" dirty="0"/>
              <a:t> </a:t>
            </a:r>
            <a:r>
              <a:rPr lang="ru-RU" dirty="0" smtClean="0"/>
              <a:t>представляет </a:t>
            </a:r>
            <a:r>
              <a:rPr lang="ru-RU" dirty="0"/>
              <a:t>собой </a:t>
            </a:r>
            <a:r>
              <a:rPr lang="ru-RU" dirty="0" smtClean="0"/>
              <a:t>графическую  среду </a:t>
            </a:r>
            <a:r>
              <a:rPr lang="ru-RU" dirty="0"/>
              <a:t>программирования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256"/>
            <a:ext cx="7072362" cy="13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564357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инструкции</a:t>
            </a:r>
            <a:r>
              <a:rPr lang="ru-RU" dirty="0"/>
              <a:t> по сборке и программированию 12 базовых </a:t>
            </a:r>
            <a:r>
              <a:rPr lang="ru-RU" dirty="0" smtClean="0"/>
              <a:t>моделей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211669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Проектный </a:t>
            </a:r>
            <a:r>
              <a:rPr lang="ru-RU" dirty="0"/>
              <a:t>метод. Оптимальное решение – работа в паре.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186" y="4097540"/>
            <a:ext cx="5110814" cy="255540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268761"/>
            <a:ext cx="5607254" cy="302433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8024" y="95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Инструкция и задания к каждому проекту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24" y="4149080"/>
            <a:ext cx="4834880" cy="2510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1844824"/>
            <a:ext cx="296081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https://education.lego.com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285860"/>
            <a:ext cx="862613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Пример : «Простые механизмы»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8786842" cy="48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0722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Источник: комплект заданий к набору "Простые механизмы" Книга для учителя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http://www.prorobot.ru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868686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785926"/>
            <a:ext cx="8429684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 smtClean="0"/>
              <a:t>4)формирование умения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 </a:t>
            </a:r>
          </a:p>
          <a:p>
            <a:endParaRPr lang="ru-RU" sz="2000" dirty="0" smtClean="0"/>
          </a:p>
          <a:p>
            <a:r>
              <a:rPr lang="ru-RU" sz="2000" dirty="0" smtClean="0"/>
              <a:t>5)формирование умения понимать причины успеха/неуспеха учебной деятельности и способности конструктивно действовать даже в ситуациях неуспеха; </a:t>
            </a:r>
          </a:p>
          <a:p>
            <a:endParaRPr lang="ru-RU" sz="2000" dirty="0" smtClean="0"/>
          </a:p>
          <a:p>
            <a:r>
              <a:rPr lang="ru-RU" sz="2000" dirty="0" smtClean="0"/>
              <a:t>6) использование знаково-символических средств представления информации для создания моделей изучаемых объектов и процессов, схем решения учебных и практических задач;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71480"/>
            <a:ext cx="9144000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6729402" cy="10001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Требования к результатам освоения основной образовательной программы начального общего образования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92867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Фрагмент:</a:t>
            </a:r>
            <a:endParaRPr lang="ru-RU" sz="3200" dirty="0"/>
          </a:p>
        </p:txBody>
      </p:sp>
      <p:sp>
        <p:nvSpPr>
          <p:cNvPr id="13314" name="AutoShape 2" descr="ÐÐ°ÑÑÐ¸Ð½ÐºÐ¸ Ð¿Ð¾ Ð·Ð°Ð¿ÑÐ¾ÑÑ ÑÐ³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457317" cy="98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Инструкция по сборке манипулятора (LEGO </a:t>
            </a:r>
            <a:r>
              <a:rPr lang="ru-RU" dirty="0" err="1" smtClean="0"/>
              <a:t>WeDo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wedo Ð¼Ð°Ð½Ð¸Ð¿ÑÐ»ÑÑÐ¾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767145" cy="26908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720774" cy="517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286520"/>
            <a:ext cx="8229600" cy="4111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hlinkClick r:id="rId4"/>
              </a:rPr>
              <a:t>Источник</a:t>
            </a:r>
            <a:r>
              <a:rPr lang="ru-RU" sz="2800" dirty="0">
                <a:hlinkClick r:id="rId4"/>
              </a:rPr>
              <a:t>: http://www.prorobot.ru/lego/wedo.php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Инструкции </a:t>
            </a:r>
            <a:r>
              <a:rPr lang="ru-RU" dirty="0"/>
              <a:t>по сборке </a:t>
            </a:r>
            <a:r>
              <a:rPr lang="ru-RU" dirty="0" smtClean="0"/>
              <a:t>(</a:t>
            </a:r>
            <a:r>
              <a:rPr lang="ru-RU" dirty="0"/>
              <a:t>LEGO </a:t>
            </a:r>
            <a:r>
              <a:rPr lang="ru-RU" dirty="0" err="1" smtClean="0"/>
              <a:t>WeDo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071678"/>
            <a:ext cx="3661163" cy="26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6286520"/>
            <a:ext cx="8229600" cy="411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Источник: http://www.prorobot.ru/lego/wedo.php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2" y="928670"/>
            <a:ext cx="2244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«Счастливый бычок»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3534549" cy="22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857884" y="1643050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«Самолет-истребитель»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523565" cy="24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500298" y="3714752"/>
            <a:ext cx="2118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«Подъемный кран»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фгос-игра.рф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85163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04664"/>
            <a:ext cx="8147248" cy="6110436"/>
          </a:xfrm>
        </p:spPr>
      </p:pic>
    </p:spTree>
    <p:extLst>
      <p:ext uri="{BB962C8B-B14F-4D97-AF65-F5344CB8AC3E}">
        <p14:creationId xmlns:p14="http://schemas.microsoft.com/office/powerpoint/2010/main" val="1208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2088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Краевой робототехнический фестиваль </a:t>
            </a:r>
            <a:r>
              <a:rPr lang="ru-RU" sz="2800" dirty="0"/>
              <a:t>"RoboDrave-2018" , </a:t>
            </a:r>
            <a:r>
              <a:rPr lang="ru-RU" sz="2800" dirty="0" smtClean="0"/>
              <a:t>команда </a:t>
            </a:r>
            <a:r>
              <a:rPr lang="ru-RU" sz="2800" dirty="0"/>
              <a:t>1 </a:t>
            </a:r>
            <a:r>
              <a:rPr lang="ru-RU" sz="2800" dirty="0" smtClean="0"/>
              <a:t>класса "</a:t>
            </a:r>
            <a:r>
              <a:rPr lang="ru-RU" sz="2800" dirty="0" err="1"/>
              <a:t>Легоконструители</a:t>
            </a:r>
            <a:r>
              <a:rPr lang="ru-RU" sz="2800" dirty="0"/>
              <a:t>" </a:t>
            </a:r>
            <a:r>
              <a:rPr lang="ru-RU" sz="2800" dirty="0" smtClean="0"/>
              <a:t>были награждены дипломом «</a:t>
            </a:r>
            <a:r>
              <a:rPr lang="ru-RU" sz="2800" dirty="0" err="1" smtClean="0"/>
              <a:t>Effort</a:t>
            </a:r>
            <a:r>
              <a:rPr lang="ru-RU" sz="2800" dirty="0" smtClean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Leaming</a:t>
            </a:r>
            <a:r>
              <a:rPr lang="ru-RU" sz="2800" dirty="0"/>
              <a:t> </a:t>
            </a:r>
            <a:r>
              <a:rPr lang="ru-RU" sz="2800" dirty="0" err="1"/>
              <a:t>Award</a:t>
            </a:r>
            <a:r>
              <a:rPr lang="ru-RU" sz="2800" dirty="0"/>
              <a:t>, в направлении </a:t>
            </a:r>
            <a:r>
              <a:rPr lang="ru-RU" sz="2800" dirty="0" err="1"/>
              <a:t>Jr</a:t>
            </a:r>
            <a:r>
              <a:rPr lang="ru-RU" sz="2800" dirty="0"/>
              <a:t>. FLL.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6034617" cy="4525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88224" y="580526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JuniorSkills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84984"/>
            <a:ext cx="4668011" cy="35010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16632"/>
            <a:ext cx="4844356" cy="3633267"/>
          </a:xfrm>
        </p:spPr>
      </p:pic>
    </p:spTree>
    <p:extLst>
      <p:ext uri="{BB962C8B-B14F-4D97-AF65-F5344CB8AC3E}">
        <p14:creationId xmlns:p14="http://schemas.microsoft.com/office/powerpoint/2010/main" val="10138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6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643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10) 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связей, построения рассуждений, отнесения к известным понятиям;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11) готовность слушать собеседника и вести диалог;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событий;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12) определение общей цели и путей ее достижения; умение договариваться о распределении функций и ролей в совместной деятельности; осуществлять взаимный контроль в совместной деятельности, адекватно оценивать собственное поведение и поведение окружающих;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13) готовность конструктивно разрешать конфликты посредством учета интересов сторон и сотрудничества;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44" y="92867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Фрагмент:</a:t>
            </a:r>
            <a:endParaRPr lang="ru-RU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457317" cy="98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1670" y="714356"/>
            <a:ext cx="672940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 результатам освоения основной образовательной программы начального общего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493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Максимальная самостоятельность действий!!</a:t>
            </a:r>
          </a:p>
          <a:p>
            <a:r>
              <a:rPr lang="ru-RU" dirty="0" smtClean="0"/>
              <a:t>Моделирование, проектирование </a:t>
            </a:r>
            <a:r>
              <a:rPr lang="ru-RU" dirty="0"/>
              <a:t>и сборка;</a:t>
            </a:r>
          </a:p>
          <a:p>
            <a:r>
              <a:rPr lang="ru-RU" dirty="0" smtClean="0"/>
              <a:t>Исследование, обдумывание, улучшение </a:t>
            </a:r>
            <a:r>
              <a:rPr lang="ru-RU" dirty="0"/>
              <a:t>и поиск нестандартных решений;</a:t>
            </a:r>
          </a:p>
          <a:p>
            <a:r>
              <a:rPr lang="ru-RU" dirty="0"/>
              <a:t>Навыки общения, совместной работы и обсуждение </a:t>
            </a:r>
            <a:r>
              <a:rPr lang="ru-RU" dirty="0" smtClean="0"/>
              <a:t>идей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Основные принципы обучения: 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24744"/>
            <a:ext cx="8662355" cy="489168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Начальный этап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4221088"/>
            <a:ext cx="1029506" cy="772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5229401"/>
            <a:ext cx="2051720" cy="1298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80" y="4786236"/>
            <a:ext cx="2037606" cy="2037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201" y="4858244"/>
            <a:ext cx="1965598" cy="19655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5626187"/>
            <a:ext cx="1353345" cy="11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Используя данный набор деталей постройте модель «Крокодил»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772816"/>
            <a:ext cx="5832648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18" b="100000" l="0" r="86451">
                        <a14:backgroundMark x1="53857" y1="78496" x2="53857" y2="78496"/>
                        <a14:backgroundMark x1="55119" y1="67828" x2="55119" y2="67828"/>
                        <a14:backgroundMark x1="71911" y1="61857" x2="71911" y2="61857"/>
                        <a14:backgroundMark x1="31877" y1="21448" x2="31877" y2="21448"/>
                        <a14:backgroundMark x1="37918" y1="23438" x2="37918" y2="23438"/>
                        <a14:backgroundMark x1="41263" y1="24046" x2="41263" y2="24046"/>
                        <a14:backgroundMark x1="19761" y1="42012" x2="19761" y2="42012"/>
                        <a14:backgroundMark x1="64949" y1="27916" x2="64949" y2="27916"/>
                        <a14:backgroundMark x1="72116" y1="36926" x2="72116" y2="36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4221088"/>
            <a:ext cx="361619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65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9016754" cy="50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348498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 кирпичика 2*2</a:t>
            </a:r>
          </a:p>
          <a:p>
            <a:r>
              <a:rPr lang="ru-RU" dirty="0"/>
              <a:t>1 кирпичик 2*4</a:t>
            </a:r>
          </a:p>
          <a:p>
            <a:r>
              <a:rPr lang="ru-RU" dirty="0"/>
              <a:t>1 кирпичик 1*2</a:t>
            </a:r>
          </a:p>
          <a:p>
            <a:r>
              <a:rPr lang="ru-RU" dirty="0"/>
              <a:t>2 скошенных кирпичика 1*2</a:t>
            </a:r>
          </a:p>
          <a:p>
            <a:r>
              <a:rPr lang="ru-RU" dirty="0"/>
              <a:t>1 скошенный кирпичик 2*3</a:t>
            </a:r>
          </a:p>
          <a:p>
            <a:r>
              <a:rPr lang="ru-RU" dirty="0"/>
              <a:t>1 скошенный обратный кирпичик 2*3</a:t>
            </a:r>
          </a:p>
          <a:p>
            <a:r>
              <a:rPr lang="ru-RU" dirty="0"/>
              <a:t>2 кирпичика 1*1 </a:t>
            </a:r>
          </a:p>
          <a:p>
            <a:r>
              <a:rPr lang="ru-RU" dirty="0"/>
              <a:t>1 пластина 1*2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Используя данный набор деталей постройте модель «Птичка»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485758"/>
            <a:ext cx="61206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Можно добавлять свои детали!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34780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7"/>
          <a:stretch/>
        </p:blipFill>
        <p:spPr>
          <a:xfrm>
            <a:off x="25219" y="4077072"/>
            <a:ext cx="3923928" cy="2580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1461"/>
            <a:ext cx="2845846" cy="3794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76672"/>
            <a:ext cx="3847356" cy="51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533</Words>
  <Application>Microsoft Office PowerPoint</Application>
  <PresentationFormat>Экран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Легоконструирование как средство формирования УУД</vt:lpstr>
      <vt:lpstr>Требования к результатам освоения основной образовательной программы начального общего образования </vt:lpstr>
      <vt:lpstr>Презентация PowerPoint</vt:lpstr>
      <vt:lpstr>Основные принципы обучения: системно-деятельностный подход</vt:lpstr>
      <vt:lpstr>Начальный этап</vt:lpstr>
      <vt:lpstr>Используя данный набор деталей постройте модель «Крокодил»</vt:lpstr>
      <vt:lpstr>Презентация PowerPoint</vt:lpstr>
      <vt:lpstr>Используя данный набор деталей постройте модель «Птичка»</vt:lpstr>
      <vt:lpstr>Презентация PowerPoint</vt:lpstr>
      <vt:lpstr>А ты знаешь цифры? </vt:lpstr>
      <vt:lpstr>Начальный этап</vt:lpstr>
      <vt:lpstr>learningapps.org</vt:lpstr>
      <vt:lpstr>learningapps.org</vt:lpstr>
      <vt:lpstr>learningapps.org</vt:lpstr>
      <vt:lpstr>Lego education Wedo</vt:lpstr>
      <vt:lpstr>Презентация PowerPoint</vt:lpstr>
      <vt:lpstr>https://education.lego.com </vt:lpstr>
      <vt:lpstr>Пример : «Простые механизмы»</vt:lpstr>
      <vt:lpstr>http://www.prorobot.ru </vt:lpstr>
      <vt:lpstr>Инструкция по сборке манипулятора (LEGO WeDo)</vt:lpstr>
      <vt:lpstr>Инструкции по сборке (LEGO WeDo)</vt:lpstr>
      <vt:lpstr>http://фгос-игра.рф </vt:lpstr>
      <vt:lpstr>Презентация PowerPoint</vt:lpstr>
      <vt:lpstr>Краевой робототехнический фестиваль "RoboDrave-2018" , команда 1 класса "Легоконструители" были награждены дипломом «Effort and Leaming Award, в направлении Jr. FLL.</vt:lpstr>
      <vt:lpstr>Презентация PowerPoint</vt:lpstr>
      <vt:lpstr>Спасибо!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Копылова</cp:lastModifiedBy>
  <cp:revision>49</cp:revision>
  <dcterms:created xsi:type="dcterms:W3CDTF">2019-03-21T10:13:07Z</dcterms:created>
  <dcterms:modified xsi:type="dcterms:W3CDTF">2019-03-26T09:32:26Z</dcterms:modified>
</cp:coreProperties>
</file>