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318" r:id="rId7"/>
    <p:sldId id="262" r:id="rId8"/>
    <p:sldId id="328" r:id="rId9"/>
    <p:sldId id="263" r:id="rId10"/>
    <p:sldId id="260" r:id="rId11"/>
    <p:sldId id="312" r:id="rId12"/>
    <p:sldId id="313" r:id="rId13"/>
    <p:sldId id="314" r:id="rId14"/>
    <p:sldId id="315" r:id="rId15"/>
    <p:sldId id="277" r:id="rId16"/>
    <p:sldId id="319" r:id="rId17"/>
    <p:sldId id="306" r:id="rId18"/>
    <p:sldId id="279" r:id="rId19"/>
    <p:sldId id="320" r:id="rId20"/>
    <p:sldId id="305" r:id="rId21"/>
    <p:sldId id="321" r:id="rId22"/>
    <p:sldId id="309" r:id="rId23"/>
    <p:sldId id="322" r:id="rId24"/>
    <p:sldId id="323" r:id="rId25"/>
    <p:sldId id="324" r:id="rId26"/>
    <p:sldId id="329" r:id="rId27"/>
    <p:sldId id="311" r:id="rId28"/>
    <p:sldId id="327" r:id="rId29"/>
    <p:sldId id="326" r:id="rId30"/>
    <p:sldId id="325" r:id="rId31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2" autoAdjust="0"/>
  </p:normalViewPr>
  <p:slideViewPr>
    <p:cSldViewPr>
      <p:cViewPr>
        <p:scale>
          <a:sx n="75" d="100"/>
          <a:sy n="75" d="100"/>
        </p:scale>
        <p:origin x="-133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F2CEC-1D45-4498-BC76-DF3CFF90E2B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F171E-EAA9-4355-B36E-512EB25DF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70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0F42-5495-4FF6-BC60-925F2681FC1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0553A-094C-44E9-B657-670A5F34D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4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Шпионские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квесты</a:t>
            </a:r>
            <a:r>
              <a:rPr lang="ru-RU" baseline="0" dirty="0" smtClean="0"/>
              <a:t> в интенсивной школе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553A-094C-44E9-B657-670A5F34D0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Создать творческую образовательную среду!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553A-094C-44E9-B657-670A5F34D02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6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сложить пропуски всех детей так, что фамилии их будут по алфавиту, из букв кода на каждом пропуске можно сложить фразу «Никита не шпион, шпион кто-то другой».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553A-094C-44E9-B657-670A5F34D02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шифровки, подсказки и сообщения были получены разными командами, и для того, чтобы обладать всей информацией, командам нужно было объединиться и сложить все сообщения вместе. Подсказки выдавались от слабых к сильным.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553A-094C-44E9-B657-670A5F34D0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553A-094C-44E9-B657-670A5F34D02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7642C7-6FA4-4538-B337-37B1246A6178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CA551B-DD64-447E-9206-C65838B1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imn6.ru/article.asp?id_text=33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hyperlink" Target="&#1050;&#1059;!%20-%20&#1056;&#1086;&#1084;&#1072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5;&#1094;&#1083;&#1072;&#1075;&#1077;&#1088;&#1100;.mp4" TargetMode="External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858000" cy="533400"/>
          </a:xfrm>
        </p:spPr>
        <p:txBody>
          <a:bodyPr>
            <a:normAutofit fontScale="25000" lnSpcReduction="2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pPr algn="l"/>
            <a:r>
              <a:rPr lang="ru-RU" sz="6400" dirty="0" smtClean="0"/>
              <a:t>Татьяна Власенко, МАОУ Гимназия</a:t>
            </a:r>
            <a:r>
              <a:rPr lang="en-US" sz="6400" dirty="0" smtClean="0"/>
              <a:t> 6</a:t>
            </a:r>
            <a:endParaRPr lang="ru-RU" sz="6400" dirty="0" smtClean="0"/>
          </a:p>
          <a:p>
            <a:pPr algn="l"/>
            <a:r>
              <a:rPr lang="ru-RU" sz="6400" dirty="0" smtClean="0"/>
              <a:t>Анна Крепышева, МАОУ Лицей 11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907" y="0"/>
            <a:ext cx="278209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42392" y="4005064"/>
            <a:ext cx="6858000" cy="72008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9600" dirty="0" smtClean="0">
                <a:latin typeface="+mj-lt"/>
                <a:ea typeface="+mj-ea"/>
                <a:cs typeface="+mj-cs"/>
              </a:rPr>
              <a:t>Интенсивная </a:t>
            </a:r>
            <a:r>
              <a:rPr lang="ru-RU" sz="9600" dirty="0" err="1" smtClean="0">
                <a:latin typeface="+mj-lt"/>
                <a:ea typeface="+mj-ea"/>
                <a:cs typeface="+mj-cs"/>
              </a:rPr>
              <a:t>медиашкола</a:t>
            </a:r>
            <a:r>
              <a:rPr lang="ru-RU" sz="9600" dirty="0">
                <a:latin typeface="+mj-lt"/>
                <a:ea typeface="+mj-ea"/>
                <a:cs typeface="+mj-cs"/>
              </a:rPr>
              <a:t> </a:t>
            </a:r>
            <a:r>
              <a:rPr lang="ru-RU" sz="9600" dirty="0" smtClean="0">
                <a:latin typeface="+mj-lt"/>
                <a:ea typeface="+mj-ea"/>
                <a:cs typeface="+mj-cs"/>
              </a:rPr>
              <a:t>как </a:t>
            </a:r>
            <a:br>
              <a:rPr lang="ru-RU" sz="9600" dirty="0" smtClean="0">
                <a:latin typeface="+mj-lt"/>
                <a:ea typeface="+mj-ea"/>
                <a:cs typeface="+mj-cs"/>
              </a:rPr>
            </a:br>
            <a:r>
              <a:rPr lang="ru-RU" sz="9600" dirty="0" smtClean="0">
                <a:latin typeface="+mj-lt"/>
                <a:ea typeface="+mj-ea"/>
                <a:cs typeface="+mj-cs"/>
              </a:rPr>
              <a:t>творческая образовательная среда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r>
              <a:rPr lang="ru-RU" sz="2800" dirty="0" smtClean="0"/>
              <a:t>Квест «Бюрократия» </a:t>
            </a:r>
          </a:p>
          <a:p>
            <a:endParaRPr lang="ru-RU" dirty="0"/>
          </a:p>
        </p:txBody>
      </p:sp>
      <p:pic>
        <p:nvPicPr>
          <p:cNvPr id="20482" name="Picture 2" descr="http://gimn6.ru/asp/albom/photo/62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348372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6" name="Picture 6" descr="http://gimn6.ru/asp/albom/photo/6210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342290" cy="2495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39952" y="3501008"/>
            <a:ext cx="5112568" cy="2808312"/>
          </a:xfrm>
        </p:spPr>
        <p:txBody>
          <a:bodyPr>
            <a:noAutofit/>
          </a:bodyPr>
          <a:lstStyle/>
          <a:p>
            <a:r>
              <a:rPr lang="ru-RU" sz="1850" i="1" dirty="0" smtClean="0">
                <a:solidFill>
                  <a:srgbClr val="002060"/>
                </a:solidFill>
              </a:rPr>
              <a:t>«Мы заехали в лагерь, но заселиться не смогли, потому что у нас не было никаких документов: ни пропуска, ни фотографии, </a:t>
            </a:r>
            <a:br>
              <a:rPr lang="ru-RU" sz="1850" i="1" dirty="0" smtClean="0">
                <a:solidFill>
                  <a:srgbClr val="002060"/>
                </a:solidFill>
              </a:rPr>
            </a:br>
            <a:r>
              <a:rPr lang="ru-RU" sz="1850" i="1" dirty="0" smtClean="0">
                <a:solidFill>
                  <a:srgbClr val="002060"/>
                </a:solidFill>
              </a:rPr>
              <a:t>ни справки от врача, ни пройденного инструктажа по технике безопасности, ни даже справки о наличии интеллекта…»</a:t>
            </a:r>
            <a:r>
              <a:rPr lang="ru-RU" sz="900" i="1" dirty="0" smtClean="0">
                <a:solidFill>
                  <a:srgbClr val="002060"/>
                </a:solidFill>
              </a:rPr>
              <a:t/>
            </a:r>
            <a:br>
              <a:rPr lang="ru-RU" sz="900" i="1" dirty="0" smtClean="0">
                <a:solidFill>
                  <a:srgbClr val="002060"/>
                </a:solidFill>
              </a:rPr>
            </a:br>
            <a:r>
              <a:rPr lang="ru-RU" sz="900" i="1" dirty="0" smtClean="0">
                <a:solidFill>
                  <a:srgbClr val="002060"/>
                </a:solidFill>
              </a:rPr>
              <a:t/>
            </a:r>
            <a:br>
              <a:rPr lang="ru-RU" sz="900" i="1" dirty="0" smtClean="0">
                <a:solidFill>
                  <a:srgbClr val="002060"/>
                </a:solidFill>
              </a:rPr>
            </a:br>
            <a:r>
              <a:rPr lang="ru-RU" sz="1850" i="1" dirty="0" smtClean="0">
                <a:solidFill>
                  <a:srgbClr val="002060"/>
                </a:solidFill>
              </a:rPr>
              <a:t>«Преподаватели развели бюрократию и творили, что хотели…»</a:t>
            </a:r>
            <a:r>
              <a:rPr lang="ru-RU" sz="800" i="1" dirty="0" smtClean="0">
                <a:solidFill>
                  <a:srgbClr val="002060"/>
                </a:solidFill>
              </a:rPr>
              <a:t/>
            </a:r>
            <a:br>
              <a:rPr lang="ru-RU" sz="800" i="1" dirty="0" smtClean="0">
                <a:solidFill>
                  <a:srgbClr val="002060"/>
                </a:solidFill>
              </a:rPr>
            </a:br>
            <a:r>
              <a:rPr lang="ru-RU" sz="800" i="1" dirty="0" smtClean="0">
                <a:solidFill>
                  <a:srgbClr val="002060"/>
                </a:solidFill>
              </a:rPr>
              <a:t/>
            </a:r>
            <a:br>
              <a:rPr lang="ru-RU" sz="800" i="1" dirty="0" smtClean="0">
                <a:solidFill>
                  <a:srgbClr val="002060"/>
                </a:solidFill>
              </a:rPr>
            </a:br>
            <a:r>
              <a:rPr lang="ru-RU" sz="1850" i="1" dirty="0" smtClean="0">
                <a:solidFill>
                  <a:srgbClr val="002060"/>
                </a:solidFill>
              </a:rPr>
              <a:t>«…наконец мы получили все справки, но оказалось, что рано радовались. </a:t>
            </a:r>
            <a:br>
              <a:rPr lang="ru-RU" sz="1850" i="1" dirty="0" smtClean="0">
                <a:solidFill>
                  <a:srgbClr val="002060"/>
                </a:solidFill>
              </a:rPr>
            </a:br>
            <a:r>
              <a:rPr lang="ru-RU" sz="1850" i="1" dirty="0" smtClean="0">
                <a:solidFill>
                  <a:srgbClr val="002060"/>
                </a:solidFill>
              </a:rPr>
              <a:t>Справка от врача оказалась просроченной, справки «силачей» и «не знающих стишков» забраковали. Также выяснилось, что мы не прочитали надпись ну </a:t>
            </a:r>
            <a:r>
              <a:rPr lang="ru-RU" sz="1850" i="1" dirty="0" err="1" smtClean="0">
                <a:solidFill>
                  <a:srgbClr val="002060"/>
                </a:solidFill>
              </a:rPr>
              <a:t>оооочень</a:t>
            </a:r>
            <a:r>
              <a:rPr lang="ru-RU" sz="1850" i="1" dirty="0" smtClean="0">
                <a:solidFill>
                  <a:srgbClr val="002060"/>
                </a:solidFill>
              </a:rPr>
              <a:t> мелким шрифтом…  К «специалистам» приходилось обращаться неоднократно… » </a:t>
            </a:r>
            <a:r>
              <a:rPr lang="ru-RU" sz="1900" i="1" dirty="0" smtClean="0">
                <a:solidFill>
                  <a:srgbClr val="002060"/>
                </a:solidFill>
              </a:rPr>
              <a:t/>
            </a:r>
            <a:br>
              <a:rPr lang="ru-RU" sz="19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>(из </a:t>
            </a:r>
            <a:r>
              <a:rPr lang="ru-RU" sz="1800" i="1" dirty="0" err="1" smtClean="0">
                <a:solidFill>
                  <a:srgbClr val="002060"/>
                </a:solidFill>
              </a:rPr>
              <a:t>блога</a:t>
            </a:r>
            <a:r>
              <a:rPr lang="ru-RU" sz="1800" i="1" dirty="0" smtClean="0">
                <a:solidFill>
                  <a:srgbClr val="002060"/>
                </a:solidFill>
              </a:rPr>
              <a:t> интенсивной школы)</a:t>
            </a:r>
            <a:endParaRPr lang="ru-RU" sz="19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r>
              <a:rPr lang="ru-RU" sz="2800" dirty="0" smtClean="0"/>
              <a:t>Квест «Шпион возвращается»</a:t>
            </a:r>
            <a:endParaRPr lang="ru-RU" dirty="0"/>
          </a:p>
        </p:txBody>
      </p:sp>
      <p:pic>
        <p:nvPicPr>
          <p:cNvPr id="27650" name="Picture 2" descr="s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619269" cy="103211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5894784"/>
            <a:ext cx="8424936" cy="63056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«…из окна свисала веревка, на столе стоял бокал с отпечатками пальцев  шпиона и лежала записка: 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«Шпион Центру: «Задание выполнил. В коллектив внедрился.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Секретное оружие спрятано. Дети глупые. Шпион молодец».</a:t>
            </a:r>
            <a:r>
              <a:rPr lang="ru-RU" sz="2000" i="1" dirty="0" smtClean="0">
                <a:solidFill>
                  <a:srgbClr val="002060"/>
                </a:solidFill>
              </a:rPr>
              <a:t> 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Это нас окончательно разозлило. Мы решили, что не отступим…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/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/>
            </a:r>
            <a:br>
              <a:rPr lang="ru-RU" sz="16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/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Никита, увидев наш решительный настрой, решил открыть свою тайну: он секретный агент, который уже год пытается найти этого самого шпиона. Никита предложил ему помочь. Получив наше согласие, он разбил нас на команды, каждой команде выдал последовательность действий и отправил нас в путь» (из </a:t>
            </a:r>
            <a:r>
              <a:rPr lang="ru-RU" sz="2000" i="1" dirty="0" err="1" smtClean="0">
                <a:solidFill>
                  <a:srgbClr val="002060"/>
                </a:solidFill>
              </a:rPr>
              <a:t>блога</a:t>
            </a:r>
            <a:r>
              <a:rPr lang="ru-RU" sz="2000" i="1" dirty="0" smtClean="0">
                <a:solidFill>
                  <a:srgbClr val="002060"/>
                </a:solidFill>
              </a:rPr>
              <a:t> интенсивной школы)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27652" name="Picture 4" descr="http://ic.pics.livejournal.com/ladysvik/30359574/358971/358971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02433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654" name="Picture 6" descr="http://gimn6.ru/files/000006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3024336" cy="2014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3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r>
              <a:rPr lang="ru-RU" sz="2800" dirty="0" smtClean="0"/>
              <a:t>Квест «Шпион возвращается»</a:t>
            </a:r>
            <a:endParaRPr lang="ru-RU" dirty="0"/>
          </a:p>
        </p:txBody>
      </p:sp>
      <p:pic>
        <p:nvPicPr>
          <p:cNvPr id="27650" name="Picture 2" descr="s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619269" cy="1032115"/>
          </a:xfrm>
          <a:prstGeom prst="rect">
            <a:avLst/>
          </a:prstGeom>
          <a:noFill/>
        </p:spPr>
      </p:pic>
      <p:pic>
        <p:nvPicPr>
          <p:cNvPr id="28674" name="Picture 2" descr="http://gimn6.ru/files/000006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356304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6" name="Picture 4" descr="http://gimn6.ru/files/000006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3" y="1340768"/>
            <a:ext cx="3547780" cy="2362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8" name="Picture 6" descr="http://gimn6.ru/asp/albom/photo/62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72609"/>
            <a:ext cx="3355115" cy="226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80" name="Picture 8" descr="http://gimn6.ru/asp/albom/photo/62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62400"/>
            <a:ext cx="3536492" cy="2274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00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r>
              <a:rPr lang="ru-RU" sz="2800" dirty="0" smtClean="0"/>
              <a:t>Квест «Шпион возвращается»</a:t>
            </a:r>
            <a:endParaRPr lang="ru-RU" dirty="0"/>
          </a:p>
        </p:txBody>
      </p:sp>
      <p:pic>
        <p:nvPicPr>
          <p:cNvPr id="27650" name="Picture 2" descr="s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619269" cy="103211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5894784"/>
            <a:ext cx="8229600" cy="990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Подсказки: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Способы </a:t>
            </a:r>
            <a:r>
              <a:rPr lang="ru-RU" sz="2000" dirty="0" err="1" smtClean="0">
                <a:solidFill>
                  <a:schemeClr val="tx1"/>
                </a:solidFill>
              </a:rPr>
              <a:t>дактелоскопии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дактелоскопические</a:t>
            </a:r>
            <a:r>
              <a:rPr lang="ru-RU" sz="2000" dirty="0" smtClean="0">
                <a:solidFill>
                  <a:schemeClr val="tx1"/>
                </a:solidFill>
              </a:rPr>
              <a:t> карты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«Путь к сыворотке правды труден и тернист!»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«Без сыворотки правды ни один шпион ничего не расскажет» «Секретное оружие спрятано надежно»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</a:rPr>
              <a:t>Бейджики</a:t>
            </a:r>
            <a:r>
              <a:rPr lang="ru-RU" sz="2000" dirty="0" smtClean="0">
                <a:solidFill>
                  <a:schemeClr val="tx1"/>
                </a:solidFill>
              </a:rPr>
              <a:t> в кучу!»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«Фамилии должны быть по алфавиту»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«Ей все возрасты покорны»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«Имя ее воспевают поэты»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«Инструкция появится на сайте»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«Придет время – все узнаете, если не пропустите»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Шифровка с именем шпиона (тип шифра – пляшущие человечки)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Подсказка для расшифровки шифровки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Фотография  части одежды шпиона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QR-код для доступа на сайт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Волос шпиона в конверте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619269" cy="1032115"/>
          </a:xfrm>
          <a:prstGeom prst="rect">
            <a:avLst/>
          </a:prstGeom>
          <a:noFill/>
        </p:spPr>
      </p:pic>
      <p:pic>
        <p:nvPicPr>
          <p:cNvPr id="30722" name="Picture 2" descr="http://gimn6.ru/asp/albom/photo/6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1340768"/>
            <a:ext cx="3996444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4" name="Picture 4" descr="http://gimn6.ru/files/000006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938" y="1340768"/>
            <a:ext cx="3571442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424936" cy="9906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«Путем общего голосования было решено, что именно Любовь Васильевна должна выпить сыворотку правды. Наши подозрения полностью подтвердились, именно она и оказалась шпионом! Мы получили от нее секретное оружие, которое по традиции оказалось «мишками в лесу».  Сыворотка правды действовала около часа, поэтому мы успели замучить Любовь Васильевну вопросами не только о шпионской жизни, но и о личной. А Никита, хоть и был невиновен, всё равно был обстрелян снежками» (из </a:t>
            </a:r>
            <a:r>
              <a:rPr lang="ru-RU" sz="2000" i="1" dirty="0" err="1" smtClean="0">
                <a:solidFill>
                  <a:srgbClr val="002060"/>
                </a:solidFill>
              </a:rPr>
              <a:t>блога</a:t>
            </a:r>
            <a:r>
              <a:rPr lang="ru-RU" sz="2000" i="1" dirty="0" smtClean="0">
                <a:solidFill>
                  <a:srgbClr val="002060"/>
                </a:solidFill>
              </a:rPr>
              <a:t> интенсивной школы)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67544" y="476672"/>
            <a:ext cx="82296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Квест «Шпион возвращается»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208912" cy="54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Программа Школы</a:t>
            </a:r>
            <a:endParaRPr lang="ru-RU" sz="1000" dirty="0" smtClean="0"/>
          </a:p>
          <a:p>
            <a:pPr>
              <a:buNone/>
            </a:pPr>
            <a:endParaRPr lang="ru-RU" sz="1000" u="sng" dirty="0" smtClean="0">
              <a:latin typeface="Calibri (Основной текст)"/>
            </a:endParaRPr>
          </a:p>
          <a:p>
            <a:pPr>
              <a:buNone/>
            </a:pPr>
            <a:r>
              <a:rPr lang="ru-RU" sz="2000" u="sng" dirty="0" smtClean="0">
                <a:latin typeface="Calibri (Основной текст)"/>
              </a:rPr>
              <a:t>4 сессия: 26-29 марта 2016 года. «Гренада» </a:t>
            </a:r>
          </a:p>
          <a:p>
            <a:pPr>
              <a:buNone/>
            </a:pPr>
            <a:r>
              <a:rPr lang="ru-RU" sz="2000" dirty="0" smtClean="0"/>
              <a:t>На базе отдыха «Гренада» дети в течение трех дней </a:t>
            </a:r>
            <a:r>
              <a:rPr lang="ru-RU" sz="2000" dirty="0" smtClean="0">
                <a:solidFill>
                  <a:srgbClr val="FF0000"/>
                </a:solidFill>
              </a:rPr>
              <a:t>создавали свои фильмы</a:t>
            </a:r>
            <a:r>
              <a:rPr lang="ru-RU" sz="2000" dirty="0" smtClean="0"/>
              <a:t>: сами являлись авторами сценария, сами снимали видео и осуществляли его монтаж. </a:t>
            </a:r>
          </a:p>
          <a:p>
            <a:pPr>
              <a:buNone/>
            </a:pPr>
            <a:r>
              <a:rPr lang="ru-RU" sz="2000" dirty="0" smtClean="0"/>
              <a:t>Для учащихся лекции проводили </a:t>
            </a:r>
            <a:r>
              <a:rPr lang="ru-RU" sz="2000" dirty="0" smtClean="0">
                <a:solidFill>
                  <a:srgbClr val="FF0000"/>
                </a:solidFill>
              </a:rPr>
              <a:t>сотрудники телекомпании ТВК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Татьяна Ушакова, ведущая программы «Новое утро»; </a:t>
            </a:r>
          </a:p>
          <a:p>
            <a:r>
              <a:rPr lang="ru-RU" sz="2000" dirty="0" smtClean="0"/>
              <a:t>Сергей Березовский, телевизионный оператор редакции новостей; </a:t>
            </a:r>
          </a:p>
          <a:p>
            <a:r>
              <a:rPr lang="ru-RU" sz="2000" dirty="0" smtClean="0"/>
              <a:t>Юрий </a:t>
            </a:r>
            <a:r>
              <a:rPr lang="ru-RU" sz="2000" dirty="0" err="1" smtClean="0"/>
              <a:t>Лойко</a:t>
            </a:r>
            <a:r>
              <a:rPr lang="ru-RU" sz="2000" dirty="0" smtClean="0"/>
              <a:t>, режиссер отдела маркетинга.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Лекции: «Как работает редакция новостей»; «Как снимать и монтировать видео».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Работа в группах: съемка и монтаж фильмов</a:t>
            </a:r>
          </a:p>
          <a:p>
            <a:r>
              <a:rPr lang="ru-RU" sz="2000" dirty="0" smtClean="0"/>
              <a:t>Квест «Кино и немцы»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Кинофестиваль: просмотр фильмов, награждение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800" dirty="0"/>
              <a:t>Интенсивная </a:t>
            </a:r>
            <a:r>
              <a:rPr lang="ru-RU" sz="3800" dirty="0" err="1"/>
              <a:t>медиашкола</a:t>
            </a:r>
            <a:r>
              <a:rPr lang="ru-RU" sz="3800" dirty="0"/>
              <a:t> 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как творческая образовательная </a:t>
            </a:r>
            <a:r>
              <a:rPr lang="ru-RU" sz="3800" dirty="0"/>
              <a:t>среда</a:t>
            </a:r>
          </a:p>
          <a:p>
            <a:endParaRPr lang="ru-RU" dirty="0"/>
          </a:p>
        </p:txBody>
      </p:sp>
      <p:pic>
        <p:nvPicPr>
          <p:cNvPr id="2052" name="Picture 4" descr="http://gimn6.ru/asp/albom/photo/6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802556" cy="2401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imn6.ru/asp/albom/photo/63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7" y="3791305"/>
            <a:ext cx="1600852" cy="2401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imn6.ru/asp/albom/photo/63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91305"/>
            <a:ext cx="1600851" cy="2401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imn6.ru/asp/albom/photo/63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160" y="1288216"/>
            <a:ext cx="3558381" cy="23722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gimn6.ru/asp/albom/photo/64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87033"/>
            <a:ext cx="3780679" cy="23721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817240" y="1340768"/>
            <a:ext cx="7859216" cy="4816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Фильмы</a:t>
            </a:r>
          </a:p>
          <a:p>
            <a:r>
              <a:rPr lang="ru-RU" dirty="0" err="1" smtClean="0"/>
              <a:t>ИгроманиЯ</a:t>
            </a:r>
            <a:endParaRPr lang="ru-RU" dirty="0" smtClean="0"/>
          </a:p>
          <a:p>
            <a:r>
              <a:rPr lang="ru-RU" dirty="0" smtClean="0"/>
              <a:t>Лена и Катя (социальная реклама)</a:t>
            </a:r>
          </a:p>
          <a:p>
            <a:r>
              <a:rPr lang="ru-RU" dirty="0" smtClean="0"/>
              <a:t>Морская свинка в интенсивной школе</a:t>
            </a:r>
          </a:p>
          <a:p>
            <a:r>
              <a:rPr lang="ru-RU" dirty="0" smtClean="0"/>
              <a:t>Мальчики и девочки</a:t>
            </a:r>
          </a:p>
          <a:p>
            <a:r>
              <a:rPr lang="ru-RU" dirty="0" smtClean="0"/>
              <a:t>Мальчики и девочки 2</a:t>
            </a:r>
          </a:p>
          <a:p>
            <a:r>
              <a:rPr lang="ru-RU" dirty="0" smtClean="0"/>
              <a:t>Правда или действие</a:t>
            </a:r>
          </a:p>
          <a:p>
            <a:r>
              <a:rPr lang="ru-RU" dirty="0" err="1" smtClean="0"/>
              <a:t>Супергерои</a:t>
            </a:r>
            <a:endParaRPr lang="ru-RU" dirty="0" smtClean="0"/>
          </a:p>
          <a:p>
            <a:r>
              <a:rPr lang="ru-RU" dirty="0" smtClean="0"/>
              <a:t>Шкаф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67544" y="476672"/>
            <a:ext cx="8229600" cy="64807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800" smtClean="0"/>
              <a:t>Интенсивная медиашкола </a:t>
            </a:r>
            <a:br>
              <a:rPr lang="ru-RU" sz="3800" smtClean="0"/>
            </a:br>
            <a:r>
              <a:rPr lang="ru-RU" sz="3800" smtClean="0"/>
              <a:t>как творческая образовательная среда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6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208912" cy="54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Программа Школы</a:t>
            </a:r>
            <a:endParaRPr lang="ru-RU" sz="1000" dirty="0" smtClean="0"/>
          </a:p>
          <a:p>
            <a:pPr>
              <a:buNone/>
            </a:pPr>
            <a:endParaRPr lang="ru-RU" sz="1000" u="sng" dirty="0" smtClean="0">
              <a:latin typeface="Calibri (Основной текст)"/>
            </a:endParaRPr>
          </a:p>
          <a:p>
            <a:pPr>
              <a:buNone/>
            </a:pPr>
            <a:r>
              <a:rPr lang="ru-RU" sz="2000" u="sng" dirty="0" smtClean="0">
                <a:latin typeface="Calibri (Основной текст)"/>
              </a:rPr>
              <a:t>5 сессия: 29 октября – 1 ноября 2016 года. «Гренада» </a:t>
            </a:r>
          </a:p>
          <a:p>
            <a:pPr>
              <a:buNone/>
            </a:pPr>
            <a:endParaRPr lang="ru-RU" sz="2000" dirty="0" smtClean="0">
              <a:latin typeface="Calibri (Основной текст)"/>
            </a:endParaRPr>
          </a:p>
          <a:p>
            <a:pPr>
              <a:buNone/>
            </a:pPr>
            <a:r>
              <a:rPr lang="ru-RU" sz="2000" dirty="0" smtClean="0">
                <a:latin typeface="Calibri (Основной текст)"/>
              </a:rPr>
              <a:t>Проведенные мероприятия: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Трехдневный квест «Миссия невыполнима» </a:t>
            </a:r>
          </a:p>
          <a:p>
            <a:r>
              <a:rPr lang="ru-RU" sz="2000" dirty="0" smtClean="0"/>
              <a:t>Поход «Преодолей себя» на скалу </a:t>
            </a:r>
            <a:r>
              <a:rPr lang="ru-RU" sz="2000" dirty="0" err="1" smtClean="0"/>
              <a:t>Такмак</a:t>
            </a:r>
            <a:r>
              <a:rPr lang="ru-RU" sz="2000" dirty="0" smtClean="0"/>
              <a:t> (заповедник «Столбы»)</a:t>
            </a:r>
          </a:p>
          <a:p>
            <a:r>
              <a:rPr lang="ru-RU" sz="2000" dirty="0" smtClean="0"/>
              <a:t>Работа по секциям: съемка и монтаж видео; «Очумелые ручки» (мастер-классы по приготовлению еды) </a:t>
            </a:r>
          </a:p>
          <a:p>
            <a:r>
              <a:rPr lang="ru-RU" sz="2000" dirty="0" smtClean="0"/>
              <a:t>Дизайн интерьера: панно «Миссия невыполнима»</a:t>
            </a:r>
          </a:p>
          <a:p>
            <a:r>
              <a:rPr lang="ru-RU" sz="2000" dirty="0" smtClean="0"/>
              <a:t>Обучение танцам: </a:t>
            </a:r>
            <a:r>
              <a:rPr lang="ru-RU" sz="2000" dirty="0" err="1" smtClean="0"/>
              <a:t>джайв</a:t>
            </a:r>
            <a:endParaRPr lang="ru-RU" sz="2000" dirty="0" smtClean="0"/>
          </a:p>
          <a:p>
            <a:r>
              <a:rPr lang="ru-RU" sz="2000" dirty="0" smtClean="0"/>
              <a:t>Психологические игры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как творческая образовательная </a:t>
            </a:r>
            <a:r>
              <a:rPr lang="ru-RU" sz="2800" dirty="0"/>
              <a:t>среда</a:t>
            </a:r>
          </a:p>
          <a:p>
            <a:endParaRPr lang="ru-RU" dirty="0"/>
          </a:p>
        </p:txBody>
      </p:sp>
      <p:pic>
        <p:nvPicPr>
          <p:cNvPr id="4098" name="Picture 2" descr="http://gimn6.ru/asp/albom/photo/69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73391"/>
            <a:ext cx="3672408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imn6.ru/asp/albom/photo/7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12" y="3890232"/>
            <a:ext cx="1578496" cy="2367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imn6.ru/asp/albom/photo/70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9996" y="3880504"/>
            <a:ext cx="2125490" cy="2367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imn6.ru/asp/albom/photo/70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804" y="3880504"/>
            <a:ext cx="3156992" cy="2367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gimn6.ru/asp/albom/photo/696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0751" y="1273392"/>
            <a:ext cx="4581729" cy="2452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4224"/>
            <a:ext cx="8229600" cy="99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Интенсивная школа предполагает получение новых знаний, практик за короткий промежуток времени и предусматривает включение участников в современные формы коммуникации и деятельности, обеспечивающие как личностное развитие, так и сотрудничество.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2420888"/>
            <a:ext cx="7859216" cy="3736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Цели:</a:t>
            </a:r>
          </a:p>
          <a:p>
            <a:pPr lvl="0"/>
            <a:r>
              <a:rPr lang="ru-RU" dirty="0" smtClean="0"/>
              <a:t>сплочение детского коллектива;</a:t>
            </a:r>
          </a:p>
          <a:p>
            <a:pPr lvl="0"/>
            <a:r>
              <a:rPr lang="ru-RU" dirty="0" smtClean="0"/>
              <a:t>формирование у детей универсальных учебных действий в процессе творческой интеллектуальной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692696"/>
            <a:ext cx="8208912" cy="54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3"/>
              <a:buNone/>
            </a:pPr>
            <a:r>
              <a:rPr lang="ru-RU" sz="2800" dirty="0" smtClean="0"/>
              <a:t>Программа Школы</a:t>
            </a:r>
            <a:endParaRPr lang="ru-RU" sz="1000" dirty="0" smtClean="0"/>
          </a:p>
          <a:p>
            <a:pPr>
              <a:buFont typeface="Wingdings 3"/>
              <a:buNone/>
            </a:pPr>
            <a:endParaRPr lang="ru-RU" sz="1000" u="sng" dirty="0" smtClean="0">
              <a:latin typeface="Calibri (Основной текст)"/>
            </a:endParaRPr>
          </a:p>
          <a:p>
            <a:pPr>
              <a:buFont typeface="Wingdings 3"/>
              <a:buNone/>
            </a:pPr>
            <a:r>
              <a:rPr lang="ru-RU" sz="2000" u="sng" dirty="0" smtClean="0">
                <a:latin typeface="Calibri (Основной текст)"/>
              </a:rPr>
              <a:t>6 сессия: 6 – </a:t>
            </a:r>
            <a:r>
              <a:rPr lang="ru-RU" sz="2000" u="sng" dirty="0">
                <a:latin typeface="Calibri (Основной текст)"/>
              </a:rPr>
              <a:t>9</a:t>
            </a:r>
            <a:r>
              <a:rPr lang="ru-RU" sz="2000" u="sng" dirty="0" smtClean="0">
                <a:latin typeface="Calibri (Основной текст)"/>
              </a:rPr>
              <a:t> января 2017 года. «Гренада» </a:t>
            </a:r>
          </a:p>
          <a:p>
            <a:pPr>
              <a:buFont typeface="Wingdings 3"/>
              <a:buNone/>
            </a:pPr>
            <a:endParaRPr lang="ru-RU" sz="2000" dirty="0" smtClean="0">
              <a:latin typeface="Calibri (Основной текст)"/>
            </a:endParaRPr>
          </a:p>
          <a:p>
            <a:pPr>
              <a:buFont typeface="Wingdings 3"/>
              <a:buNone/>
            </a:pPr>
            <a:r>
              <a:rPr lang="ru-RU" sz="2000" dirty="0" smtClean="0">
                <a:latin typeface="Calibri (Основной текст)"/>
              </a:rPr>
              <a:t>Проведенные мероприятия:</a:t>
            </a:r>
          </a:p>
          <a:p>
            <a:r>
              <a:rPr lang="ru-RU" sz="2000" dirty="0"/>
              <a:t>Психологические игры на сплочение «Эффект команды»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Изготовление календарей</a:t>
            </a:r>
            <a:r>
              <a:rPr lang="ru-RU" sz="2000" dirty="0"/>
              <a:t>: проектирование, создание сетки, дизайн, печать, </a:t>
            </a:r>
            <a:r>
              <a:rPr lang="ru-RU" sz="2000" dirty="0" smtClean="0"/>
              <a:t>сборка календаря</a:t>
            </a:r>
            <a:endParaRPr lang="ru-RU" sz="2000" dirty="0"/>
          </a:p>
          <a:p>
            <a:r>
              <a:rPr lang="ru-RU" sz="2000" dirty="0" smtClean="0"/>
              <a:t>Поход на скалу «Китайская Стенка» (заповедник «Столбы»)</a:t>
            </a:r>
          </a:p>
          <a:p>
            <a:r>
              <a:rPr lang="ru-RU" sz="2000" dirty="0" smtClean="0"/>
              <a:t>Игра «Интеллектуальная битва с Дедом Морозом»</a:t>
            </a:r>
          </a:p>
          <a:p>
            <a:r>
              <a:rPr lang="ru-RU" sz="2000" dirty="0"/>
              <a:t>Дизайн елочной игрушки</a:t>
            </a:r>
          </a:p>
          <a:p>
            <a:r>
              <a:rPr lang="ru-RU" sz="2000" dirty="0" smtClean="0"/>
              <a:t>Работа по секциям: съемка и монтаж видео</a:t>
            </a:r>
          </a:p>
          <a:p>
            <a:r>
              <a:rPr lang="ru-RU" sz="2000" dirty="0" smtClean="0"/>
              <a:t>Обучение танцам: </a:t>
            </a:r>
            <a:r>
              <a:rPr lang="ru-RU" sz="2000" dirty="0" err="1" smtClean="0"/>
              <a:t>сальса</a:t>
            </a:r>
            <a:endParaRPr lang="ru-RU" sz="2000" dirty="0" smtClean="0"/>
          </a:p>
          <a:p>
            <a:r>
              <a:rPr lang="ru-RU" sz="2000" dirty="0" smtClean="0"/>
              <a:t>Поем песни под гитару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10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как творческая образовательная </a:t>
            </a:r>
            <a:r>
              <a:rPr lang="ru-RU" sz="2800" dirty="0"/>
              <a:t>среда</a:t>
            </a:r>
          </a:p>
          <a:p>
            <a:endParaRPr lang="ru-RU" dirty="0"/>
          </a:p>
        </p:txBody>
      </p:sp>
      <p:pic>
        <p:nvPicPr>
          <p:cNvPr id="5122" name="Picture 2" descr="http://gimn6.ru/asp/albom/photo/71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2664296" cy="24196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imn6.ru/asp/albom/photo/72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65" y="1340768"/>
            <a:ext cx="3489871" cy="24196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imn6.ru/asp/albom/photo/72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937346"/>
            <a:ext cx="3372422" cy="2329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gimn6.ru/asp/albom/photo/71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65" y="3937346"/>
            <a:ext cx="3494671" cy="23297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692696"/>
            <a:ext cx="8208912" cy="54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3"/>
              <a:buNone/>
            </a:pPr>
            <a:r>
              <a:rPr lang="ru-RU" sz="2800" dirty="0" smtClean="0"/>
              <a:t>Программа Школы</a:t>
            </a:r>
            <a:endParaRPr lang="ru-RU" sz="1000" dirty="0" smtClean="0"/>
          </a:p>
          <a:p>
            <a:pPr>
              <a:buFont typeface="Wingdings 3"/>
              <a:buNone/>
            </a:pPr>
            <a:endParaRPr lang="ru-RU" sz="1000" u="sng" dirty="0" smtClean="0">
              <a:latin typeface="Calibri (Основной текст)"/>
            </a:endParaRPr>
          </a:p>
          <a:p>
            <a:pPr>
              <a:buNone/>
            </a:pPr>
            <a:r>
              <a:rPr lang="ru-RU" sz="2000" u="sng" dirty="0" smtClean="0">
                <a:latin typeface="Calibri (Основной текст)"/>
              </a:rPr>
              <a:t>7 сессия «Седьмой сезон</a:t>
            </a:r>
            <a:r>
              <a:rPr lang="ru-RU" sz="2000" u="sng" dirty="0">
                <a:latin typeface="Calibri (Основной текст)"/>
              </a:rPr>
              <a:t>»: 28-31 октября 2017 года. «Гренада</a:t>
            </a:r>
            <a:r>
              <a:rPr lang="ru-RU" sz="2000" u="sng" dirty="0" smtClean="0">
                <a:latin typeface="Calibri (Основной текст)"/>
              </a:rPr>
              <a:t>» </a:t>
            </a:r>
          </a:p>
          <a:p>
            <a:pPr>
              <a:buFont typeface="Wingdings 3"/>
              <a:buNone/>
            </a:pPr>
            <a:endParaRPr lang="ru-RU" sz="2000" dirty="0" smtClean="0">
              <a:latin typeface="Calibri (Основной текст)"/>
            </a:endParaRPr>
          </a:p>
          <a:p>
            <a:pPr>
              <a:buFont typeface="Wingdings 3"/>
              <a:buNone/>
            </a:pPr>
            <a:r>
              <a:rPr lang="ru-RU" sz="2000" dirty="0" smtClean="0">
                <a:latin typeface="Calibri (Основной текст)"/>
              </a:rPr>
              <a:t>Проведенные мероприятия:</a:t>
            </a:r>
          </a:p>
          <a:p>
            <a:r>
              <a:rPr lang="ru-RU" sz="2000" dirty="0" smtClean="0"/>
              <a:t>Мастер-класс «Хорошая и плохая фотография» фотохудожника Алексея </a:t>
            </a:r>
            <a:r>
              <a:rPr lang="ru-RU" sz="2000" dirty="0" err="1" smtClean="0"/>
              <a:t>Снеткова</a:t>
            </a:r>
            <a:endParaRPr lang="ru-RU" sz="2000" dirty="0" smtClean="0"/>
          </a:p>
          <a:p>
            <a:r>
              <a:rPr lang="ru-RU" sz="2000" dirty="0" err="1" smtClean="0"/>
              <a:t>Квест</a:t>
            </a:r>
            <a:r>
              <a:rPr lang="ru-RU" sz="2000" dirty="0" smtClean="0"/>
              <a:t>, разработанный и </a:t>
            </a:r>
            <a:r>
              <a:rPr lang="ru-RU" sz="2000" smtClean="0"/>
              <a:t>проведенный самими детьми</a:t>
            </a:r>
            <a:endParaRPr lang="en-US" sz="2000" smtClean="0"/>
          </a:p>
          <a:p>
            <a:r>
              <a:rPr lang="ru-RU" sz="2000" dirty="0" smtClean="0"/>
              <a:t>Обучение танцам: </a:t>
            </a:r>
            <a:r>
              <a:rPr lang="ru-RU" sz="2000" dirty="0" err="1" smtClean="0"/>
              <a:t>сальса</a:t>
            </a:r>
            <a:endParaRPr lang="ru-RU" sz="2000" dirty="0" smtClean="0"/>
          </a:p>
          <a:p>
            <a:r>
              <a:rPr lang="ru-RU" sz="2000" dirty="0" smtClean="0"/>
              <a:t>Поход (заповедник «Столбы»)</a:t>
            </a:r>
          </a:p>
          <a:p>
            <a:r>
              <a:rPr lang="ru-RU" sz="2000" dirty="0" smtClean="0"/>
              <a:t>Психологические тренинги на сплочение</a:t>
            </a:r>
          </a:p>
          <a:p>
            <a:r>
              <a:rPr lang="ru-RU" sz="2000" dirty="0" smtClean="0"/>
              <a:t>…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03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как творческая образовательная </a:t>
            </a:r>
            <a:r>
              <a:rPr lang="ru-RU" sz="2800" dirty="0"/>
              <a:t>среда</a:t>
            </a:r>
          </a:p>
          <a:p>
            <a:endParaRPr lang="ru-RU" dirty="0"/>
          </a:p>
        </p:txBody>
      </p:sp>
      <p:pic>
        <p:nvPicPr>
          <p:cNvPr id="6146" name="Picture 2" descr="http://gimn6.ru/asp/albom/photo/76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00" y="1268760"/>
            <a:ext cx="1908060" cy="2544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imn6.ru/asp/albom/photo/7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00" y="3979506"/>
            <a:ext cx="3564244" cy="2373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imn6.ru/asp/albom/photo/76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268760"/>
            <a:ext cx="2455235" cy="2544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gimn6.ru/asp/albom/photo/76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68394"/>
            <a:ext cx="3396368" cy="25444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gimn6.ru/asp/albom/photo/76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991965"/>
            <a:ext cx="3528392" cy="23522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692696"/>
            <a:ext cx="8208912" cy="54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3"/>
              <a:buNone/>
            </a:pPr>
            <a:r>
              <a:rPr lang="ru-RU" sz="2800" dirty="0" smtClean="0"/>
              <a:t>Программа Школы</a:t>
            </a:r>
            <a:endParaRPr lang="ru-RU" sz="1000" dirty="0" smtClean="0"/>
          </a:p>
          <a:p>
            <a:pPr>
              <a:buFont typeface="Wingdings 3"/>
              <a:buNone/>
            </a:pPr>
            <a:endParaRPr lang="ru-RU" sz="1000" u="sng" dirty="0" smtClean="0">
              <a:latin typeface="Calibri (Основной текст)"/>
            </a:endParaRPr>
          </a:p>
          <a:p>
            <a:pPr>
              <a:buNone/>
            </a:pPr>
            <a:r>
              <a:rPr lang="ru-RU" sz="2000" u="sng" dirty="0" smtClean="0">
                <a:latin typeface="Calibri (Основной текст)"/>
              </a:rPr>
              <a:t>8 </a:t>
            </a:r>
            <a:r>
              <a:rPr lang="ru-RU" sz="2000" u="sng" dirty="0">
                <a:latin typeface="Calibri (Основной текст)"/>
              </a:rPr>
              <a:t>сессия: 24-27 марта 2018 года. «Гренада» </a:t>
            </a:r>
          </a:p>
          <a:p>
            <a:pPr>
              <a:buFont typeface="Wingdings 3"/>
              <a:buNone/>
            </a:pPr>
            <a:endParaRPr lang="ru-RU" sz="2000" u="sng" dirty="0">
              <a:latin typeface="Calibri (Основной текст)"/>
            </a:endParaRPr>
          </a:p>
          <a:p>
            <a:pPr>
              <a:buFont typeface="Wingdings 3"/>
              <a:buNone/>
            </a:pPr>
            <a:r>
              <a:rPr lang="ru-RU" sz="2000" dirty="0" smtClean="0">
                <a:latin typeface="Calibri (Основной текст)"/>
              </a:rPr>
              <a:t>Проведенные мероприятия: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«Территория радио»</a:t>
            </a:r>
            <a:r>
              <a:rPr lang="ru-RU" sz="2000" dirty="0" smtClean="0"/>
              <a:t>: творческая встреча с ведущей радио </a:t>
            </a:r>
            <a:r>
              <a:rPr lang="ru-RU" sz="2000" dirty="0"/>
              <a:t>«Дача» и «Русское радио. Красноярск» Елена </a:t>
            </a:r>
            <a:r>
              <a:rPr lang="ru-RU" sz="2000" dirty="0" smtClean="0"/>
              <a:t>Борисова, создание радиопрограмм</a:t>
            </a:r>
          </a:p>
          <a:p>
            <a:r>
              <a:rPr lang="ru-RU" sz="2000" dirty="0"/>
              <a:t>Мастер-класс актрисы </a:t>
            </a:r>
            <a:r>
              <a:rPr lang="ru-RU" sz="2000" dirty="0" err="1"/>
              <a:t>ТЮЗа</a:t>
            </a:r>
            <a:r>
              <a:rPr lang="ru-RU" sz="2000" dirty="0"/>
              <a:t> Анны Карповой</a:t>
            </a:r>
          </a:p>
          <a:p>
            <a:r>
              <a:rPr lang="ru-RU" sz="2000" dirty="0"/>
              <a:t>Мастер-класс «Репортажная фотография» фотохудожника Алексея </a:t>
            </a:r>
            <a:r>
              <a:rPr lang="ru-RU" sz="2000" dirty="0" err="1"/>
              <a:t>Снеткова</a:t>
            </a:r>
            <a:r>
              <a:rPr lang="ru-RU" sz="2000" dirty="0"/>
              <a:t> + практическое занятие</a:t>
            </a:r>
          </a:p>
          <a:p>
            <a:r>
              <a:rPr lang="ru-RU" sz="2000" dirty="0" smtClean="0"/>
              <a:t>Поход на скалу Воробушки и </a:t>
            </a:r>
            <a:r>
              <a:rPr lang="ru-RU" sz="2000" dirty="0" err="1" smtClean="0"/>
              <a:t>Цыпа</a:t>
            </a:r>
            <a:r>
              <a:rPr lang="ru-RU" sz="2000" dirty="0" smtClean="0"/>
              <a:t> (заповедник «Столбы»)</a:t>
            </a:r>
          </a:p>
          <a:p>
            <a:r>
              <a:rPr lang="ru-RU" sz="2000" dirty="0" smtClean="0"/>
              <a:t>Интеллектуальный </a:t>
            </a:r>
            <a:r>
              <a:rPr lang="ru-RU" sz="2000" dirty="0" err="1" smtClean="0"/>
              <a:t>квест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«Выберись из комнаты»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Спортивно-туристический </a:t>
            </a:r>
            <a:r>
              <a:rPr lang="ru-RU" sz="2000" dirty="0" err="1" smtClean="0">
                <a:solidFill>
                  <a:srgbClr val="FF0000"/>
                </a:solidFill>
              </a:rPr>
              <a:t>квест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Обучение танцам: </a:t>
            </a:r>
            <a:r>
              <a:rPr lang="ru-RU" sz="2000" dirty="0" err="1" smtClean="0"/>
              <a:t>бачата</a:t>
            </a:r>
            <a:endParaRPr lang="ru-RU" sz="2000" dirty="0" smtClean="0"/>
          </a:p>
          <a:p>
            <a:r>
              <a:rPr lang="ru-RU" sz="2000" dirty="0" smtClean="0"/>
              <a:t>Психологические тренинги на сплочение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10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как творческая образовательная </a:t>
            </a:r>
            <a:r>
              <a:rPr lang="ru-RU" sz="2800" dirty="0"/>
              <a:t>среда</a:t>
            </a:r>
          </a:p>
          <a:p>
            <a:endParaRPr lang="ru-RU" dirty="0"/>
          </a:p>
        </p:txBody>
      </p:sp>
      <p:pic>
        <p:nvPicPr>
          <p:cNvPr id="7178" name="Picture 10" descr="http://gimn6.ru/asp/albom/photo/8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57839"/>
            <a:ext cx="3561151" cy="2374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gimn6.ru/asp/albom/photo/8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564396" cy="2376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gimn6.ru/asp/albom/photo/8122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3789040"/>
            <a:ext cx="3557576" cy="2365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gimn6.ru/asp/albom/photo/80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257839"/>
            <a:ext cx="3561153" cy="2374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как творческая образовательная </a:t>
            </a:r>
            <a:r>
              <a:rPr lang="ru-RU" sz="2800" dirty="0"/>
              <a:t>среда</a:t>
            </a:r>
          </a:p>
          <a:p>
            <a:endParaRPr lang="ru-RU" dirty="0"/>
          </a:p>
        </p:txBody>
      </p:sp>
      <p:pic>
        <p:nvPicPr>
          <p:cNvPr id="14338" name="Picture 2" descr="http://gimn6.ru/asp/albom/photo/809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297132"/>
            <a:ext cx="3550259" cy="2332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gimn6.ru/asp/albom/photo/81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008" y="3778839"/>
            <a:ext cx="3498841" cy="23872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gimn6.ru/asp/albom/photo/8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550259" cy="2366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gimn6.ru/asp/albom/photo/80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10" y="1297131"/>
            <a:ext cx="3498840" cy="2332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208912" cy="54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Программа Школы</a:t>
            </a:r>
            <a:endParaRPr lang="ru-RU" sz="1000" dirty="0" smtClean="0"/>
          </a:p>
          <a:p>
            <a:pPr>
              <a:buNone/>
            </a:pPr>
            <a:endParaRPr lang="ru-RU" sz="1000" u="sng" dirty="0" smtClean="0">
              <a:latin typeface="Calibri (Основной текст)"/>
            </a:endParaRPr>
          </a:p>
          <a:p>
            <a:pPr>
              <a:buNone/>
            </a:pPr>
            <a:r>
              <a:rPr lang="ru-RU" sz="2000" u="sng" dirty="0" smtClean="0">
                <a:latin typeface="Calibri (Основной текст)"/>
              </a:rPr>
              <a:t>9 сессия</a:t>
            </a:r>
            <a:r>
              <a:rPr lang="ru-RU" sz="2000" u="sng" dirty="0">
                <a:latin typeface="Calibri (Основной текст)"/>
              </a:rPr>
              <a:t>: 27-30 октября 2018 года. «КрасЭйр» </a:t>
            </a:r>
          </a:p>
          <a:p>
            <a:pPr>
              <a:buNone/>
            </a:pPr>
            <a:endParaRPr lang="ru-RU" sz="2000" u="sng" dirty="0">
              <a:latin typeface="Calibri (Основной текст)"/>
            </a:endParaRPr>
          </a:p>
          <a:p>
            <a:pPr>
              <a:buNone/>
            </a:pPr>
            <a:r>
              <a:rPr lang="ru-RU" sz="2000" dirty="0" smtClean="0">
                <a:latin typeface="Calibri (Основной текст)"/>
              </a:rPr>
              <a:t>Проведенные мероприятия:</a:t>
            </a:r>
          </a:p>
          <a:p>
            <a:r>
              <a:rPr lang="ru-RU" sz="2100" dirty="0" err="1" smtClean="0">
                <a:solidFill>
                  <a:srgbClr val="FF0000"/>
                </a:solidFill>
              </a:rPr>
              <a:t>Квест</a:t>
            </a:r>
            <a:r>
              <a:rPr lang="ru-RU" sz="2100" dirty="0" smtClean="0">
                <a:solidFill>
                  <a:srgbClr val="FF0000"/>
                </a:solidFill>
              </a:rPr>
              <a:t> «Кин-дза-дза»</a:t>
            </a:r>
          </a:p>
          <a:p>
            <a:r>
              <a:rPr lang="ru-RU" sz="2100" dirty="0" smtClean="0"/>
              <a:t>Образовательные лекции от сотрудников </a:t>
            </a:r>
            <a:r>
              <a:rPr lang="ru-RU" sz="2100" dirty="0" smtClean="0">
                <a:solidFill>
                  <a:srgbClr val="FF0000"/>
                </a:solidFill>
              </a:rPr>
              <a:t>ТВК</a:t>
            </a:r>
          </a:p>
          <a:p>
            <a:r>
              <a:rPr lang="ru-RU" sz="2100" dirty="0" smtClean="0"/>
              <a:t>Создание </a:t>
            </a:r>
            <a:r>
              <a:rPr lang="ru-RU" sz="2100" dirty="0" smtClean="0">
                <a:solidFill>
                  <a:srgbClr val="FF0000"/>
                </a:solidFill>
              </a:rPr>
              <a:t>новостных роликов</a:t>
            </a:r>
          </a:p>
          <a:p>
            <a:r>
              <a:rPr lang="ru-RU" sz="2100" dirty="0" smtClean="0"/>
              <a:t>Психологический </a:t>
            </a:r>
            <a:r>
              <a:rPr lang="ru-RU" sz="2100" dirty="0">
                <a:solidFill>
                  <a:srgbClr val="FF0000"/>
                </a:solidFill>
              </a:rPr>
              <a:t>тренинг на сплочение </a:t>
            </a:r>
            <a:r>
              <a:rPr lang="ru-RU" sz="2100" dirty="0"/>
              <a:t>«Концлагерь</a:t>
            </a:r>
            <a:r>
              <a:rPr lang="ru-RU" sz="2100" dirty="0" smtClean="0"/>
              <a:t>»</a:t>
            </a:r>
          </a:p>
          <a:p>
            <a:r>
              <a:rPr lang="ru-RU" sz="2100" dirty="0" smtClean="0"/>
              <a:t>Обучение танцам: </a:t>
            </a:r>
            <a:r>
              <a:rPr lang="ru-RU" sz="2100" dirty="0" err="1" smtClean="0"/>
              <a:t>хастл</a:t>
            </a:r>
            <a:endParaRPr lang="ru-RU" sz="2100" dirty="0"/>
          </a:p>
          <a:p>
            <a:r>
              <a:rPr lang="ru-RU" sz="2100" dirty="0"/>
              <a:t>Поход </a:t>
            </a:r>
            <a:r>
              <a:rPr lang="ru-RU" sz="2100" dirty="0" smtClean="0"/>
              <a:t>на Арку</a:t>
            </a:r>
            <a:endParaRPr lang="ru-RU" sz="2100" dirty="0"/>
          </a:p>
          <a:p>
            <a:pPr>
              <a:buNone/>
            </a:pPr>
            <a:endParaRPr lang="ru-RU" sz="2000" dirty="0" smtClean="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9612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</a:t>
            </a:r>
            <a:r>
              <a:rPr lang="ru-RU" sz="2800" dirty="0" smtClean="0"/>
              <a:t>как творческая </a:t>
            </a:r>
            <a:br>
              <a:rPr lang="ru-RU" sz="2800" dirty="0" smtClean="0"/>
            </a:br>
            <a:r>
              <a:rPr lang="ru-RU" sz="2800" dirty="0" smtClean="0"/>
              <a:t>образовательная среда: </a:t>
            </a:r>
            <a:r>
              <a:rPr lang="ru-RU" sz="2800" dirty="0" err="1" smtClean="0"/>
              <a:t>квест</a:t>
            </a:r>
            <a:r>
              <a:rPr lang="ru-RU" sz="2800" dirty="0" smtClean="0"/>
              <a:t> «Кин-дза-дза»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48" name="Picture 8" descr="http://gimn6.ru/asp/albom/photo/8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408" y="1243841"/>
            <a:ext cx="3582100" cy="23880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gimn6.ru/asp/albom/photo/886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244475"/>
            <a:ext cx="3491118" cy="23880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gimn6.ru/asp/albom/photo/88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159408" y="3782044"/>
            <a:ext cx="3582100" cy="23880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gimn6.ru/asp/albom/photo/880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782044"/>
            <a:ext cx="3491118" cy="24002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</a:t>
            </a:r>
            <a:r>
              <a:rPr lang="ru-RU" sz="2800" dirty="0" smtClean="0"/>
              <a:t>как творческая </a:t>
            </a:r>
            <a:br>
              <a:rPr lang="ru-RU" sz="2800" dirty="0" smtClean="0"/>
            </a:br>
            <a:r>
              <a:rPr lang="ru-RU" sz="2800" dirty="0" smtClean="0"/>
              <a:t>образовательная среда: </a:t>
            </a:r>
            <a:r>
              <a:rPr lang="ru-RU" sz="2800" dirty="0" err="1" smtClean="0"/>
              <a:t>квест</a:t>
            </a:r>
            <a:r>
              <a:rPr lang="ru-RU" sz="2800" dirty="0" smtClean="0"/>
              <a:t> «Кин-дза-дза»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42" name="Picture 2" descr="http://gimn6.ru/asp/albom/photo/8861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230" y="3793586"/>
            <a:ext cx="2548917" cy="22997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gimn6.ru/asp/albom/photo/88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1536170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gimn6.ru/asp/albom/photo/88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76465" cy="2370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gimn6.ru/asp/albom/photo/88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93587"/>
            <a:ext cx="3456384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I:\Интенсивка-9\Фотки\IMG_924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268760"/>
            <a:ext cx="2333656" cy="2370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48161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 lvl="0"/>
            <a:r>
              <a:rPr lang="ru-RU" dirty="0" smtClean="0"/>
              <a:t>выявить потенциальные возможности одаренных детей и обеспечить возможность дальнейшего развития через организацию различных форм коллективного и индивидуального сопровождения;</a:t>
            </a:r>
          </a:p>
          <a:p>
            <a:pPr lvl="0"/>
            <a:r>
              <a:rPr lang="ru-RU" dirty="0" smtClean="0"/>
              <a:t>организовать активную учебно-познавательную деятельность обучающихся;</a:t>
            </a:r>
          </a:p>
          <a:p>
            <a:pPr lvl="0"/>
            <a:r>
              <a:rPr lang="ru-RU" dirty="0" smtClean="0"/>
              <a:t>научить школьников уважать других людей, вести конструктивный диалог, достигать взаимопонимания, сотрудничать для достижения общих результатов, находить общее решение и разрешать конфликты на основе согласования позиций и учёта интересов;  формулировать, аргументировать и отстаивать своё мнение;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как творческая образовательная </a:t>
            </a:r>
            <a:r>
              <a:rPr lang="ru-RU" sz="2800" dirty="0"/>
              <a:t>среда</a:t>
            </a:r>
          </a:p>
          <a:p>
            <a:endParaRPr lang="ru-RU" dirty="0"/>
          </a:p>
        </p:txBody>
      </p:sp>
      <p:pic>
        <p:nvPicPr>
          <p:cNvPr id="7170" name="Picture 2" descr="http://gimn6.ru/files/000014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72749"/>
            <a:ext cx="3816424" cy="2544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imn6.ru/asp/albom/photo/880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37045"/>
            <a:ext cx="3816424" cy="2544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imn6.ru/asp/albom/photo/88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188" y="3837045"/>
            <a:ext cx="1696188" cy="2544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imn6.ru/asp/albom/photo/88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987" y="3837045"/>
            <a:ext cx="1696189" cy="2544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gimn6.ru/asp/albom/photo/888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9987" y="1179681"/>
            <a:ext cx="3496389" cy="2537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064896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Задачи:</a:t>
            </a:r>
          </a:p>
          <a:p>
            <a:pPr lvl="0"/>
            <a:r>
              <a:rPr lang="ru-RU" dirty="0" smtClean="0"/>
              <a:t>формировать у школьников умения и способы деятельности по решению нестандартных задач: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самостоятельно планировать пути достижения целей,  осознанно выбирать  наиболее эффективные способы решения учебных и познавательных задач;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соотносить свои действия с планируемыми результатами, осуществлять контроль своей деятельности в процессе достижения результата, определять способы действий в рамках предложенных условий и требований, корректировать свои действия в соответствии с изменяющейся ситуацией; 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развивать коммуникативную компетентность в общении и сотрудничестве с другими людьми в процессе образовательной, общественно полезной, учебно-исследовательской, творческой и других видов деятельности; </a:t>
            </a:r>
          </a:p>
          <a:p>
            <a:r>
              <a:rPr lang="ru-RU" dirty="0" smtClean="0"/>
              <a:t>систематизировать, расширить и дополнить знания по предметам «информатика» и «математика»; </a:t>
            </a:r>
          </a:p>
          <a:p>
            <a:pPr lvl="0"/>
            <a:r>
              <a:rPr lang="ru-RU" dirty="0" smtClean="0"/>
              <a:t>накопить у учащихся положительный опыт самореализации.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8280920" cy="56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dirty="0" smtClean="0"/>
              <a:t>Программа Школы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u="sng" dirty="0" smtClean="0"/>
              <a:t>1 сессия: 31 октября – 3 ноября 2014 года. «Солнечный»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Проведенные мероприятия: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Интеллектуальный трехдневный квест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«В поисках Солнечного разума»</a:t>
            </a:r>
          </a:p>
          <a:p>
            <a:r>
              <a:rPr lang="ru-RU" sz="3200" dirty="0" smtClean="0"/>
              <a:t>Конкурс «Слепи снеговика»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Творческие мастерские</a:t>
            </a:r>
            <a:r>
              <a:rPr lang="ru-RU" sz="3200" dirty="0" smtClean="0"/>
              <a:t>: технология покадровой анимации. Создание коротких мультфильмов в технике пластилиновой анимации</a:t>
            </a:r>
          </a:p>
          <a:p>
            <a:r>
              <a:rPr lang="ru-RU" sz="3200" dirty="0" smtClean="0"/>
              <a:t>Творческие мастерские: создание видеоролика о походе</a:t>
            </a:r>
          </a:p>
          <a:p>
            <a:r>
              <a:rPr lang="ru-RU" sz="3200" dirty="0" smtClean="0"/>
              <a:t>Творческие мастерские: создание новостного видеоролика</a:t>
            </a:r>
          </a:p>
          <a:p>
            <a:r>
              <a:rPr lang="ru-RU" sz="3200" dirty="0" smtClean="0"/>
              <a:t>Творческие мастерские: лепка из полимерной глины</a:t>
            </a:r>
          </a:p>
          <a:p>
            <a:r>
              <a:rPr lang="ru-RU" sz="3200" dirty="0"/>
              <a:t>Психологический тренинг на сплочение</a:t>
            </a:r>
          </a:p>
          <a:p>
            <a:r>
              <a:rPr lang="ru-RU" sz="3200" dirty="0"/>
              <a:t>Поход на Сопку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как </a:t>
            </a:r>
            <a:br>
              <a:rPr lang="ru-RU" sz="2800" dirty="0"/>
            </a:br>
            <a:r>
              <a:rPr lang="ru-RU" sz="2800" dirty="0"/>
              <a:t>творческая образовательная среда</a:t>
            </a:r>
          </a:p>
          <a:p>
            <a:endParaRPr lang="ru-RU" dirty="0"/>
          </a:p>
        </p:txBody>
      </p:sp>
      <p:pic>
        <p:nvPicPr>
          <p:cNvPr id="1026" name="Picture 2" descr="C:\_Документы с рабочего стола_\Классное руководство\Фотографии класса\2014-2015\Интенсив_осень_2014\IMG_0002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3600000" cy="24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_Документы с рабочего стола_\Классное руководство\Фотографии класса\2014-2015\Интенсив_осень_2014\IMG_0034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600000" cy="24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_Документы с рабочего стола_\Классное руководство\Фотографии класса\2014-2015\Интенсив_осень_2014\DSC05912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00400" cy="240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http://gimn6.ru/asp/albom/photo/5034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600400" cy="240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45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8280920" cy="61653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dirty="0" smtClean="0"/>
              <a:t>Программа Школы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u="sng" dirty="0" smtClean="0"/>
              <a:t>2 сессия: 22-25 марта 2015 года. «Солнечный»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300" dirty="0" smtClean="0"/>
              <a:t>Проведенные мероприятия:</a:t>
            </a:r>
          </a:p>
          <a:p>
            <a:r>
              <a:rPr lang="ru-RU" sz="3400" dirty="0" err="1"/>
              <a:t>Фото</a:t>
            </a:r>
            <a:r>
              <a:rPr lang="ru-RU" sz="3400" dirty="0" err="1">
                <a:solidFill>
                  <a:srgbClr val="FF0000"/>
                </a:solidFill>
              </a:rPr>
              <a:t>квест</a:t>
            </a:r>
            <a:r>
              <a:rPr lang="ru-RU" sz="3400" dirty="0"/>
              <a:t> «</a:t>
            </a:r>
            <a:r>
              <a:rPr lang="ru-RU" sz="3400" dirty="0" err="1"/>
              <a:t>Selfie</a:t>
            </a:r>
            <a:r>
              <a:rPr lang="ru-RU" sz="3400" dirty="0"/>
              <a:t> для инопланетян»</a:t>
            </a:r>
          </a:p>
          <a:p>
            <a:r>
              <a:rPr lang="ru-RU" sz="3400" dirty="0">
                <a:solidFill>
                  <a:srgbClr val="FF0000"/>
                </a:solidFill>
              </a:rPr>
              <a:t>Квест</a:t>
            </a:r>
            <a:r>
              <a:rPr lang="ru-RU" sz="3400" dirty="0"/>
              <a:t> «В поисках шпиона» (спортивные соревнования с </a:t>
            </a:r>
            <a:br>
              <a:rPr lang="ru-RU" sz="3400" dirty="0"/>
            </a:br>
            <a:r>
              <a:rPr lang="ru-RU" sz="3400" dirty="0"/>
              <a:t>элементами военной тематики и математической викториной)</a:t>
            </a:r>
          </a:p>
          <a:p>
            <a:r>
              <a:rPr lang="ru-RU" sz="3400" dirty="0">
                <a:solidFill>
                  <a:srgbClr val="FF0000"/>
                </a:solidFill>
              </a:rPr>
              <a:t>Квест</a:t>
            </a:r>
            <a:r>
              <a:rPr lang="ru-RU" sz="3400" dirty="0"/>
              <a:t> «Солнечные зайцы» </a:t>
            </a:r>
            <a:br>
              <a:rPr lang="ru-RU" sz="3400" dirty="0"/>
            </a:br>
            <a:r>
              <a:rPr lang="ru-RU" sz="3400" dirty="0"/>
              <a:t>(профилактика зависимости для играющих в компьютерные игры)</a:t>
            </a:r>
          </a:p>
          <a:p>
            <a:r>
              <a:rPr lang="ru-RU" sz="3400" dirty="0">
                <a:solidFill>
                  <a:srgbClr val="FF0000"/>
                </a:solidFill>
              </a:rPr>
              <a:t>Работа по секциям</a:t>
            </a:r>
            <a:r>
              <a:rPr lang="ru-RU" sz="3400" dirty="0"/>
              <a:t>: съемка и монтаж Новостей, «Очумелые ручки» (лепка из полимерной глины, шитье флажков), пластилиновая анимация, робототехника (основы конструирования роботов; понятие программирования; решение конструкторских задач)</a:t>
            </a:r>
          </a:p>
          <a:p>
            <a:r>
              <a:rPr lang="ru-RU" sz="3400" dirty="0"/>
              <a:t>Подготовка макета здания гимназии для городского детского компьютерного фестиваля</a:t>
            </a:r>
          </a:p>
          <a:p>
            <a:r>
              <a:rPr lang="ru-RU" sz="3400" dirty="0" smtClean="0"/>
              <a:t>Поход на </a:t>
            </a:r>
            <a:r>
              <a:rPr lang="ru-RU" sz="3400" dirty="0"/>
              <a:t>вторую Сопку</a:t>
            </a:r>
          </a:p>
          <a:p>
            <a:r>
              <a:rPr lang="ru-RU" sz="3400" dirty="0"/>
              <a:t>Мастер-класс: «</a:t>
            </a:r>
            <a:r>
              <a:rPr lang="ru-RU" sz="3400" dirty="0" err="1"/>
              <a:t>Фризлайт</a:t>
            </a:r>
            <a:r>
              <a:rPr lang="ru-RU" sz="3400" dirty="0"/>
              <a:t>: рисунки светом</a:t>
            </a:r>
            <a:r>
              <a:rPr lang="ru-RU" sz="3400" dirty="0" smtClean="0"/>
              <a:t>»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/>
              <a:t>Интенсивная </a:t>
            </a:r>
            <a:r>
              <a:rPr lang="ru-RU" sz="2800" dirty="0" err="1"/>
              <a:t>медиашкола</a:t>
            </a:r>
            <a:r>
              <a:rPr lang="ru-RU" sz="2800" dirty="0"/>
              <a:t> как </a:t>
            </a:r>
            <a:br>
              <a:rPr lang="ru-RU" sz="2800" dirty="0"/>
            </a:br>
            <a:r>
              <a:rPr lang="ru-RU" sz="2800" dirty="0"/>
              <a:t>творческая образовательная среда</a:t>
            </a:r>
          </a:p>
          <a:p>
            <a:endParaRPr lang="ru-RU" dirty="0"/>
          </a:p>
        </p:txBody>
      </p:sp>
      <p:pic>
        <p:nvPicPr>
          <p:cNvPr id="1028" name="Picture 4" descr="http://gimn6.ru/asp/albom/photo/55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27766"/>
            <a:ext cx="3600000" cy="2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imn6.ru/asp/albom/photo/56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600000" cy="2399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imn6.ru/asp/albom/photo/56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3933056"/>
            <a:ext cx="3600000" cy="24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imn6.ru/asp/albom/photo/557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9620" y="1325055"/>
            <a:ext cx="3600000" cy="24361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208912" cy="54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Программа Школы</a:t>
            </a:r>
            <a:endParaRPr lang="ru-RU" sz="1000" dirty="0" smtClean="0"/>
          </a:p>
          <a:p>
            <a:pPr>
              <a:buNone/>
            </a:pPr>
            <a:endParaRPr lang="ru-RU" sz="1000" u="sng" dirty="0" smtClean="0">
              <a:latin typeface="Calibri (Основной текст)"/>
            </a:endParaRPr>
          </a:p>
          <a:p>
            <a:pPr>
              <a:buNone/>
            </a:pPr>
            <a:r>
              <a:rPr lang="ru-RU" sz="2000" u="sng" dirty="0" smtClean="0">
                <a:latin typeface="Calibri (Основной текст)"/>
              </a:rPr>
              <a:t>3 сессия: 1-4 ноября 2015 года. «Гренада» </a:t>
            </a:r>
            <a:r>
              <a:rPr lang="ru-RU" sz="2000" dirty="0" smtClean="0">
                <a:latin typeface="Calibri (Основной текст)"/>
              </a:rPr>
              <a:t/>
            </a:r>
            <a:br>
              <a:rPr lang="ru-RU" sz="2000" dirty="0" smtClean="0">
                <a:latin typeface="Calibri (Основной текст)"/>
              </a:rPr>
            </a:br>
            <a:endParaRPr lang="ru-RU" sz="2000" dirty="0" smtClean="0">
              <a:latin typeface="Calibri (Основной текст)"/>
            </a:endParaRPr>
          </a:p>
          <a:p>
            <a:pPr>
              <a:buNone/>
            </a:pPr>
            <a:r>
              <a:rPr lang="ru-RU" sz="2000" dirty="0" smtClean="0">
                <a:latin typeface="Calibri (Основной текст)"/>
              </a:rPr>
              <a:t>Проведенные мероприятия:</a:t>
            </a:r>
          </a:p>
          <a:p>
            <a:r>
              <a:rPr lang="ru-RU" sz="2000" dirty="0">
                <a:latin typeface="Calibri (Основной текст)"/>
              </a:rPr>
              <a:t>Квест «Бюрократия» </a:t>
            </a:r>
          </a:p>
          <a:p>
            <a:r>
              <a:rPr lang="ru-RU" sz="2000" dirty="0">
                <a:latin typeface="Calibri (Основной текст)"/>
              </a:rPr>
              <a:t>«Мистификация» (создание нереальных фотографий без использования компьютерной графики) </a:t>
            </a:r>
          </a:p>
          <a:p>
            <a:r>
              <a:rPr lang="ru-RU" sz="2000" dirty="0">
                <a:latin typeface="Calibri (Основной текст)"/>
              </a:rPr>
              <a:t>Поход </a:t>
            </a:r>
            <a:r>
              <a:rPr lang="ru-RU" sz="2000" dirty="0" smtClean="0">
                <a:latin typeface="Calibri (Основной текст)"/>
              </a:rPr>
              <a:t>на </a:t>
            </a:r>
            <a:r>
              <a:rPr lang="ru-RU" sz="2000" dirty="0">
                <a:latin typeface="Calibri (Основной текст)"/>
              </a:rPr>
              <a:t>скалу Ермак (заповедник «Столбы»)</a:t>
            </a:r>
          </a:p>
          <a:p>
            <a:r>
              <a:rPr lang="ru-RU" sz="2000" dirty="0">
                <a:solidFill>
                  <a:srgbClr val="FF0000"/>
                </a:solidFill>
                <a:latin typeface="Calibri (Основной текст)"/>
              </a:rPr>
              <a:t>Работа по секциям</a:t>
            </a:r>
            <a:r>
              <a:rPr lang="ru-RU" sz="2000" dirty="0">
                <a:latin typeface="Calibri (Основной текст)"/>
              </a:rPr>
              <a:t>: съемка видео, монтаж видео в программе </a:t>
            </a:r>
            <a:r>
              <a:rPr lang="en-US" sz="2000" dirty="0">
                <a:latin typeface="Calibri (Основной текст)"/>
              </a:rPr>
              <a:t>Adobe Premier</a:t>
            </a:r>
            <a:r>
              <a:rPr lang="ru-RU" sz="2000" dirty="0">
                <a:latin typeface="Calibri (Основной текст)"/>
              </a:rPr>
              <a:t>; «Очумелые ручки» (создание пуговиц из полимерной глины, создание обложки фотоальбома); робототехника</a:t>
            </a:r>
          </a:p>
          <a:p>
            <a:r>
              <a:rPr lang="ru-RU" sz="2000" dirty="0" err="1">
                <a:latin typeface="Calibri (Основной текст)"/>
              </a:rPr>
              <a:t>Квест</a:t>
            </a:r>
            <a:r>
              <a:rPr lang="ru-RU" sz="2000" dirty="0">
                <a:latin typeface="Calibri (Основной текст)"/>
              </a:rPr>
              <a:t> «Шпион возвращается»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Calibri (Основной текст)"/>
              </a:rPr>
              <a:t>Квест</a:t>
            </a:r>
            <a:r>
              <a:rPr lang="ru-RU" sz="2000" dirty="0" smtClean="0">
                <a:latin typeface="Calibri (Основной текст)"/>
              </a:rPr>
              <a:t> </a:t>
            </a:r>
            <a:r>
              <a:rPr lang="ru-RU" sz="2000" dirty="0">
                <a:latin typeface="Calibri (Основной текст)"/>
              </a:rPr>
              <a:t>«День рождения Лёши»</a:t>
            </a:r>
          </a:p>
          <a:p>
            <a:endParaRPr lang="ru-RU" sz="1800" dirty="0">
              <a:latin typeface="Calibri (Основной текст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7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5B3875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2260</TotalTime>
  <Words>747</Words>
  <Application>Microsoft Office PowerPoint</Application>
  <PresentationFormat>Экран (4:3)</PresentationFormat>
  <Paragraphs>167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Начальная</vt:lpstr>
      <vt:lpstr>Презентация PowerPoint</vt:lpstr>
      <vt:lpstr>Интенсивная школа предполагает получение новых знаний, практик за короткий промежуток времени и предусматривает включение участников в современные формы коммуникации и деятельности, обеспечивающие как личностное развитие, так и сотрудничество.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«Мы заехали в лагерь, но заселиться не смогли, потому что у нас не было никаких документов: ни пропуска, ни фотографии,  ни справки от врача, ни пройденного инструктажа по технике безопасности, ни даже справки о наличии интеллекта…»  «Преподаватели развели бюрократию и творили, что хотели…»  «…наконец мы получили все справки, но оказалось, что рано радовались.  Справка от врача оказалась просроченной, справки «силачей» и «не знающих стишков» забраковали. Также выяснилось, что мы не прочитали надпись ну оооочень мелким шрифтом…  К «специалистам» приходилось обращаться неоднократно… »  (из блога интенсивной школы)</vt:lpstr>
      <vt:lpstr>«…из окна свисала веревка, на столе стоял бокал с отпечатками пальцев  шпиона и лежала записка:   «Шпион Центру: «Задание выполнил. В коллектив внедрился.  Секретное оружие спрятано. Дети глупые. Шпион молодец».   Это нас окончательно разозлило. Мы решили, что не отступим…         Никита, увидев наш решительный настрой, решил открыть свою тайну: он секретный агент, который уже год пытается найти этого самого шпиона. Никита предложил ему помочь. Получив наше согласие, он разбил нас на команды, каждой команде выдал последовательность действий и отправил нас в путь» (из блога интенсивной школы)</vt:lpstr>
      <vt:lpstr>Презентация PowerPoint</vt:lpstr>
      <vt:lpstr>Подсказки: Способы дактелоскопии, дактелоскопические карты «Путь к сыворотке правды труден и тернист!» «Без сыворотки правды ни один шпион ничего не расскажет» «Секретное оружие спрятано надежно»  «Бейджики в кучу!» «Фамилии должны быть по алфавиту»  «Ей все возрасты покорны» «Имя ее воспевают поэты» «Инструкция появится на сайте» «Придет время – все узнаете, если не пропустите»  Шифровка с именем шпиона (тип шифра – пляшущие человечки)  Подсказка для расшифровки шифровки Фотография  части одежды шпиона QR-код для доступа на сайт Волос шпиона в конверте  </vt:lpstr>
      <vt:lpstr>       «Путем общего голосования было решено, что именно Любовь Васильевна должна выпить сыворотку правды. Наши подозрения полностью подтвердились, именно она и оказалась шпионом! Мы получили от нее секретное оружие, которое по традиции оказалось «мишками в лесу».  Сыворотка правды действовала около часа, поэтому мы успели замучить Любовь Васильевну вопросами не только о шпионской жизни, но и о личной. А Никита, хоть и был невиновен, всё равно был обстрелян снежками» (из блога интенсивной школы)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одной интенсивной школы</dc:title>
  <dc:creator>Admin</dc:creator>
  <cp:lastModifiedBy>Татьяна Копылова</cp:lastModifiedBy>
  <cp:revision>229</cp:revision>
  <cp:lastPrinted>2019-03-22T02:12:21Z</cp:lastPrinted>
  <dcterms:created xsi:type="dcterms:W3CDTF">2016-03-13T04:12:20Z</dcterms:created>
  <dcterms:modified xsi:type="dcterms:W3CDTF">2019-03-26T08:59:56Z</dcterms:modified>
</cp:coreProperties>
</file>