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74" r:id="rId3"/>
    <p:sldId id="271" r:id="rId4"/>
    <p:sldId id="275" r:id="rId5"/>
    <p:sldId id="258" r:id="rId6"/>
    <p:sldId id="268" r:id="rId7"/>
    <p:sldId id="257" r:id="rId8"/>
    <p:sldId id="270" r:id="rId9"/>
    <p:sldId id="265" r:id="rId10"/>
    <p:sldId id="266" r:id="rId11"/>
    <p:sldId id="276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32" autoAdjust="0"/>
    <p:restoredTop sz="98014" autoAdjust="0"/>
  </p:normalViewPr>
  <p:slideViewPr>
    <p:cSldViewPr>
      <p:cViewPr varScale="1">
        <p:scale>
          <a:sx n="88" d="100"/>
          <a:sy n="88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A0437-9827-47F9-95A3-D15FB28DBE4A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C09AC-BCBD-4C63-A23C-99671409EB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39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C09AC-BCBD-4C63-A23C-99671409EBB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759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C09AC-BCBD-4C63-A23C-99671409EBB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199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43012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04801DD-62F2-48DB-B23A-35EF5BB7194E}" type="slidenum">
              <a:rPr lang="ru-RU" sz="1200">
                <a:latin typeface="Arial Narrow" pitchFamily="34" charset="0"/>
              </a:rPr>
              <a:pPr algn="r"/>
              <a:t>3</a:t>
            </a:fld>
            <a:endParaRPr lang="ru-RU" sz="12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14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C09AC-BCBD-4C63-A23C-99671409EBB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906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C09AC-BCBD-4C63-A23C-99671409EBB7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70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C09AC-BCBD-4C63-A23C-99671409EBB7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549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C09AC-BCBD-4C63-A23C-99671409EBB7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315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C09AC-BCBD-4C63-A23C-99671409EBB7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8903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C09AC-BCBD-4C63-A23C-99671409EBB7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708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B23C2-A3EE-4374-A78C-0F87CCC4CAE1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DD329E-D0A0-472A-A61C-6BFFA134B9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B23C2-A3EE-4374-A78C-0F87CCC4CAE1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DD329E-D0A0-472A-A61C-6BFFA134B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B23C2-A3EE-4374-A78C-0F87CCC4CAE1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DD329E-D0A0-472A-A61C-6BFFA134B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B23C2-A3EE-4374-A78C-0F87CCC4CAE1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DD329E-D0A0-472A-A61C-6BFFA134B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B23C2-A3EE-4374-A78C-0F87CCC4CAE1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DD329E-D0A0-472A-A61C-6BFFA134B9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B23C2-A3EE-4374-A78C-0F87CCC4CAE1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DD329E-D0A0-472A-A61C-6BFFA134B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B23C2-A3EE-4374-A78C-0F87CCC4CAE1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DD329E-D0A0-472A-A61C-6BFFA134B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B23C2-A3EE-4374-A78C-0F87CCC4CAE1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DD329E-D0A0-472A-A61C-6BFFA134B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B23C2-A3EE-4374-A78C-0F87CCC4CAE1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DD329E-D0A0-472A-A61C-6BFFA134B9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B23C2-A3EE-4374-A78C-0F87CCC4CAE1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DD329E-D0A0-472A-A61C-6BFFA134B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B23C2-A3EE-4374-A78C-0F87CCC4CAE1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DD329E-D0A0-472A-A61C-6BFFA134B9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93B23C2-A3EE-4374-A78C-0F87CCC4CAE1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EDD329E-D0A0-472A-A61C-6BFFA134B9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edu-strateg.ru/" TargetMode="External"/><Relationship Id="rId3" Type="http://schemas.openxmlformats.org/officeDocument/2006/relationships/hyperlink" Target="https://moluch.ru/orgs/1036/" TargetMode="External"/><Relationship Id="rId7" Type="http://schemas.openxmlformats.org/officeDocument/2006/relationships/hyperlink" Target="http://nii.smdp.ru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hutorskoy.ru/science/index.htm" TargetMode="External"/><Relationship Id="rId5" Type="http://schemas.openxmlformats.org/officeDocument/2006/relationships/hyperlink" Target="http://eidos-institute.ru/" TargetMode="External"/><Relationship Id="rId4" Type="http://schemas.openxmlformats.org/officeDocument/2006/relationships/hyperlink" Target="http://www.eidos.ru/" TargetMode="External"/><Relationship Id="rId9" Type="http://schemas.openxmlformats.org/officeDocument/2006/relationships/hyperlink" Target="http://www.eduscen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Секция 3.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«Моделирование образовательного процесса на основе активизации деятельности учащихся. Игровые формы»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«Сингапурская методика - как инструмент при организации игровой деятельности учащихся»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C:\Users\Марина\Desktop\27 апреля 18 г - игровые технологии\сингапурская методика\slide-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5008" y="3071810"/>
            <a:ext cx="3428992" cy="2571744"/>
          </a:xfrm>
          <a:prstGeom prst="rect">
            <a:avLst/>
          </a:prstGeom>
          <a:noFill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3214686"/>
            <a:ext cx="5298229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42" name="Picture 2" descr="C:\Users\Марина\Desktop\27 апреля 18 г - игровые технологии\сингапурская методика\slide-2 (1)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44" y="142852"/>
            <a:ext cx="4959762" cy="3714776"/>
          </a:xfrm>
          <a:prstGeom prst="rect">
            <a:avLst/>
          </a:prstGeom>
          <a:noFill/>
        </p:spPr>
      </p:pic>
      <p:pic>
        <p:nvPicPr>
          <p:cNvPr id="6" name="Picture 2" descr="C:\Users\Марина\Desktop\27 апреля 18 г - игровые технологии\сингапурская методика\slide_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86182" y="3214662"/>
            <a:ext cx="5177375" cy="3643338"/>
          </a:xfrm>
          <a:prstGeom prst="rect">
            <a:avLst/>
          </a:prstGeom>
          <a:noFill/>
        </p:spPr>
      </p:pic>
      <p:pic>
        <p:nvPicPr>
          <p:cNvPr id="7" name="Picture 2" descr="C:\Users\Марина\Desktop\27 апреля 18 г - игровые технологии\сингапурская методика\img33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2066" y="500042"/>
            <a:ext cx="3786214" cy="236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7653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Диагностические задания для уроков технологии по ФГОС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714488"/>
            <a:ext cx="7498080" cy="4533912"/>
          </a:xfrm>
        </p:spPr>
        <p:txBody>
          <a:bodyPr>
            <a:normAutofit fontScale="70000" lnSpcReduction="20000"/>
          </a:bodyPr>
          <a:lstStyle/>
          <a:p>
            <a:pPr marL="596646" indent="-514350">
              <a:buNone/>
            </a:pPr>
            <a:r>
              <a:rPr lang="ru-RU" dirty="0" smtClean="0"/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Диагностические  задания демонстрируют технологии решения проектных задач. </a:t>
            </a:r>
          </a:p>
          <a:p>
            <a:pPr marL="596646" indent="-51435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Однопредметные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проектные задачи, которые проводятся в рамках учебного предмета «Технология» на завершающем этапе освоения разделов должны носить интегрированный характер  и требуют координации разделов предмета и кооперации действий педагогов и учащихся.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Выполнение диагностических заданий при решении проектных задач предполагает создание группами учащихся нескольких мини-проектов, которые на завершающем этапе могут объединяться в общий социальный проект.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Полезные ссылки: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71611"/>
            <a:ext cx="8532813" cy="4908563"/>
          </a:xfrm>
        </p:spPr>
        <p:txBody>
          <a:bodyPr>
            <a:normAutofit fontScale="70000" lnSpcReduction="20000"/>
          </a:bodyPr>
          <a:lstStyle/>
          <a:p>
            <a:pPr algn="ctr" fontAlgn="base">
              <a:buNone/>
            </a:pPr>
            <a:r>
              <a:rPr lang="ru-RU" sz="2300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Материалы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Гнатюк И. В. Диагностические задания для уроков технологии по ФГОС [Текст] // Актуальные вопросы современной педагогики: материалы VIII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Междунар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науч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конф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 (г. Самара, март 2016 г.). — Самара: ООО "Издательство АСГАРД", 2016. — С. 132-134. — URL — URL https://moluch.ru/conf/ped/archive/188/9894/  - 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заместитель директора по УМР, преподаватель технологии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23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МАОУ межшкольный учебный комбинат г. Калининграда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endParaRPr lang="ru-RU" sz="2000" u="sng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sz="2000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Материалы А.В.Хуторского: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None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Центр дистанционного образования «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Эйдос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http://www.eidos.ru/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None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Институт образования человека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http://eidos-institute.ru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/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Научная школа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человекосообразного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образования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http://khutorskoy.ru/science/index.htm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sz="2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Материалы Ю.В.Громыко:</a:t>
            </a:r>
          </a:p>
          <a:p>
            <a:pPr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НИИ инновационных стратегий развития общего образования (НИИ ИСРОО) 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http://nii.smdp.ru/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НИИ Инновационных стратегий развития общего образования, Московский департамент образования-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8"/>
              </a:rPr>
              <a:t>http://edu-strateg.ru/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НИИ ИСРОО Центр Инструкционного дизайна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образовании-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http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9"/>
              </a:rPr>
              <a:t>://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www.eduscen.ru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9"/>
              </a:rPr>
              <a:t>/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sz="20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320"/>
            <a:ext cx="8147902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«Интеллектуальный </a:t>
            </a:r>
            <a:r>
              <a:rPr lang="ru-RU" b="1" i="1" dirty="0" err="1" smtClean="0"/>
              <a:t>квест</a:t>
            </a:r>
            <a:r>
              <a:rPr lang="ru-RU" b="1" i="1" dirty="0" smtClean="0"/>
              <a:t> как форма итоговой аттестации по технологии»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42910" y="1857364"/>
            <a:ext cx="4500594" cy="4663440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Основная цель игры в форме интеллектуального </a:t>
            </a:r>
            <a:r>
              <a:rPr lang="ru-RU" dirty="0" err="1" smtClean="0"/>
              <a:t>квеста</a:t>
            </a:r>
            <a:r>
              <a:rPr lang="ru-RU" dirty="0" smtClean="0"/>
              <a:t> является вовлечение каждого участника в активный познавательный процесс и формирование творческих лидерских инициатив у учащихся для 6, 7 классов.</a:t>
            </a:r>
          </a:p>
          <a:p>
            <a:pPr>
              <a:buNone/>
            </a:pPr>
            <a:r>
              <a:rPr lang="ru-RU" b="1" i="1" dirty="0" smtClean="0"/>
              <a:t> Цель: </a:t>
            </a:r>
            <a:r>
              <a:rPr lang="ru-RU" dirty="0" smtClean="0"/>
              <a:t>провести аттестацию достижения промежуточных результатов в 6, 7- х классах в игровой форме.</a:t>
            </a:r>
          </a:p>
          <a:p>
            <a:pPr>
              <a:buNone/>
            </a:pPr>
            <a:r>
              <a:rPr lang="ru-RU" b="1" i="1" dirty="0" smtClean="0"/>
              <a:t>Задачи:</a:t>
            </a:r>
            <a:endParaRPr lang="ru-RU" dirty="0" smtClean="0"/>
          </a:p>
          <a:p>
            <a:pPr lvl="0"/>
            <a:r>
              <a:rPr lang="ru-RU" dirty="0" smtClean="0"/>
              <a:t>Способствовать повышению общего кругозора учащихся посредством игровых технологий и овладению основными способами мыслительной деятельности (анализировать, строить аналогии, обобщать, опровергать)</a:t>
            </a:r>
          </a:p>
          <a:p>
            <a:pPr lvl="0"/>
            <a:r>
              <a:rPr lang="ru-RU" dirty="0" smtClean="0"/>
              <a:t>Развитие интереса к предмету, творческих способностей и воображения.</a:t>
            </a:r>
          </a:p>
          <a:p>
            <a:pPr lvl="0"/>
            <a:r>
              <a:rPr lang="ru-RU" dirty="0" smtClean="0"/>
              <a:t>Формирование эффективности командного взаимодействия участников и выявления лидерских качеств у учащихся; формирование навыков самостоятельной и исследовательской деятельности, публичного выступления; расширение кругозора.</a:t>
            </a:r>
          </a:p>
          <a:p>
            <a:pPr lvl="0"/>
            <a:r>
              <a:rPr lang="ru-RU" dirty="0" smtClean="0"/>
              <a:t>Воспитание коммуникативных качеств и чувства коллективизма, личной ответственности за выполнение выбранной работы.</a:t>
            </a:r>
          </a:p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endParaRPr lang="ru-RU" dirty="0"/>
          </a:p>
        </p:txBody>
      </p:sp>
      <p:pic>
        <p:nvPicPr>
          <p:cNvPr id="1027" name="Picture 3" descr="D:\рмо\домовёнок\домовенок - квест\DSC0274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3504" y="3643314"/>
            <a:ext cx="3657600" cy="2438400"/>
          </a:xfrm>
          <a:prstGeom prst="rect">
            <a:avLst/>
          </a:prstGeom>
          <a:noFill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4942" y="1285860"/>
            <a:ext cx="3643339" cy="2206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341438"/>
          </a:xfrm>
          <a:noFill/>
        </p:spPr>
        <p:txBody>
          <a:bodyPr anchor="b"/>
          <a:lstStyle/>
          <a:p>
            <a:pPr algn="ctr" eaLnBrk="1" hangingPunct="1"/>
            <a:r>
              <a:rPr lang="ru-RU" sz="2400" dirty="0" smtClean="0">
                <a:solidFill>
                  <a:srgbClr val="002060"/>
                </a:solidFill>
              </a:rPr>
              <a:t>Для достижения </a:t>
            </a:r>
            <a:r>
              <a:rPr lang="ru-RU" sz="2400" dirty="0" err="1" smtClean="0">
                <a:solidFill>
                  <a:srgbClr val="002060"/>
                </a:solidFill>
              </a:rPr>
              <a:t>метапредметных</a:t>
            </a:r>
            <a:r>
              <a:rPr lang="ru-RU" sz="2400" dirty="0" smtClean="0">
                <a:solidFill>
                  <a:srgbClr val="002060"/>
                </a:solidFill>
              </a:rPr>
              <a:t> результатов современный  ученик должен двигаться одновременно, как минимум, в трех направлениях:</a:t>
            </a:r>
          </a:p>
        </p:txBody>
      </p:sp>
      <p:sp>
        <p:nvSpPr>
          <p:cNvPr id="8195" name="Oval 26"/>
          <p:cNvSpPr>
            <a:spLocks noChangeArrowheads="1"/>
          </p:cNvSpPr>
          <p:nvPr/>
        </p:nvSpPr>
        <p:spPr bwMode="auto">
          <a:xfrm>
            <a:off x="2928926" y="4000504"/>
            <a:ext cx="3001963" cy="2376488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1800" dirty="0">
                <a:solidFill>
                  <a:srgbClr val="002060"/>
                </a:solidFill>
                <a:latin typeface="+mj-lt"/>
              </a:rPr>
              <a:t>Участвовать</a:t>
            </a:r>
          </a:p>
          <a:p>
            <a:pPr algn="ctr">
              <a:defRPr/>
            </a:pPr>
            <a:r>
              <a:rPr lang="ru-RU" sz="1800" dirty="0">
                <a:solidFill>
                  <a:srgbClr val="002060"/>
                </a:solidFill>
                <a:latin typeface="+mj-lt"/>
              </a:rPr>
              <a:t> в разработке </a:t>
            </a:r>
          </a:p>
          <a:p>
            <a:pPr algn="ctr">
              <a:defRPr/>
            </a:pPr>
            <a:r>
              <a:rPr lang="ru-RU" sz="1800" dirty="0">
                <a:solidFill>
                  <a:srgbClr val="002060"/>
                </a:solidFill>
                <a:latin typeface="+mj-lt"/>
              </a:rPr>
              <a:t>и реализации </a:t>
            </a:r>
          </a:p>
          <a:p>
            <a:pPr algn="ctr">
              <a:defRPr/>
            </a:pPr>
            <a:r>
              <a:rPr lang="ru-RU" sz="1800" dirty="0" smtClean="0">
                <a:solidFill>
                  <a:srgbClr val="002060"/>
                </a:solidFill>
                <a:latin typeface="+mj-lt"/>
              </a:rPr>
              <a:t>Проектов, НОУ.</a:t>
            </a:r>
            <a:endParaRPr lang="ru-RU" sz="18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196" name="Oval 27"/>
          <p:cNvSpPr>
            <a:spLocks noChangeArrowheads="1"/>
          </p:cNvSpPr>
          <p:nvPr/>
        </p:nvSpPr>
        <p:spPr bwMode="auto">
          <a:xfrm>
            <a:off x="4357686" y="1285860"/>
            <a:ext cx="4529144" cy="3357586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  <a:latin typeface="+mj-lt"/>
              </a:rPr>
              <a:t>О</a:t>
            </a:r>
            <a:r>
              <a:rPr lang="ru-RU" sz="1800" dirty="0" smtClean="0">
                <a:solidFill>
                  <a:srgbClr val="002060"/>
                </a:solidFill>
                <a:latin typeface="+mj-lt"/>
              </a:rPr>
              <a:t>сваивать </a:t>
            </a:r>
            <a:endParaRPr lang="ru-RU" sz="1800" dirty="0">
              <a:solidFill>
                <a:srgbClr val="002060"/>
              </a:solidFill>
              <a:latin typeface="+mj-lt"/>
            </a:endParaRPr>
          </a:p>
          <a:p>
            <a:pPr algn="ctr">
              <a:defRPr/>
            </a:pPr>
            <a:r>
              <a:rPr lang="ru-RU" sz="1800" dirty="0">
                <a:solidFill>
                  <a:srgbClr val="002060"/>
                </a:solidFill>
                <a:latin typeface="+mj-lt"/>
              </a:rPr>
              <a:t>сложившиеся предметные</a:t>
            </a:r>
          </a:p>
          <a:p>
            <a:pPr algn="ctr">
              <a:defRPr/>
            </a:pPr>
            <a:r>
              <a:rPr lang="ru-RU" sz="1800" dirty="0">
                <a:solidFill>
                  <a:srgbClr val="002060"/>
                </a:solidFill>
                <a:latin typeface="+mj-lt"/>
              </a:rPr>
              <a:t> действительности: </a:t>
            </a:r>
          </a:p>
          <a:p>
            <a:pPr algn="ctr">
              <a:defRPr/>
            </a:pPr>
            <a:r>
              <a:rPr lang="ru-RU" sz="1800" dirty="0">
                <a:solidFill>
                  <a:srgbClr val="002060"/>
                </a:solidFill>
                <a:latin typeface="+mj-lt"/>
              </a:rPr>
              <a:t>базовые понятия, </a:t>
            </a:r>
          </a:p>
          <a:p>
            <a:pPr algn="ctr">
              <a:defRPr/>
            </a:pPr>
            <a:r>
              <a:rPr lang="ru-RU" sz="1800" dirty="0">
                <a:solidFill>
                  <a:srgbClr val="002060"/>
                </a:solidFill>
                <a:latin typeface="+mj-lt"/>
              </a:rPr>
              <a:t>техники и способы </a:t>
            </a:r>
          </a:p>
          <a:p>
            <a:pPr algn="ctr">
              <a:defRPr/>
            </a:pPr>
            <a:r>
              <a:rPr lang="ru-RU" sz="1800" dirty="0">
                <a:solidFill>
                  <a:srgbClr val="002060"/>
                </a:solidFill>
                <a:latin typeface="+mj-lt"/>
              </a:rPr>
              <a:t>предметного мышления</a:t>
            </a:r>
          </a:p>
          <a:p>
            <a:pPr algn="ctr">
              <a:defRPr/>
            </a:pPr>
            <a:r>
              <a:rPr lang="ru-RU" sz="1800" dirty="0">
                <a:solidFill>
                  <a:srgbClr val="002060"/>
                </a:solidFill>
                <a:latin typeface="+mj-lt"/>
              </a:rPr>
              <a:t> (исследование, </a:t>
            </a:r>
          </a:p>
          <a:p>
            <a:pPr algn="ctr">
              <a:defRPr/>
            </a:pPr>
            <a:r>
              <a:rPr lang="ru-RU" sz="1800" dirty="0">
                <a:solidFill>
                  <a:srgbClr val="002060"/>
                </a:solidFill>
                <a:latin typeface="+mj-lt"/>
              </a:rPr>
              <a:t>решение задач</a:t>
            </a:r>
            <a:r>
              <a:rPr lang="ru-RU" sz="1800" dirty="0" smtClean="0">
                <a:solidFill>
                  <a:srgbClr val="002060"/>
                </a:solidFill>
                <a:latin typeface="+mj-lt"/>
              </a:rPr>
              <a:t>), не только в учебной, </a:t>
            </a:r>
          </a:p>
          <a:p>
            <a:pPr algn="ctr">
              <a:defRPr/>
            </a:pPr>
            <a:r>
              <a:rPr lang="ru-RU" sz="1800" dirty="0" smtClean="0">
                <a:solidFill>
                  <a:srgbClr val="002060"/>
                </a:solidFill>
                <a:latin typeface="+mj-lt"/>
              </a:rPr>
              <a:t>но и во </a:t>
            </a:r>
            <a:r>
              <a:rPr lang="ru-RU" sz="1800" dirty="0" err="1" smtClean="0">
                <a:solidFill>
                  <a:srgbClr val="002060"/>
                </a:solidFill>
                <a:latin typeface="+mj-lt"/>
              </a:rPr>
              <a:t>внеучебной</a:t>
            </a:r>
            <a:r>
              <a:rPr lang="ru-RU" sz="1800" dirty="0" smtClean="0">
                <a:solidFill>
                  <a:srgbClr val="002060"/>
                </a:solidFill>
                <a:latin typeface="+mj-lt"/>
              </a:rPr>
              <a:t>. </a:t>
            </a:r>
            <a:endParaRPr lang="ru-RU" sz="18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197" name="Oval 28"/>
          <p:cNvSpPr>
            <a:spLocks noChangeArrowheads="1"/>
          </p:cNvSpPr>
          <p:nvPr/>
        </p:nvSpPr>
        <p:spPr bwMode="auto">
          <a:xfrm>
            <a:off x="1071538" y="1500174"/>
            <a:ext cx="3384550" cy="295275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  <a:latin typeface="+mj-lt"/>
              </a:rPr>
              <a:t>О</a:t>
            </a:r>
            <a:r>
              <a:rPr lang="ru-RU" sz="1800" dirty="0" smtClean="0">
                <a:solidFill>
                  <a:srgbClr val="002060"/>
                </a:solidFill>
                <a:latin typeface="+mj-lt"/>
              </a:rPr>
              <a:t>сваивать </a:t>
            </a:r>
            <a:endParaRPr lang="ru-RU" sz="1800" dirty="0">
              <a:solidFill>
                <a:srgbClr val="002060"/>
              </a:solidFill>
              <a:latin typeface="+mj-lt"/>
            </a:endParaRPr>
          </a:p>
          <a:p>
            <a:pPr algn="ctr">
              <a:defRPr/>
            </a:pPr>
            <a:r>
              <a:rPr lang="ru-RU" sz="1800" dirty="0">
                <a:solidFill>
                  <a:srgbClr val="002060"/>
                </a:solidFill>
                <a:latin typeface="+mj-lt"/>
              </a:rPr>
              <a:t>универсальные </a:t>
            </a:r>
          </a:p>
          <a:p>
            <a:pPr algn="ctr">
              <a:defRPr/>
            </a:pPr>
            <a:r>
              <a:rPr lang="ru-RU" sz="1800" dirty="0">
                <a:solidFill>
                  <a:srgbClr val="002060"/>
                </a:solidFill>
                <a:latin typeface="+mj-lt"/>
              </a:rPr>
              <a:t>техники и способы</a:t>
            </a:r>
          </a:p>
          <a:p>
            <a:pPr algn="ctr">
              <a:defRPr/>
            </a:pPr>
            <a:r>
              <a:rPr lang="ru-RU" sz="1800" dirty="0">
                <a:solidFill>
                  <a:srgbClr val="002060"/>
                </a:solidFill>
                <a:latin typeface="+mj-lt"/>
              </a:rPr>
              <a:t> мышления</a:t>
            </a:r>
          </a:p>
          <a:p>
            <a:pPr algn="ctr">
              <a:defRPr/>
            </a:pPr>
            <a:r>
              <a:rPr lang="ru-RU" sz="1800" dirty="0">
                <a:solidFill>
                  <a:srgbClr val="002060"/>
                </a:solidFill>
                <a:latin typeface="+mj-lt"/>
              </a:rPr>
              <a:t> и деятельности, </a:t>
            </a:r>
          </a:p>
          <a:p>
            <a:pPr algn="ctr">
              <a:defRPr/>
            </a:pPr>
            <a:r>
              <a:rPr lang="ru-RU" sz="1800" dirty="0">
                <a:solidFill>
                  <a:srgbClr val="002060"/>
                </a:solidFill>
                <a:latin typeface="+mj-lt"/>
              </a:rPr>
              <a:t>в том числе</a:t>
            </a:r>
          </a:p>
          <a:p>
            <a:pPr algn="ctr">
              <a:defRPr/>
            </a:pPr>
            <a:r>
              <a:rPr lang="ru-RU" sz="1800" dirty="0">
                <a:solidFill>
                  <a:srgbClr val="002060"/>
                </a:solidFill>
                <a:latin typeface="+mj-lt"/>
              </a:rPr>
              <a:t> учебной </a:t>
            </a:r>
            <a:r>
              <a:rPr lang="ru-RU" sz="1800" dirty="0" smtClean="0">
                <a:solidFill>
                  <a:srgbClr val="002060"/>
                </a:solidFill>
                <a:latin typeface="+mj-lt"/>
              </a:rPr>
              <a:t>и </a:t>
            </a:r>
            <a:r>
              <a:rPr lang="ru-RU" sz="1800" dirty="0" err="1" smtClean="0">
                <a:solidFill>
                  <a:srgbClr val="002060"/>
                </a:solidFill>
                <a:latin typeface="+mj-lt"/>
              </a:rPr>
              <a:t>внеучебной</a:t>
            </a:r>
            <a:endParaRPr lang="ru-RU" sz="1800" dirty="0">
              <a:solidFill>
                <a:srgbClr val="002060"/>
              </a:solidFill>
              <a:latin typeface="+mj-lt"/>
            </a:endParaRPr>
          </a:p>
          <a:p>
            <a:pPr algn="ctr">
              <a:defRPr/>
            </a:pPr>
            <a:r>
              <a:rPr lang="ru-RU" sz="1800" dirty="0">
                <a:solidFill>
                  <a:srgbClr val="002060"/>
                </a:solidFill>
                <a:latin typeface="+mj-lt"/>
              </a:rPr>
              <a:t>деятельности.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2" name="Picture 4" descr="D:\рмо\домовёнок\домовенок - квест\DSC0271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57224" y="3500438"/>
            <a:ext cx="3657600" cy="2438400"/>
          </a:xfrm>
          <a:prstGeom prst="rect">
            <a:avLst/>
          </a:prstGeom>
          <a:noFill/>
        </p:spPr>
      </p:pic>
      <p:pic>
        <p:nvPicPr>
          <p:cNvPr id="2054" name="Picture 6" descr="D:\рмо\домовёнок\домовенок - квест\DSC0271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000496" y="2285992"/>
            <a:ext cx="2500330" cy="1666887"/>
          </a:xfrm>
          <a:prstGeom prst="rect">
            <a:avLst/>
          </a:prstGeom>
          <a:noFill/>
        </p:spPr>
      </p:pic>
      <p:pic>
        <p:nvPicPr>
          <p:cNvPr id="2055" name="Picture 7" descr="D:\рмо\домовёнок\домовенок - квест\DSC02708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43636" y="285728"/>
            <a:ext cx="2643174" cy="2778505"/>
          </a:xfrm>
          <a:prstGeom prst="rect">
            <a:avLst/>
          </a:prstGeom>
          <a:noFill/>
        </p:spPr>
      </p:pic>
      <p:pic>
        <p:nvPicPr>
          <p:cNvPr id="2056" name="Picture 8" descr="D:\рмо\домовёнок\домовенок - квест\DSC02690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714356"/>
            <a:ext cx="3225990" cy="2786082"/>
          </a:xfrm>
          <a:prstGeom prst="rect">
            <a:avLst/>
          </a:prstGeom>
          <a:noFill/>
        </p:spPr>
      </p:pic>
      <p:pic>
        <p:nvPicPr>
          <p:cNvPr id="2057" name="Picture 9" descr="D:\рмо\домовёнок\домовенок - квест\DSC02697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72264" y="3071810"/>
            <a:ext cx="1928790" cy="1285860"/>
          </a:xfrm>
          <a:prstGeom prst="rect">
            <a:avLst/>
          </a:prstGeom>
          <a:noFill/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142852"/>
            <a:ext cx="2811978" cy="192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46996" y="4429132"/>
            <a:ext cx="424447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Сингапурская технология обучения и ФГОС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447800"/>
            <a:ext cx="8076464" cy="48006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методика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менеджемента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управления учебным процессом, дающий такой инструмент как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«обучающие структуры».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Задача учителя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методическое сопровождение: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реальная организация сотрудничества всех участников;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решение поставленных целей и задач обучения путём вовлечения всех без исключения учеников в обучающий процесс; 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условий для реализации мышления и речи учащихся;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здоровье сберегающая направленность.</a:t>
            </a:r>
          </a:p>
          <a:p>
            <a:pPr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Марина\Desktop\27 апреля 18 г - игровые технологии\сингапурская методика\slide-1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1" y="0"/>
            <a:ext cx="8929719" cy="66972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Технология  метода основана на командных формах работы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0" y="1214422"/>
            <a:ext cx="4572032" cy="4663440"/>
          </a:xfrm>
        </p:spPr>
        <p:txBody>
          <a:bodyPr/>
          <a:lstStyle/>
          <a:p>
            <a:r>
              <a:rPr lang="ru-RU" dirty="0" smtClean="0"/>
              <a:t>Развивает в ученике: </a:t>
            </a:r>
            <a:r>
              <a:rPr lang="ru-RU" dirty="0" err="1" smtClean="0"/>
              <a:t>коммуникативность</a:t>
            </a:r>
            <a:r>
              <a:rPr lang="ru-RU" dirty="0" smtClean="0"/>
              <a:t>, сотрудничество и критическое мышление.</a:t>
            </a:r>
          </a:p>
          <a:p>
            <a:endParaRPr lang="ru-RU" dirty="0" smtClean="0"/>
          </a:p>
          <a:p>
            <a:r>
              <a:rPr lang="ru-RU" dirty="0" smtClean="0"/>
              <a:t>Все равны в процессе работы и каждый услышан.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Марина\Desktop\27 апреля 18 г - игровые технологии\сингапурская методика\img3 (2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0562" y="3643314"/>
            <a:ext cx="4000528" cy="2850951"/>
          </a:xfrm>
          <a:prstGeom prst="rect">
            <a:avLst/>
          </a:prstGeom>
          <a:noFill/>
        </p:spPr>
      </p:pic>
      <p:pic>
        <p:nvPicPr>
          <p:cNvPr id="1028" name="Picture 4" descr="C:\Users\Марина\Desktop\27 апреля 18 г - игровые технологии\сингапурская методика\img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9124" y="1285860"/>
            <a:ext cx="3612163" cy="24288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Рекомендации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447800"/>
            <a:ext cx="8147902" cy="480060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Организация урока: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эффективности используйте 1-2-3 структуры.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Затруднения: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методику нужно сначала изучить, продумывание деление на группы, надо построить так, что бы это действие проходило спокойно.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Преимущества: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снижается уровень тревожности, повышается учебная и познавательная мотивация, обеспечивается индивидуализация равных возможностей и развитие коммуникативной компетенции.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Picture 2" descr="C:\Users\Марина\Desktop\27 апреля 18 г - игровые технологии\сингапурская методика\slide-1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188640"/>
            <a:ext cx="8429652" cy="62353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412</TotalTime>
  <Words>514</Words>
  <Application>Microsoft Office PowerPoint</Application>
  <PresentationFormat>Экран (4:3)</PresentationFormat>
  <Paragraphs>83</Paragraphs>
  <Slides>12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Секция 3. «Моделирование образовательного процесса на основе активизации деятельности учащихся. Игровые формы»</vt:lpstr>
      <vt:lpstr>«Интеллектуальный квест как форма итоговой аттестации по технологии»</vt:lpstr>
      <vt:lpstr>Для достижения метапредметных результатов современный  ученик должен двигаться одновременно, как минимум, в трех направлениях:</vt:lpstr>
      <vt:lpstr>Презентация PowerPoint</vt:lpstr>
      <vt:lpstr>Сингапурская технология обучения и ФГОС</vt:lpstr>
      <vt:lpstr>Презентация PowerPoint</vt:lpstr>
      <vt:lpstr>Технология  метода основана на командных формах работы </vt:lpstr>
      <vt:lpstr>Рекомендации </vt:lpstr>
      <vt:lpstr>Презентация PowerPoint</vt:lpstr>
      <vt:lpstr>Презентация PowerPoint</vt:lpstr>
      <vt:lpstr>Диагностические задания для уроков технологии по ФГОС</vt:lpstr>
      <vt:lpstr>Полезные ссылки: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Татьяна Копылова</cp:lastModifiedBy>
  <cp:revision>85</cp:revision>
  <dcterms:created xsi:type="dcterms:W3CDTF">2018-04-17T09:33:09Z</dcterms:created>
  <dcterms:modified xsi:type="dcterms:W3CDTF">2018-04-28T01:27:26Z</dcterms:modified>
</cp:coreProperties>
</file>