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3248-C51A-4397-967B-573F44F5C3B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96E6-0C2C-429B-8E2B-FFC5815E5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53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A96E6-0C2C-429B-8E2B-FFC5815E52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BD897-EC5E-4D47-94A5-8D21F3A26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3B2094-4EDB-42C1-A551-9F478EC78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BF3899-D534-4438-A7BB-22DE6A0C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12463-6F25-4E58-849D-954DC2DCA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43EF9-F063-490E-A418-18D70FDA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92CBF7-24FD-475C-8D04-5190F841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E2E63B-A130-4D92-946F-649459CCB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F0C4D9-1DE8-4CC3-B018-99586F86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AF2898-9912-4216-A764-84D65BC92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835A99-0908-4821-A86E-3A2875D18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3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CA6529-D7EF-413C-A69F-E2C0C3DE1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68D0C12-A810-4283-B0B0-D7CA983C4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B71EF3-24CF-4AA0-8635-AECF33F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B2C30-A595-4615-89AE-E08310EB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19A7A5-9275-4693-8607-48DB0C83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16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6E35C-C8E3-4C90-9415-36730474C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6AC918-5BD4-485B-A17F-23DED911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E9D271-A949-4F3A-9A0D-05F832B3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02941-CCE6-448F-A348-6F876702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F24CD-3214-4042-839C-A8E2FEDD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83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08061-D404-4151-B47C-71CC5F2D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E439A5-D633-449A-8781-FBB0D0871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4F2214-3B87-4D9D-B295-A8F93C9A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C5EC92-8079-4092-8D4F-02ECD726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B0600-B285-41F1-BDD2-052951C7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2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AEA72-25D8-44CF-90BA-A34A4F33A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BCC892-D724-485E-A592-215E4A981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75853A-AA6B-4042-816B-568527EC2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78ABEF-8B1A-4425-8FA4-CF09D3087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929A60-2389-4FAE-8588-14C645E5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6A6AFC-AB0A-4DCF-AD7C-E731BFC8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72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0AA9A-8527-40A6-B56F-7E9ED91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B764BC-8333-45B4-B924-D03262254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C2D1F0-11D2-42C0-A390-89C2C87B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5A1678-B1F1-48EF-984F-9C3835BFC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39EA40-B228-4E49-95FE-043911FFC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49FD85-DB84-474A-91CE-2D39C7D6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D3661A-E152-4FBE-9FD4-30DCAAAC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5EDA73-3ED9-479B-ACD6-EACC48AD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2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23EB4-E6E5-4797-B61E-4F8B78F9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69A3CC-8DD7-4538-AEDF-7E5A33A5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262FFE-55D8-4DA1-BBE8-7081ED8B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8DD17FF-E04D-4F0C-A6CC-C6C3AC95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0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956B2C2-4045-4AB7-9D30-F760E928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FC3899-D573-4C04-8057-F343E4AB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39384-96C0-4395-99B7-59C22E80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1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1225C-A333-48CD-B7B6-FF93EEF9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B523A7-120F-4DD9-9DA3-5CB3BEA6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F88835-704E-4B20-994F-F520F1637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95E3E0-5295-4E14-9D27-6C0A84FDD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E7343B-F3A8-49B6-B0AE-12EA8995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6BF5C1-F013-443F-B952-1D56CCAE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12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92E4C-83AD-4AC9-8AD9-615E0984E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221F3C-65F9-4DDD-B4FA-A7E482191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C5D7BC-6EE2-4B98-884A-1E34B7DCF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39100D-9199-473A-828B-AEAFB72E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66BF51-796C-4DC3-BC75-44C1F0F4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7AB25A-3BD0-4220-A45B-75358A6F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9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9E276-D133-46C1-B468-C32B2368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279A00-B5D4-418D-B6C5-1FC1BF26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18E368-8F6A-468D-BBB1-FDCD1691E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F27B-F8BA-4882-B979-0289CB755826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02C1F1-5986-40C1-A79E-DC974EA58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1D8FCB-2B80-40C3-92FB-4043A9BCE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ED13B-74AD-4D65-BBA4-E7C068CD80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7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dacts.ru/slovari/professionalno-pedagogicheskie-ponjatija-slovar-200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473199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ДОУ: подходы к разработке"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9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9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/>
              <a:t>Закон «Об образовании в РФ</a:t>
            </a:r>
            <a:r>
              <a:rPr lang="ru-RU" sz="2400" dirty="0"/>
              <a:t>» № 274-ФЗ от 29.12.2012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Ст.28. Компетенции, права, обязанности и ответственность образовательной организации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/>
              <a:t>3.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 компетенции образовательной организации относятся: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sz="22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утверждение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согласованию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 учредителем программы развития образовательной организации;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b="1" dirty="0">
                <a:cs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cs typeface="Times New Roman" panose="02020603050405020304" pitchFamily="18" charset="0"/>
              </a:rPr>
              <a:t>– нормативный документ, предназначенный для определения 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>
                <a:cs typeface="Times New Roman" panose="02020603050405020304" pitchFamily="18" charset="0"/>
              </a:rPr>
              <a:t>целей и задач деятельности, а также разработки плана реализации с конкретными сроками и необходимыми средствами, обеспечивающими их достижение и решение.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Назначение программы развития – определение показателей эффективности деятельности, выстраивание стратегии развития.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>
                <a:cs typeface="Times New Roman" panose="02020603050405020304" pitchFamily="18" charset="0"/>
              </a:rPr>
              <a:t>В программе выделяются условия обеспечения эффективности деятельности, определяется содержание. Исходными положениями программы развития могут быть: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концепция планируемого результата;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основные направления развития;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наиболее приоритетные программные проекты; </a:t>
            </a:r>
          </a:p>
          <a:p>
            <a:pPr marL="7223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200" dirty="0">
                <a:cs typeface="Times New Roman" panose="02020603050405020304" pitchFamily="18" charset="0"/>
              </a:rPr>
              <a:t>финансово-экономическое обоснование деятельности. 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b="0" i="1" dirty="0">
                <a:solidFill>
                  <a:srgbClr val="444444"/>
                </a:solidFill>
                <a:effectLst/>
              </a:rPr>
              <a:t>Источник: </a:t>
            </a:r>
            <a:r>
              <a:rPr lang="ru-RU" sz="1600" b="0" i="1" dirty="0">
                <a:solidFill>
                  <a:srgbClr val="2980B9"/>
                </a:solidFill>
                <a:effectLst/>
                <a:hlinkClick r:id="rId2"/>
              </a:rPr>
              <a:t>Профессионально-педагогические понятия. Словарь. 2005</a:t>
            </a:r>
            <a:endParaRPr lang="ru-RU" sz="1600" dirty="0">
              <a:solidFill>
                <a:srgbClr val="444444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подходы к разработке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26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35551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Программа развития разрабатывается в программном подходе, предполагающем пять ключевых компонентов, с определёнными тактами работы: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осмысление образа будущего образовательного учреждения;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анализ настоящего состояния из образа будущего;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проектирование перехода из настоящего в будущее;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постоянное </a:t>
            </a:r>
            <a:r>
              <a:rPr lang="ru-RU" sz="2000" dirty="0" err="1"/>
              <a:t>доопределение</a:t>
            </a:r>
            <a:r>
              <a:rPr lang="ru-RU" sz="2000" dirty="0"/>
              <a:t>, коррекция, конкретизация содержания деятельности;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подготовка субъекта к предстоящей деятельности в ходе проектирования и реализации этой деятельности.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Текст Программы развития рассматривается как </a:t>
            </a:r>
            <a:r>
              <a:rPr lang="ru-RU" sz="2000" u="sng" dirty="0"/>
              <a:t>смысловая и организационная</a:t>
            </a:r>
            <a:r>
              <a:rPr lang="ru-RU" sz="2000" dirty="0"/>
              <a:t> оболочка, </a:t>
            </a:r>
            <a:br>
              <a:rPr lang="ru-RU" sz="2000" dirty="0"/>
            </a:br>
            <a:r>
              <a:rPr lang="ru-RU" sz="2000" dirty="0"/>
              <a:t>которая систематически может продолжать наполняться </a:t>
            </a:r>
            <a:r>
              <a:rPr lang="ru-RU" sz="2000" i="1" dirty="0"/>
              <a:t>конкретными проектами</a:t>
            </a:r>
            <a:r>
              <a:rPr lang="ru-RU" sz="2000" dirty="0"/>
              <a:t> по реализации приоритетных направлений развития организации.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подходы к разработке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sp>
        <p:nvSpPr>
          <p:cNvPr id="2" name="Стрелка: вправо 1">
            <a:extLst>
              <a:ext uri="{FF2B5EF4-FFF2-40B4-BE49-F238E27FC236}">
                <a16:creationId xmlns:a16="http://schemas.microsoft.com/office/drawing/2014/main" id="{CA82F698-209A-4882-B623-3670D6B2E52B}"/>
              </a:ext>
            </a:extLst>
          </p:cNvPr>
          <p:cNvSpPr/>
          <p:nvPr/>
        </p:nvSpPr>
        <p:spPr>
          <a:xfrm>
            <a:off x="536448" y="4114800"/>
            <a:ext cx="7981114" cy="230832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9BFC8D-FB9B-4DFC-B01D-6487DA145D63}"/>
              </a:ext>
            </a:extLst>
          </p:cNvPr>
          <p:cNvSpPr txBox="1"/>
          <p:nvPr/>
        </p:nvSpPr>
        <p:spPr>
          <a:xfrm>
            <a:off x="8517562" y="4114800"/>
            <a:ext cx="313799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Стратегические ориентиры развития образования.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FF0000"/>
                </a:solidFill>
              </a:rPr>
              <a:t>Нац.проект</a:t>
            </a:r>
            <a:r>
              <a:rPr lang="ru-RU" dirty="0">
                <a:solidFill>
                  <a:srgbClr val="FF0000"/>
                </a:solidFill>
              </a:rPr>
              <a:t> «Образование»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ФГОС ДО</a:t>
            </a:r>
          </a:p>
          <a:p>
            <a:pPr marL="187325" indent="-187325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Социальная среда</a:t>
            </a:r>
          </a:p>
          <a:p>
            <a:r>
              <a:rPr lang="ru-RU" dirty="0"/>
              <a:t>…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FF907C-F3B5-43E2-9AC5-75495BF519DC}"/>
              </a:ext>
            </a:extLst>
          </p:cNvPr>
          <p:cNvSpPr txBox="1"/>
          <p:nvPr/>
        </p:nvSpPr>
        <p:spPr>
          <a:xfrm>
            <a:off x="631698" y="4819650"/>
            <a:ext cx="1444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2017-2020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84937-16B0-4235-B6A3-2668C5E49434}"/>
              </a:ext>
            </a:extLst>
          </p:cNvPr>
          <p:cNvSpPr txBox="1"/>
          <p:nvPr/>
        </p:nvSpPr>
        <p:spPr>
          <a:xfrm>
            <a:off x="4630674" y="4819650"/>
            <a:ext cx="18257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/>
          </a:lstStyle>
          <a:p>
            <a:r>
              <a:rPr lang="ru-RU" dirty="0"/>
              <a:t>Программа развития</a:t>
            </a:r>
          </a:p>
          <a:p>
            <a:r>
              <a:rPr lang="ru-RU" dirty="0"/>
              <a:t>2021-2024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BC030A-7246-47D5-B5E2-5E301A0A02DC}"/>
              </a:ext>
            </a:extLst>
          </p:cNvPr>
          <p:cNvSpPr txBox="1"/>
          <p:nvPr/>
        </p:nvSpPr>
        <p:spPr>
          <a:xfrm>
            <a:off x="2092452" y="4378583"/>
            <a:ext cx="2516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Естественное развитие</a:t>
            </a:r>
          </a:p>
          <a:p>
            <a:r>
              <a:rPr lang="ru-RU" dirty="0"/>
              <a:t>Возникшие проблемы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E8B67E-1C74-4861-8DE4-D2786EBA0DB4}"/>
              </a:ext>
            </a:extLst>
          </p:cNvPr>
          <p:cNvSpPr txBox="1"/>
          <p:nvPr/>
        </p:nvSpPr>
        <p:spPr>
          <a:xfrm>
            <a:off x="2089404" y="5507530"/>
            <a:ext cx="2538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Нерешённые проблемы</a:t>
            </a:r>
          </a:p>
          <a:p>
            <a:r>
              <a:rPr lang="ru-RU" dirty="0"/>
              <a:t>Программное развитие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630CD5-3EA5-49F1-8C07-0EFD2F50DF16}"/>
              </a:ext>
            </a:extLst>
          </p:cNvPr>
          <p:cNvSpPr txBox="1"/>
          <p:nvPr/>
        </p:nvSpPr>
        <p:spPr>
          <a:xfrm>
            <a:off x="6330462" y="4698489"/>
            <a:ext cx="2000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Понимаемые задачи развития Ожидаемые проблемы</a:t>
            </a:r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A10DBFE4-1B8D-48E8-B744-9CF2AD7C6F07}"/>
              </a:ext>
            </a:extLst>
          </p:cNvPr>
          <p:cNvSpPr/>
          <p:nvPr/>
        </p:nvSpPr>
        <p:spPr>
          <a:xfrm rot="21272946">
            <a:off x="5675376" y="4283470"/>
            <a:ext cx="1123950" cy="935545"/>
          </a:xfrm>
          <a:prstGeom prst="arc">
            <a:avLst>
              <a:gd name="adj1" fmla="val 10861493"/>
              <a:gd name="adj2" fmla="val 0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9CF7E4A-2EB8-4B9D-9D41-837F711A1955}"/>
              </a:ext>
            </a:extLst>
          </p:cNvPr>
          <p:cNvCxnSpPr>
            <a:cxnSpLocks/>
          </p:cNvCxnSpPr>
          <p:nvPr/>
        </p:nvCxnSpPr>
        <p:spPr>
          <a:xfrm>
            <a:off x="2076450" y="550753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3B0AA93-72F0-49E7-8626-ADE3A8FABD4A}"/>
              </a:ext>
            </a:extLst>
          </p:cNvPr>
          <p:cNvCxnSpPr>
            <a:cxnSpLocks/>
          </p:cNvCxnSpPr>
          <p:nvPr/>
        </p:nvCxnSpPr>
        <p:spPr>
          <a:xfrm>
            <a:off x="2089404" y="5048429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7685507-888A-48A4-91BA-DF3AD9EFCF03}"/>
              </a:ext>
            </a:extLst>
          </p:cNvPr>
          <p:cNvCxnSpPr>
            <a:cxnSpLocks/>
          </p:cNvCxnSpPr>
          <p:nvPr/>
        </p:nvCxnSpPr>
        <p:spPr>
          <a:xfrm>
            <a:off x="2089404" y="5274640"/>
            <a:ext cx="255422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283AAE0-1ED9-4892-A0EE-CECE826A1F65}"/>
              </a:ext>
            </a:extLst>
          </p:cNvPr>
          <p:cNvSpPr txBox="1"/>
          <p:nvPr/>
        </p:nvSpPr>
        <p:spPr>
          <a:xfrm>
            <a:off x="8976968" y="5881488"/>
            <a:ext cx="21871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 БУДУЩЕГО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5BF202-1043-43F5-A914-9B64AB7670D5}"/>
              </a:ext>
            </a:extLst>
          </p:cNvPr>
          <p:cNvSpPr txBox="1"/>
          <p:nvPr/>
        </p:nvSpPr>
        <p:spPr>
          <a:xfrm>
            <a:off x="3961617" y="6063974"/>
            <a:ext cx="339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 Т Р А Т Е Г И Я   Р А З В И Т И Я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373137-C99E-46FE-AA00-6C95D7DAD690}"/>
              </a:ext>
            </a:extLst>
          </p:cNvPr>
          <p:cNvSpPr txBox="1"/>
          <p:nvPr/>
        </p:nvSpPr>
        <p:spPr>
          <a:xfrm>
            <a:off x="6282580" y="1724695"/>
            <a:ext cx="542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/>
              <a:t>(а не описание по типу «у нас ещё вот это есть!»)</a:t>
            </a:r>
            <a:endParaRPr lang="ru-RU" i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B2CDFB3-E618-4A88-8816-04BC247FFBC9}"/>
              </a:ext>
            </a:extLst>
          </p:cNvPr>
          <p:cNvSpPr/>
          <p:nvPr/>
        </p:nvSpPr>
        <p:spPr>
          <a:xfrm>
            <a:off x="6330461" y="1706270"/>
            <a:ext cx="5325091" cy="3693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13" grpId="0"/>
      <p:bldP spid="14" grpId="0"/>
      <p:bldP spid="15" grpId="0"/>
      <p:bldP spid="17" grpId="0" animBg="1"/>
      <p:bldP spid="21" grpId="0" animBg="1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791846"/>
            <a:ext cx="11167872" cy="57040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b="1" dirty="0"/>
              <a:t>Управление Программой развития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/>
              <a:t>Субъекты управления:</a:t>
            </a:r>
          </a:p>
          <a:p>
            <a:pPr marL="727075" lvl="0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Управляющий (</a:t>
            </a:r>
            <a:r>
              <a:rPr lang="ru-RU" sz="2000" i="1" dirty="0"/>
              <a:t>родительский</a:t>
            </a:r>
            <a:r>
              <a:rPr lang="ru-RU" sz="2000" dirty="0"/>
              <a:t>) совет;</a:t>
            </a:r>
          </a:p>
          <a:p>
            <a:pPr marL="727075" lvl="0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Педагогический совет;</a:t>
            </a:r>
          </a:p>
          <a:p>
            <a:pPr marL="727075" lvl="0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Стратегическая команда реализации Программы развития;</a:t>
            </a:r>
          </a:p>
          <a:p>
            <a:pPr marL="727075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Проектные команды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000" dirty="0"/>
              <a:t>Комплексный мониторинг реализации Программы развития</a:t>
            </a:r>
          </a:p>
          <a:p>
            <a:pPr marL="53975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000" dirty="0"/>
              <a:t>Внешний:</a:t>
            </a:r>
          </a:p>
          <a:p>
            <a:pPr marL="727075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Муниципальный мониторинг деятельности ДОУ;</a:t>
            </a:r>
          </a:p>
          <a:p>
            <a:pPr marL="727075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Независимая оценка качества образовательной деятельности;</a:t>
            </a:r>
          </a:p>
          <a:p>
            <a:pPr marL="727075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Информационная открытость деятельности ДОУ (сайт, СМИ).</a:t>
            </a:r>
          </a:p>
          <a:p>
            <a:pPr marL="53975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2000" dirty="0"/>
              <a:t>Внутренний:</a:t>
            </a:r>
          </a:p>
          <a:p>
            <a:pPr marL="727075" lvl="1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Оценка по каждому приоритетному направлению согласно критериев и показателей качества его реализации;</a:t>
            </a:r>
          </a:p>
          <a:p>
            <a:pPr marL="727075">
              <a:lnSpc>
                <a:spcPct val="110000"/>
              </a:lnSpc>
              <a:spcBef>
                <a:spcPts val="0"/>
              </a:spcBef>
            </a:pPr>
            <a:r>
              <a:rPr lang="ru-RU" sz="2000" dirty="0"/>
              <a:t>Внутренняя система оценки качества реализации образовательной деятельности.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подходы к разработке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02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57040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Управление Программой развития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Ресурсное обеспечение реализации Программы развития: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научно-методический, кадровый, финансовый, материально-технический ресурс как внутри организации, так и вне её, за счет партнерских отношений с другими ведомствами и организациями.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Конкретизация необходимого ресурса является обязательным компонентом реализации приоритетного направления, корректное оформление которого является ответственностью членов стратегической команды и руководителя каждой проектной группы.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Механизмом управления Программой развития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является цикл управленческих мероприятий, включающий: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Рефлексивно-аналитические семинары по анализу и рефлексии реализации программы развития как основы для её конкретизации, коррекции, </a:t>
            </a:r>
            <a:r>
              <a:rPr lang="ru-RU" sz="2000" dirty="0" err="1"/>
              <a:t>доопределения</a:t>
            </a:r>
            <a:r>
              <a:rPr lang="ru-RU" sz="2000" dirty="0"/>
              <a:t>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Программно-проектировочные семинары по разработке новых актуальных проектов реализации приоритетных направлений программы развития;</a:t>
            </a:r>
          </a:p>
          <a:p>
            <a:pPr marL="727075" lvl="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Организационно-управленческие мероприятия по реализации Программы развития, включающие: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Контроль и мониторинг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Стимулирование реализации Программы развития;</a:t>
            </a:r>
          </a:p>
          <a:p>
            <a:pPr marL="1184275" lvl="1">
              <a:lnSpc>
                <a:spcPct val="100000"/>
              </a:lnSpc>
              <a:spcBef>
                <a:spcPts val="0"/>
              </a:spcBef>
            </a:pPr>
            <a:r>
              <a:rPr lang="ru-RU" sz="1900" dirty="0"/>
              <a:t>Локальное нормирование деятельности по реализации Программы развития.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подходы к разработке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6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021B97-3FE6-4357-96A1-900BC422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79" y="791846"/>
            <a:ext cx="11461865" cy="6952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Приказ ГУО № 368/п от 16.09.2020 </a:t>
            </a:r>
            <a:r>
              <a:rPr lang="ru-RU" sz="2000" dirty="0"/>
              <a:t>«О согласовании Программы развития муниципальной образовательной организации города Красноярска»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0A4BA3DA-FED4-42BD-9AF9-3CE76E23377E}"/>
              </a:ext>
            </a:extLst>
          </p:cNvPr>
          <p:cNvSpPr txBox="1">
            <a:spLocks/>
          </p:cNvSpPr>
          <p:nvPr/>
        </p:nvSpPr>
        <p:spPr>
          <a:xfrm>
            <a:off x="487680" y="362078"/>
            <a:ext cx="11167872" cy="429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Семинар «Программа развития ДОУ: подходы к разработке</a:t>
            </a:r>
            <a:r>
              <a:rPr lang="ru-RU" sz="2400" b="0" i="0" dirty="0">
                <a:solidFill>
                  <a:srgbClr val="000000"/>
                </a:solidFill>
                <a:effectLst/>
              </a:rPr>
              <a:t>»</a:t>
            </a:r>
            <a:r>
              <a:rPr lang="ru-RU" dirty="0"/>
              <a:t> </a:t>
            </a:r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074BC4A6-6591-4D9A-92AE-83E67C2124A5}"/>
              </a:ext>
            </a:extLst>
          </p:cNvPr>
          <p:cNvGrpSpPr/>
          <p:nvPr/>
        </p:nvGrpSpPr>
        <p:grpSpPr>
          <a:xfrm>
            <a:off x="487679" y="1570485"/>
            <a:ext cx="11461864" cy="369333"/>
            <a:chOff x="506729" y="3055382"/>
            <a:chExt cx="11216642" cy="31739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28C58A3-D523-4B02-852D-6EB142087C48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 algn="ctr"/>
              <a:r>
                <a:rPr lang="ru-RU" b="1" dirty="0"/>
                <a:t>Критерии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493CABA-8C51-450D-B731-83A69275651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/>
                <a:t>Примечание</a:t>
              </a: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CBE636B4-C912-4D35-AB0E-2940661A060E}"/>
              </a:ext>
            </a:extLst>
          </p:cNvPr>
          <p:cNvGrpSpPr/>
          <p:nvPr/>
        </p:nvGrpSpPr>
        <p:grpSpPr>
          <a:xfrm>
            <a:off x="487679" y="1951415"/>
            <a:ext cx="11461864" cy="429767"/>
            <a:chOff x="506729" y="3055382"/>
            <a:chExt cx="11216642" cy="36933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77F93E1-D6D8-43DA-A133-A05A26E1335A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1. Наличие структурных элементов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57BA906-60DF-4E2C-B470-B6FA69A8DC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69332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Необходимых в соответствии с локальным актом организации </a:t>
              </a:r>
            </a:p>
          </p:txBody>
        </p:sp>
      </p:grp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C6BBB332-3299-4B7D-9C58-5DE775452AA4}"/>
              </a:ext>
            </a:extLst>
          </p:cNvPr>
          <p:cNvGrpSpPr/>
          <p:nvPr/>
        </p:nvGrpSpPr>
        <p:grpSpPr>
          <a:xfrm>
            <a:off x="487679" y="2377900"/>
            <a:ext cx="11461864" cy="369333"/>
            <a:chOff x="506729" y="3055382"/>
            <a:chExt cx="11216642" cy="31739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A0C3C8-B87F-44CF-9F76-5A9F488ADC5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2. Актуальность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03E4324-97F3-4D1B-BECC-7576F5D9691F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решение ключевых проблем развития ОУ и МСО</a:t>
              </a: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1C03A3D-740D-4C38-8ACF-B0F2A248A99D}"/>
              </a:ext>
            </a:extLst>
          </p:cNvPr>
          <p:cNvGrpSpPr/>
          <p:nvPr/>
        </p:nvGrpSpPr>
        <p:grpSpPr>
          <a:xfrm>
            <a:off x="487679" y="2739850"/>
            <a:ext cx="11461864" cy="369333"/>
            <a:chOff x="506729" y="3055382"/>
            <a:chExt cx="11216642" cy="31739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AC4233F-87D3-4499-8A6A-9078948EC9A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3. </a:t>
              </a:r>
              <a:r>
                <a:rPr lang="ru-RU" dirty="0" err="1"/>
                <a:t>Прогностичность</a:t>
              </a:r>
              <a:endParaRPr lang="ru-RU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BA87974-5A0C-4936-8C0F-3623B4B03E1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Ориентация на социальный заказ и учёт социальной ситуации</a:t>
              </a:r>
            </a:p>
          </p:txBody>
        </p:sp>
      </p:grp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388836AC-C50D-416E-A4EA-1EDED650D8F4}"/>
              </a:ext>
            </a:extLst>
          </p:cNvPr>
          <p:cNvGrpSpPr/>
          <p:nvPr/>
        </p:nvGrpSpPr>
        <p:grpSpPr>
          <a:xfrm>
            <a:off x="487679" y="3099820"/>
            <a:ext cx="11461864" cy="369333"/>
            <a:chOff x="506729" y="3055382"/>
            <a:chExt cx="11216642" cy="31739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42F979-264A-421F-B7C0-2A311AA8AF6E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4. Эффективность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5BDCF9D-9085-41BE-AD33-B1BCCAE9E7B0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Нацеленность на </a:t>
              </a:r>
              <a:r>
                <a:rPr lang="en-US" dirty="0"/>
                <a:t>max </a:t>
              </a:r>
              <a:r>
                <a:rPr lang="ru-RU" dirty="0"/>
                <a:t>возможные результаты при имеющихся ресурсах</a:t>
              </a:r>
            </a:p>
          </p:txBody>
        </p: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20F3378B-4FD5-4F0F-9D42-55A8E5A1944E}"/>
              </a:ext>
            </a:extLst>
          </p:cNvPr>
          <p:cNvGrpSpPr/>
          <p:nvPr/>
        </p:nvGrpSpPr>
        <p:grpSpPr>
          <a:xfrm>
            <a:off x="487679" y="3468175"/>
            <a:ext cx="11461864" cy="369333"/>
            <a:chOff x="506729" y="3055382"/>
            <a:chExt cx="11216642" cy="317396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5692326-A588-4722-9495-6357902D3FDD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en-US" dirty="0"/>
                <a:t>5</a:t>
              </a:r>
              <a:r>
                <a:rPr lang="ru-RU" dirty="0"/>
                <a:t>. Реалистичность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67789C0-C29D-46B2-9A1F-51D4E8B9B01C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требуемых и имеющихся мат-техн. и временных ресурсов</a:t>
              </a:r>
            </a:p>
          </p:txBody>
        </p:sp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81687B1B-285D-4DD7-9F6E-30037A591738}"/>
              </a:ext>
            </a:extLst>
          </p:cNvPr>
          <p:cNvGrpSpPr/>
          <p:nvPr/>
        </p:nvGrpSpPr>
        <p:grpSpPr>
          <a:xfrm>
            <a:off x="487679" y="3821737"/>
            <a:ext cx="11461864" cy="369335"/>
            <a:chOff x="506729" y="3055382"/>
            <a:chExt cx="11216642" cy="317398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2FAECC5-3437-4F20-A3AF-EEF3F5AB436F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6. Полнота и целостность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A05835A-C801-4FC4-9219-86C2820BBAA2}"/>
                </a:ext>
              </a:extLst>
            </p:cNvPr>
            <p:cNvSpPr txBox="1"/>
            <p:nvPr/>
          </p:nvSpPr>
          <p:spPr>
            <a:xfrm>
              <a:off x="4191000" y="3055384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системного образа в комплексе направлений развития</a:t>
              </a: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D62B84D3-7714-4B26-A988-485BEF929C99}"/>
              </a:ext>
            </a:extLst>
          </p:cNvPr>
          <p:cNvGrpSpPr/>
          <p:nvPr/>
        </p:nvGrpSpPr>
        <p:grpSpPr>
          <a:xfrm>
            <a:off x="487679" y="4196500"/>
            <a:ext cx="11461864" cy="369333"/>
            <a:chOff x="506729" y="3055382"/>
            <a:chExt cx="11216642" cy="317396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1B46587-9E99-433B-B660-A017DEA33AC2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7. Проработанность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8D0747D-FC1B-4E69-9D98-AD9296554B41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Достаточная для понимания проработка шагов деятельности</a:t>
              </a:r>
            </a:p>
          </p:txBody>
        </p:sp>
      </p:grpSp>
      <p:grpSp>
        <p:nvGrpSpPr>
          <p:cNvPr id="72" name="Группа 71">
            <a:extLst>
              <a:ext uri="{FF2B5EF4-FFF2-40B4-BE49-F238E27FC236}">
                <a16:creationId xmlns:a16="http://schemas.microsoft.com/office/drawing/2014/main" id="{B61164F0-7557-4183-A49A-8AB91B88CAB1}"/>
              </a:ext>
            </a:extLst>
          </p:cNvPr>
          <p:cNvGrpSpPr/>
          <p:nvPr/>
        </p:nvGrpSpPr>
        <p:grpSpPr>
          <a:xfrm>
            <a:off x="487679" y="4562710"/>
            <a:ext cx="11461864" cy="369333"/>
            <a:chOff x="506729" y="3055382"/>
            <a:chExt cx="11216642" cy="31739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55FD16A-79A3-4A10-A82F-9C02D59BA099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8. Управляемость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E480D10-9F73-4593-8D75-B853A0046A3A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механизм управленческого сопровождения реализации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BAF013B4-3560-4BC6-888B-125769550BA0}"/>
              </a:ext>
            </a:extLst>
          </p:cNvPr>
          <p:cNvGrpSpPr/>
          <p:nvPr/>
        </p:nvGrpSpPr>
        <p:grpSpPr>
          <a:xfrm>
            <a:off x="487679" y="4925573"/>
            <a:ext cx="11461864" cy="369333"/>
            <a:chOff x="506729" y="3055382"/>
            <a:chExt cx="11216642" cy="31739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B09992E-45EC-4AD3-9164-A36F1A494CD7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9. Контролируемость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552DBF5-BE4C-4E9A-88CF-E7B980658F39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Представлен достаточный набор индикативных показателей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4C4CA922-5B17-4B4E-B4AA-F6C88BC89ABC}"/>
              </a:ext>
            </a:extLst>
          </p:cNvPr>
          <p:cNvGrpSpPr/>
          <p:nvPr/>
        </p:nvGrpSpPr>
        <p:grpSpPr>
          <a:xfrm>
            <a:off x="487679" y="5301537"/>
            <a:ext cx="11461864" cy="369333"/>
            <a:chOff x="506729" y="3055382"/>
            <a:chExt cx="11216642" cy="31739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09188CD-FFCA-40D3-BE1A-680D06C2D491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10. Социальная открытость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FD3A1E5-C060-48A5-882A-43CAB9B2001B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Наличие механизмов информирования социальных партнёров</a:t>
              </a:r>
            </a:p>
          </p:txBody>
        </p:sp>
      </p:grpSp>
      <p:grpSp>
        <p:nvGrpSpPr>
          <p:cNvPr id="92" name="Группа 91">
            <a:extLst>
              <a:ext uri="{FF2B5EF4-FFF2-40B4-BE49-F238E27FC236}">
                <a16:creationId xmlns:a16="http://schemas.microsoft.com/office/drawing/2014/main" id="{74AAC8B8-41E7-48DC-8BBA-C4F5206A15E7}"/>
              </a:ext>
            </a:extLst>
          </p:cNvPr>
          <p:cNvGrpSpPr/>
          <p:nvPr/>
        </p:nvGrpSpPr>
        <p:grpSpPr>
          <a:xfrm>
            <a:off x="487679" y="5673650"/>
            <a:ext cx="11461864" cy="369333"/>
            <a:chOff x="506729" y="3055382"/>
            <a:chExt cx="11216642" cy="31739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2AA29F3-2BAD-4106-A0AC-DA2D0414EBC3}"/>
                </a:ext>
              </a:extLst>
            </p:cNvPr>
            <p:cNvSpPr txBox="1"/>
            <p:nvPr/>
          </p:nvSpPr>
          <p:spPr>
            <a:xfrm>
              <a:off x="506729" y="3055382"/>
              <a:ext cx="36842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66700" indent="-266700"/>
              <a:r>
                <a:rPr lang="ru-RU" dirty="0"/>
                <a:t>11. Культура оформления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0498F52-7FBA-4DC4-AF5A-8BCDC38F0484}"/>
                </a:ext>
              </a:extLst>
            </p:cNvPr>
            <p:cNvSpPr txBox="1"/>
            <p:nvPr/>
          </p:nvSpPr>
          <p:spPr>
            <a:xfrm>
              <a:off x="4191000" y="3055382"/>
              <a:ext cx="7532371" cy="317396"/>
            </a:xfrm>
            <a:prstGeom prst="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dirty="0"/>
                <a:t>Соответствие требованиям оформления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62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E54A-4C39-424F-9D17-4C103562B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671" y="1955800"/>
            <a:ext cx="10898658" cy="1473199"/>
          </a:xfrm>
        </p:spPr>
        <p:txBody>
          <a:bodyPr>
            <a:noAutofit/>
          </a:bodyPr>
          <a:lstStyle/>
          <a:p>
            <a:r>
              <a:rPr lang="ru-RU" sz="4000" b="0" i="0" dirty="0">
                <a:solidFill>
                  <a:srgbClr val="000000"/>
                </a:solidFill>
                <a:effectLst/>
                <a:latin typeface="Roboto"/>
              </a:rPr>
              <a:t>Семинар «Программа развития ДОУ: подходы к разработке" 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9BF87B-10D4-48C5-B8E2-5A4577952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718748"/>
          </a:xfrm>
        </p:spPr>
        <p:txBody>
          <a:bodyPr>
            <a:normAutofit/>
          </a:bodyPr>
          <a:lstStyle/>
          <a:p>
            <a:r>
              <a:rPr lang="ru-RU" sz="2400" i="1" dirty="0"/>
              <a:t>Горностаев Александр </a:t>
            </a:r>
            <a:r>
              <a:rPr lang="ru-RU" sz="2400" i="1" dirty="0" err="1"/>
              <a:t>Октавьевич</a:t>
            </a:r>
            <a:r>
              <a:rPr lang="ru-RU" sz="2400" i="1" dirty="0"/>
              <a:t>, </a:t>
            </a:r>
            <a:br>
              <a:rPr lang="ru-RU" sz="2400" i="1" dirty="0"/>
            </a:br>
            <a:r>
              <a:rPr lang="ru-RU" sz="2400" i="1" dirty="0"/>
              <a:t>заместитель директора КИМЦ</a:t>
            </a:r>
          </a:p>
          <a:p>
            <a:endParaRPr lang="ru-RU" dirty="0"/>
          </a:p>
          <a:p>
            <a:r>
              <a:rPr lang="ru-RU" dirty="0"/>
              <a:t>9 декабря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9BC44-EC69-4D13-93FE-FF0F35393AA1}"/>
              </a:ext>
            </a:extLst>
          </p:cNvPr>
          <p:cNvSpPr txBox="1"/>
          <p:nvPr/>
        </p:nvSpPr>
        <p:spPr>
          <a:xfrm>
            <a:off x="3118993" y="531974"/>
            <a:ext cx="9073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400" b="1" i="1" dirty="0">
                <a:solidFill>
                  <a:schemeClr val="tx2"/>
                </a:solidFill>
              </a:rPr>
              <a:t>Из образа Будущего – к пониманию Настоящего </a:t>
            </a:r>
            <a:br>
              <a:rPr lang="ru" sz="2400" b="1" i="1" dirty="0">
                <a:solidFill>
                  <a:schemeClr val="tx2"/>
                </a:solidFill>
              </a:rPr>
            </a:br>
            <a:r>
              <a:rPr lang="ru-RU" sz="2400" b="1" i="1" dirty="0">
                <a:solidFill>
                  <a:schemeClr val="tx2"/>
                </a:solidFill>
              </a:rPr>
              <a:t>для нового шага развития!</a:t>
            </a:r>
            <a:endParaRPr lang="ru-RU" sz="2400" b="1" i="1" dirty="0">
              <a:ln>
                <a:solidFill>
                  <a:srgbClr val="002060"/>
                </a:solidFill>
              </a:ln>
              <a:solidFill>
                <a:schemeClr val="tx2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6240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743</Words>
  <Application>Microsoft Office PowerPoint</Application>
  <PresentationFormat>Широкоэкранный</PresentationFormat>
  <Paragraphs>102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Symbol</vt:lpstr>
      <vt:lpstr>Wingdings</vt:lpstr>
      <vt:lpstr>Тема Office</vt:lpstr>
      <vt:lpstr>Семинар «Программа развития ДОУ: подходы к разработке"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«Программа развития ДОУ: подходы к разработке"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«Программа развития ДОУ: подходы к разработке" </dc:title>
  <dc:creator>Горностаев</dc:creator>
  <cp:lastModifiedBy>Горностаев</cp:lastModifiedBy>
  <cp:revision>47</cp:revision>
  <dcterms:created xsi:type="dcterms:W3CDTF">2020-12-08T08:22:13Z</dcterms:created>
  <dcterms:modified xsi:type="dcterms:W3CDTF">2020-12-09T00:34:10Z</dcterms:modified>
</cp:coreProperties>
</file>