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5"/>
  </p:notesMasterIdLst>
  <p:sldIdLst>
    <p:sldId id="256" r:id="rId3"/>
    <p:sldId id="302" r:id="rId4"/>
    <p:sldId id="307" r:id="rId5"/>
    <p:sldId id="309" r:id="rId6"/>
    <p:sldId id="314" r:id="rId7"/>
    <p:sldId id="316" r:id="rId8"/>
    <p:sldId id="330" r:id="rId9"/>
    <p:sldId id="317" r:id="rId10"/>
    <p:sldId id="331" r:id="rId11"/>
    <p:sldId id="332" r:id="rId12"/>
    <p:sldId id="318" r:id="rId13"/>
    <p:sldId id="333" r:id="rId14"/>
    <p:sldId id="319" r:id="rId15"/>
    <p:sldId id="328" r:id="rId16"/>
    <p:sldId id="334" r:id="rId17"/>
    <p:sldId id="335" r:id="rId18"/>
    <p:sldId id="336" r:id="rId19"/>
    <p:sldId id="337" r:id="rId20"/>
    <p:sldId id="338" r:id="rId21"/>
    <p:sldId id="340" r:id="rId22"/>
    <p:sldId id="339" r:id="rId23"/>
    <p:sldId id="32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1BBB7-9AEA-40B6-A15C-CBAF0C3EB5B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880A2-CCE8-45AA-95DF-396A4B0A7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1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e936df1943_2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e936df1943_2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 rot="2700000">
            <a:off x="8480439" y="5518243"/>
            <a:ext cx="1638225" cy="122866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4"/>
          <p:cNvGrpSpPr/>
          <p:nvPr/>
        </p:nvGrpSpPr>
        <p:grpSpPr>
          <a:xfrm>
            <a:off x="7562063" y="-602417"/>
            <a:ext cx="1737424" cy="2316567"/>
            <a:chOff x="5279626" y="2678000"/>
            <a:chExt cx="1737424" cy="1737425"/>
          </a:xfrm>
        </p:grpSpPr>
        <p:sp>
          <p:nvSpPr>
            <p:cNvPr id="34" name="Google Shape;34;p4"/>
            <p:cNvSpPr/>
            <p:nvPr/>
          </p:nvSpPr>
          <p:spPr>
            <a:xfrm rot="2700000">
              <a:off x="5858024" y="3066541"/>
              <a:ext cx="848952" cy="1228669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 rot="2700000">
              <a:off x="5648601" y="2656015"/>
              <a:ext cx="446750" cy="122866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4"/>
          <p:cNvSpPr/>
          <p:nvPr/>
        </p:nvSpPr>
        <p:spPr>
          <a:xfrm rot="2700000">
            <a:off x="7918249" y="5358869"/>
            <a:ext cx="182716" cy="198046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ubTitle" idx="1"/>
          </p:nvPr>
        </p:nvSpPr>
        <p:spPr>
          <a:xfrm>
            <a:off x="713250" y="1621333"/>
            <a:ext cx="7717500" cy="451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713250" y="719333"/>
            <a:ext cx="7717500" cy="71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Caveat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Josefin Slab"/>
              <a:buNone/>
              <a:defRPr sz="30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5004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4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7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7680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26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63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40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9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07907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4888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57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8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3CE66D-1CCB-4AA9-8683-847374EB306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414E25-5843-47EB-8F0C-B26543A6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b="1" smtClean="0">
                <a:solidFill>
                  <a:srgbClr val="FFFFFF"/>
                </a:solidFill>
              </a:rPr>
              <a:t>Page </a:t>
            </a:r>
            <a:fld id="{0EE3B940-8C45-4440-93D3-8D5107396CAA}" type="slidenum">
              <a:rPr lang="fr-FR" altLang="ru-RU" b="1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ru-RU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8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667540" cy="338437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/>
            </a: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>Основная образовательная программа начального общего образования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624736" cy="151216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55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Алдаева</a:t>
            </a:r>
            <a:r>
              <a:rPr lang="ru-RU" sz="5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Наталья Михайловна, </a:t>
            </a:r>
          </a:p>
          <a:p>
            <a:pPr algn="r"/>
            <a:r>
              <a:rPr lang="ru-RU" sz="5500" dirty="0" smtClean="0"/>
              <a:t>методист МКУ КИМЦ, </a:t>
            </a:r>
          </a:p>
          <a:p>
            <a:pPr algn="r"/>
            <a:r>
              <a:rPr lang="ru-RU" sz="5500" dirty="0" smtClean="0"/>
              <a:t>учитель начальных классов высшей категории МБОУ СШ № 2</a:t>
            </a:r>
          </a:p>
          <a:p>
            <a:pPr algn="r"/>
            <a:r>
              <a:rPr lang="en-US" sz="5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anm02@yandex.ru</a:t>
            </a:r>
          </a:p>
          <a:p>
            <a:pPr algn="ctr"/>
            <a:endParaRPr lang="ru-RU" sz="55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ru-RU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Красноярск - </a:t>
            </a:r>
            <a:r>
              <a:rPr lang="en-US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202</a:t>
            </a:r>
            <a:r>
              <a:rPr lang="ru-RU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  <a:endParaRPr lang="ru-RU" sz="8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624"/>
            <a:ext cx="17628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19390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9"/>
                <a:gridCol w="403143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Рабочая программа воспитания имеет модульную структуру и включает в себя:</a:t>
                      </a:r>
                    </a:p>
                    <a:p>
                      <a:r>
                        <a:rPr lang="ru-RU" sz="20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описание особенностей воспитательного процесса;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и задачи воспитания обучающихся;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виды, формы и содержание совместной деятельности педагогических работников, обучающихся и социальных партнеров организации, осуществляющей образовательную деятельность;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основные направления самоанализа воспитательной работы в организации, осуществляющей образовательную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4) Программа формирования экологической культуры, здорового и безопасного образа жизни.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5) Программа коррекционной работы.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Рабочая программа воспитания может иметь модульную структуру и включать: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анализ воспитательного процесса в организации;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цель и задачи воспитания обучающихся;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виды, формы и содержание воспитательной деятельности;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систему поощрения социальной успешности.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3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38549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7"/>
                <a:gridCol w="5039544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 19.3):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Учебный план ООП НОО определяет перечень, трудоемкость, последовательность и распределение по периодам обучения учебных предметов, формы промежуточной аттестации обучающихся.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Учебные планы обеспечивают преподавание и изучение государственного языка РФ, возможность преподавания и изучения государственных языков республик РФ и родного языка из числа языков народов РФ.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учебных занятий за 4 учебных года не может составлять менее 2904 часов и более 3345 часов.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выбору родителей (законных представителей) изучаются основы православной культуры, основы иудейской культуры, основы буддийской культуры, основы исламской культуры, основы мировых религиозных культур, основы светской этики.</a:t>
                      </a:r>
                      <a:endParaRPr lang="ru-RU" sz="16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 32.1):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план ООП НОО обеспечивает реализацию требований ФГОС, определяет учебную нагрузку, изучение государственного языка, возможность изучения родного языка.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Общий объём аудиторной работы обучающихся за четыре учебных года не может составлять менее 2954 часов и более 3190 академических часов.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организаций, в которых языком образования является русский язык, изучение родного языка и родной литературы осуществляется при наличии возможностей организации и по заявлению родителей (законных представителей).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 изучении предметной области «Основы религиозных культур и светской этики» выбор одного из учебных модулей осуществляется по заявлению родителей (законных представителей).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34288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1"/>
                <a:gridCol w="5183560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 19.3):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Обязательные предметные области и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содержания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предметных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областей</a:t>
                      </a:r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приведены в таблице в данном разделе.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учебный план входят следующие обязательные для изучения предметные области: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язык и литературное чтение;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Родной язык и литературное чтение на родном языке;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Иностранный язык;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 и информатика;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Обществознание и естествознание (Окружающий мир);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Основы религиозных культур и светской этики;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Искусство;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Технология;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 32.1):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учебный план входят следующие обязательные для изучения предметные области и учебные предметы: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язык и литературное чтение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(русский язык, литературное чтение);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Родной язык и литературное чтение на родном языке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(родной язык, литературное чтение на родном языке);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Иностранный язык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(иностранный язык);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(математика);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Обществознание и естествознание («окружающий мир»)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(окружающий мир);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Основы религиозных культур и светской этики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(учебный модуль: «Основы православной культуры», учебный модуль: «Основы иудейской культуры»,  учебный модуль: «Основы буддийской культуры», учебный модуль: «Основы исламской культуры», учебный модуль: «Основы религиозных культур народов России», учебный модуль: «Основы светской этики»);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Искусство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(изобразительное искусство, музыка);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Технология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u="none" baseline="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технология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r>
                        <a:rPr lang="ru-RU" sz="16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(физическая культура).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17702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585"/>
                <a:gridCol w="3887416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(пункты 19.10,</a:t>
                      </a: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19.10.1):</a:t>
                      </a:r>
                      <a:endParaRPr lang="ru-RU" sz="1400" b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Внеурочная деятельность организуется по направлениям развития личности (спортивно-оздоровительное, духовно-нравственное, социальное, </a:t>
                      </a:r>
                      <a:r>
                        <a:rPr lang="ru-RU" sz="1400" b="0" i="1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общеинтеллектуальное</a:t>
                      </a:r>
                      <a:r>
                        <a:rPr lang="ru-RU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общекультурное) в таких формах как художественные, культурологические, филологические, хоровые студии, сетевые сообщества, школьные спортивные клубы и секции, конференции, олимпиады, военно-патриотические объединения, экскурсии, соревнования, поисковые и научные исследования, общественно полезные практики и другие формы на добровольной основе в соответствии с выбором участников образовательных отношений.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внеурочной деятельности организации определяет состав и структуру направлений, 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 организации, объем внеурочной деятельности для обучающихся при получении начального общего образования </a:t>
                      </a:r>
                      <a:r>
                        <a:rPr lang="ru-RU" sz="1400" b="0" i="1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(до 1350 часов за четыре года обучения) с учетом интересов обучающихся и возможностей организации, осуществляющей образовательную деятельность.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Календарный учебный график содержит: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даты начала и окончания учебного года;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продолжительность учебного года;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сроки и продолжительность каникул;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сроки проведения промежуточной аттестации.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b="0" i="0" u="none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раздел (пункты 32.2, 32.3):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План внеурочной деятельности определяет формы организации и объём внеурочной деятельности </a:t>
                      </a:r>
                      <a:r>
                        <a:rPr lang="ru-RU" sz="20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(до 1320 академических часов за четыре года обучения).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Календарный учебный график содержит: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даты начала и окончания учебного года;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продолжительность учебного года;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сроки и продолжительность каникул;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сроки проведения промежуточной аттестации.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71446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9"/>
                <a:gridCol w="475151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результатам освоения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ФГОС устанавливает требования к результатам освоения обучающимися ООП НОО (пункты 9, 10, 11, 12):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личностным, включающим готовность и способность обучающихся к саморазвитию, </a:t>
                      </a:r>
                      <a:r>
                        <a:rPr lang="ru-RU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          </a:r>
                      <a:r>
                        <a:rPr lang="ru-RU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основ гражданской идентичности.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метапредметным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включающим освоенные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</a:t>
                      </a:r>
                      <a:r>
                        <a:rPr lang="ru-RU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межпредметными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понятиями.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предметным,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ФГОС устанавливает требования к результатам освоения обучающимися ООП НОО (пункт 40):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личностным: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у обучающихся основ российской гражданской идентичности;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готовность обучающихся к саморазвитию, мотивацию к познанию и обучению;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ценностные установки и социально-значимые качества личности;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активное участие в социально-значимой деятельности.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    </a:t>
                      </a:r>
                      <a:r>
                        <a:rPr lang="ru-RU" sz="1400" baseline="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метапредметным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включающим в себя: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универсальные познавательные учебные действия (базовые логические и начальные исследовательские действия, а также работу с информацией);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универсальные коммуникативные действия (общение, совместная деятельность, презентация);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универсальные регулятивные действия (</a:t>
                      </a:r>
                      <a:r>
                        <a:rPr lang="ru-RU" sz="1400" baseline="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саморегуляция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самоконтроль).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  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предметным, включающим освоенный обучающимися в ходе изучения учебного предмета опыт деятельности, специфической для данной предметной области, по получению нового знания, его преобразованию и применению.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8064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9"/>
                <a:gridCol w="511155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условиям реализации ООП НОО включают: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Информационно-образовательная</a:t>
                      </a: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среда.</a:t>
                      </a:r>
                      <a:endParaRPr lang="ru-RU" sz="2000" b="0" u="none" baseline="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материально-техническому обеспечению.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учебно-методическому обеспечению.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психолого-педагогическим условиям.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кадровым условиям.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финансовым условиям.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u="non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условиям реализации ООП НОО включают (пункт 33):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Общесистемные требования.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материально-техническому обеспечению.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учебно-методическому обеспечению.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психолого-педагогическим условиям.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кадровым условиям.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Требования к финансовым условиям.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02096"/>
              </p:ext>
            </p:extLst>
          </p:nvPr>
        </p:nvGraphicFramePr>
        <p:xfrm>
          <a:off x="-36513" y="61988"/>
          <a:ext cx="9144001" cy="909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5"/>
                <a:gridCol w="4967536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Требования к кадровым условиям реализации включают (пункт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23)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Организация, осуществляющая образовательную деятельность, реализующая ООП НОО, должна быть укомплектована квалифицированными кадрами.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квалификации работников должен отвечать квалификационным требованиям, указанным в квалификационных справочниках, и (или) профессиональным стандартам по соответствующей должности.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Непрерывность профессионального развития работников организации, осуществляющей образовательную деятельность, по профилю педагогической деятельности </a:t>
                      </a:r>
                      <a:r>
                        <a:rPr lang="ru-RU" sz="1800" b="0" i="1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реже чем один раз в три года.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5) Требования к кадровым условиям (пункт 38):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Квалификация педагогических работников должна отвечать квалификационным требованиям, указанных в квалификационных справочниках и (или) профессиональных стандартах.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Педагогические работники должны получать дополнительное профессиональное образование по программам повышения квалификации, в том числе в форме стажировки.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0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65458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9"/>
                <a:gridCol w="511155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4) Требования к психолого-педагогическим условиям (пункт 28) должны обеспечить: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преемственность содержания и форм организации образовательной деятельности;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учет специфики возрастного психофизического развития обучающихся;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формирование и развитие психолого-педагогической компетентности педагогических и административных работников, родителей (законных представителей) обучающихся;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вариативность направлений психолого-педагогического сопровождения участников образовательных отношений (сохранение и укрепление психологического здоровья обучающихся; формирование ценности здоровья и безопасного образа жизни; дифференциация и индивидуализация обучения; мониторинг возможностей и способностей обучающихся, выявление и поддержка одаренных детей, детей с ограниченными возможностями здоровья; формирование коммуникативных навыков в разновозрастной среде и среде сверстников; поддержка детских объединений, ученического самоуправления);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диверсификацию уровней психолого-педагогического сопровождения (индивидуальный, групповой, уровень класса, уровень организации);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вариативность форм психолого-педагогического сопровождения участников образовательных отношений (профилактика, диагностика, консультирование, коррекционная работа, развивающая работа, просвещение, экспертиза).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4) Требования к психолого-педагогическим условиям (пункт 37) должны обеспечить: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преемственность содержания и форм организации образовательной деятельности;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социально-психологическую адаптацию обучающихся;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и развитие психолого-педагогической компетентности работников организации и родителей (законных представителей);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профилактику формирования у детей </a:t>
                      </a:r>
                      <a:r>
                        <a:rPr lang="ru-RU" sz="140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девиантных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форм поведения, агрессии и повышенной тревожности;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психолого-педагогическое сопровождение квалифицированными специалистами (учителем-дефектологом, педагогом-психологом, учителем-логопедом, </a:t>
                      </a:r>
                      <a:r>
                        <a:rPr lang="ru-RU" sz="140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тьютором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социальным педагогом);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индивидуальное психолого-педагогическое сопровождение всех участников образовательных отношений;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диверсификацию уровней психолого-педагогического сопровождения (индивидуальный, групповой, уровень класса, уровень организации);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вариативность форм психолого-педагогического сопровождения;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осуществление мониторинга и оценки эффективности психологических программ сопровождения участников образовательных отношений.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83041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1"/>
                <a:gridCol w="4103440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6) Требования к финансовым условиям (пункт 24).</a:t>
                      </a:r>
                    </a:p>
                    <a:p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Финансовые условия должны обеспечивать:</a:t>
                      </a:r>
                    </a:p>
                    <a:p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возможность исполнения требований Стандарта;</a:t>
                      </a:r>
                    </a:p>
                    <a:p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реализацию обязательной части ООП НОО и части, формируемой участниками образовательных отношений вне зависимости от количества учебных дней в неделю;</a:t>
                      </a:r>
                    </a:p>
                    <a:p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отражать структуру и объем расходов, необходимых для реализации ООП НОО и достижения планируемых результатов, а также механизм их формирования.</a:t>
                      </a:r>
                    </a:p>
                    <a:p>
                      <a:r>
                        <a:rPr lang="ru-RU" sz="16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Нормативные затраты на оказание государственной или муниципальной услуги в сфере образования определяются по каждому виду и направленности (профилю) образовательных программ с учетом форм обучения, сетевой формы реализации образовательных программ, образовательных технологий, специальных условий получения образования обучающимися с ограниченными возможностями здоровья, обеспечения дополнительного профессионального образования педагогическим работникам, обеспечения безопасных условий обучения и воспитания, охраны здоровья обучающихся.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6) Требования к финансовым условиям (пункт 39).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Финансовые условия должны обеспечивать: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соблюдение в полном объёме государственных гарантий по получению общедоступного и бесплатного НОО;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возможность реализации всех требований и условий, предусмотренных ФГОС;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затрат на реализацию всех частей ООП НОО,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Финансовое обеспечение реализации ООП НОО должно осуществляться в соответствии с нормативами финансирования государственных (муниципальных) услуг.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25883"/>
              </p:ext>
            </p:extLst>
          </p:nvPr>
        </p:nvGraphicFramePr>
        <p:xfrm>
          <a:off x="-36513" y="61988"/>
          <a:ext cx="9144001" cy="7177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9"/>
                <a:gridCol w="511155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Информационно-образовательная среда (пункт 26).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Информационно-образовательная среда должна обеспечивать возможность осуществлять в электронной (цифровой) форме следующие виды деятельности: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планирование образовательной деятельности;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размещение и сохранение материалов образовательной деятельности;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фиксацию хода образовательной деятельности и результатов освоения ООП НОО;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взаимодействие между участниками образовательных отношений, в том числе дистанционное посредством сети Интернет, возможность использования данных, формируемых в ходе образовательной деятельности для решения задач управления образовательной деятельностью;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контролируемый доступ участников образовательных отношений к информационным образовательным ресурсам в сети Интернет (ограничение доступа к информации, несовместимой с задачами духовно-нравственного развития и воспитания обучающихся);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взаимодействие организации, осуществляющей образовательную деятельность с органами, осуществляющими управление в сфере образования, и с другими организациями, осуществляющими образовательную деятельность.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1) Общесистемные требования (пункт 34): создание комфортной развивающей образовательной среды по отношению к обучающимся и педагогическим работникам: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Должны создаваться условия, обеспечивающие возможность: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достижения планируемых результатов;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формирования функциональной грамотности;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выявления и развития способностей обучающихся;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работы с одарёнными детьми;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выполнения индивидуальных и групповых проектов;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участия обучающихся и их родителей (законных представителей) в разработке ООП НОО, проектировании и развитии в организации социальной среды, разработке и реализации индивидуальных учебных планов.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 реализации ООП НОО каждому обучающемуся и родителям (законным представителям)  в течение всего периода обучения должен быть обеспечен доступ к информационно-образовательной среде организации.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случае реализации ООП НОО с применением электронного обучения, дистанционных образовательных технологий каждый обучающийся в течение всего периода обучения должен быть обеспечен индивидуальным авторизированным доступом к совокупности информационных и электронных образовательных ресурсов.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b="1" baseline="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1" baseline="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1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9"/>
          <p:cNvSpPr txBox="1">
            <a:spLocks noGrp="1"/>
          </p:cNvSpPr>
          <p:nvPr>
            <p:ph type="title"/>
          </p:nvPr>
        </p:nvSpPr>
        <p:spPr>
          <a:xfrm>
            <a:off x="713250" y="719332"/>
            <a:ext cx="7027102" cy="10534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юстиции в июле 2021 года зарегистрировало приказы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утверждении федеральных государственных образовательных стандартов (ФГОС) начального и основного общего образования (с 1 по 9 классы)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3" name="Google Shape;403;p39"/>
          <p:cNvSpPr txBox="1">
            <a:spLocks noGrp="1"/>
          </p:cNvSpPr>
          <p:nvPr>
            <p:ph type="subTitle" idx="1"/>
          </p:nvPr>
        </p:nvSpPr>
        <p:spPr>
          <a:xfrm>
            <a:off x="713250" y="1621333"/>
            <a:ext cx="7717500" cy="451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2060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31.05.2021 № 286 "Об утверждении федерального государственного образовательного стандарта начального общего образования"(Зарегистрирован 05.07.2021 № 64100)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</a:t>
            </a:r>
          </a:p>
          <a:p>
            <a:pPr>
              <a:buClr>
                <a:srgbClr val="002060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образования" (Зарегистрирован 05.07.2021 № 64101)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</a:t>
            </a:r>
          </a:p>
          <a:p>
            <a:pPr>
              <a:buClr>
                <a:srgbClr val="002060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вступают в силу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2022 года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dirty="0"/>
          </a:p>
        </p:txBody>
      </p:sp>
      <p:sp>
        <p:nvSpPr>
          <p:cNvPr id="404" name="Google Shape;404;p39"/>
          <p:cNvSpPr/>
          <p:nvPr/>
        </p:nvSpPr>
        <p:spPr>
          <a:xfrm rot="5400000">
            <a:off x="1740000" y="1099348"/>
            <a:ext cx="57600" cy="1980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39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51200"/>
              </p:ext>
            </p:extLst>
          </p:nvPr>
        </p:nvGraphicFramePr>
        <p:xfrm>
          <a:off x="-36513" y="61988"/>
          <a:ext cx="9144001" cy="7139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3"/>
                <a:gridCol w="4535488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Требования к учебно-методическому обеспечению (пункт 27).</a:t>
                      </a:r>
                    </a:p>
                    <a:p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Организация, осуществляющая образовательную деятельность, должна быть обеспечена учебниками, учебно-методической литературой и материалами по всем учебным предметам ООП НОО на определенных учредителем организации, осуществляющей образовательную деятельность, языках обучения и воспитания. Норма обеспеченности образовательной деятельности учебными изданиями определяется исходя из расчета:</a:t>
                      </a:r>
                    </a:p>
                    <a:p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менее одного учебника в печатной и (или) электронной форме, достаточного для освоения программы учебного предмета на каждого обучающегося по каждому учебному предмету, входящему в обязательную часть учебного плана;</a:t>
                      </a:r>
                    </a:p>
                    <a:p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менее одного учебника в печатной и (или) электронной форме или учебного пособия, достаточного для освоения программы учебного предмета на каждого обучающегося по каждому учебному предмету, входящему в часть, формируемую участниками образовательных отношений, учебного плана.</a:t>
                      </a:r>
                    </a:p>
                    <a:p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должна также иметь доступ к печатным и электронным образовательным ресурсам (ЭОР), в том числе к электронным образовательным ресурсам, размещенным в федеральных и региональных базах данных ЭОР.</a:t>
                      </a:r>
                    </a:p>
                    <a:p>
                      <a:r>
                        <a:rPr lang="ru-RU" sz="12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Библиотека организации, осуществляющей образовательную деятельность, должна быть укомплектована печатными образовательными ресурсами и ЭОР по всем учебным предметам учебного плана, а также иметь фонд дополнительной литературы. Фонд дополнительной литературы должен включать детскую художественную и научно-популярную литературу, справочно-библиографические и периодические издания, сопровождающие реализацию основной образовательной программы начального общего образования.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Требования к учебно-методическому обеспечению (пункт 36).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должна предоставлять не менее одного учебника из федерального перечня учебников, допущенных к использованию и (или) учебного пособия в печатной форме на каждого обучающегося по каждому учебному предмету, курсу, модулю, входящему как в обязательную часть указанной программы, так и в часть программы, формируемой участниками образовательных отношений.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Дополнительно организация может предоставить учебные пособия в электронной форме.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Обучающемуся должен быть обеспечен доступ к печатным и электронным образовательным ресурсам.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Библиотека должна быть укомплектована печатными образовательными ресурсами, и ОЭР по всем учебным предметам учебного плана и меть фонд дополнительной литературы, который включает в себя детскую художественную и научно-популярную литературу, справочно-библиографические и периодические издания.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6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7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29139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5"/>
                <a:gridCol w="4247456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 условиям реализации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Требования к материально-техническому обеспечению (пункт 25).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Материально-технические условия реализации основной образовательной программы начального общего образования должны обеспечивать: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достижения обучающимися установленных Стандартом требований к результатам освоения основной образовательной программы начального общего образования;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соблюдение: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санитарно-гигиенических норм образовательной деятельности (требования к водоснабжению, канализации, освещению, воздушно-тепловому режиму и т. д.);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санитарно-бытовых условий (наличие оборудованных гардеробов, санузлов, мест личной гигиены и т. д.);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социально-бытовых условий (наличие оборудованного рабочего места, учительской, комнаты психологической разгрузки и т.д.);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пожарной и электробезопасности;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требований охраны труда;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своевременных сроков и необходимых объемов текущего и капитального ремонта;</a:t>
                      </a:r>
                    </a:p>
                    <a:p>
                      <a:r>
                        <a:rPr lang="ru-RU" sz="1400" b="0" i="1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i="1" u="none" kern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для беспрепятственного доступа обучающихся с ограниченными возможностями здоровья к объектам инфраструктуры образовательного учреждения.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Требования к материально-техническому обеспечению (пункт 35).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Должны создаваться условия, обеспечивающие: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возможность достижения планируемых результатов;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соблюдение гигиенических нормативов и санитарно-эпидемиологических требований, социально-бытовых условий для обучающихся, (питьевой режим, оборудованное помещение для организации питания), социально-бытовых условий для педагогических работников (оборудованное рабочее место, помещение для отдыха и самоподготовки), требований пожарной безопасности и </a:t>
                      </a:r>
                      <a:r>
                        <a:rPr lang="ru-RU" sz="160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электробезопасности</a:t>
                      </a:r>
                      <a:r>
                        <a:rPr lang="ru-RU" sz="16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требования охраны труда, сроков и объёмов текущего и капитального ремонта зданий и сооружений, благоустройства территории.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8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ВНИМАНИЕ!!!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7"/>
            <a:ext cx="2055742" cy="136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Алдаева\Desktop\flowers-yellow-glass-lilies-ART-flower-plant-beauty-flora-roses-branches-bouquet-petal-land-plant-flowering-plant-floristry-flower-bouquet-flower-arranging-floral-design-cut-flowers-centrepiece-artificial-flower-72994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71612"/>
            <a:ext cx="72415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6005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585"/>
                <a:gridCol w="3887416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положения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Стандарт включает в себя требования (пункт 1):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</a:t>
                      </a:r>
                      <a:r>
                        <a:rPr lang="ru-RU" sz="2000" b="1" i="0" u="none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результатам 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освоения основной образовательной программы начального общего образования.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</a:t>
                      </a:r>
                      <a:r>
                        <a:rPr lang="ru-RU" sz="2000" b="1" i="0" u="none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структуре 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образовательной программы начального общего образования,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образовательных отношений.</a:t>
                      </a:r>
                    </a:p>
                    <a:p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</a:t>
                      </a:r>
                      <a:r>
                        <a:rPr lang="ru-RU" sz="2000" b="1" i="0" u="none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условиям </a:t>
                      </a:r>
                      <a:r>
                        <a:rPr lang="ru-RU" sz="20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основной образовательной программы начального общего образования, в том числе кадровым, финансовым, материально-техническим и иным условиям.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u="sng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ФГОС включает требования к (пункт 7):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u="non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Структуре</a:t>
                      </a: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программ НОО (в том числе к соотношению их обязательной части и части, формируемой участниками образовательных отношений) и их объёму.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u="non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Условиям</a:t>
                      </a:r>
                      <a:r>
                        <a:rPr lang="ru-RU" sz="2000" u="non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реализации программ НОО, в том числе кадровым, финансовым, материально-техническим.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b="1" u="non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Результатам</a:t>
                      </a: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освоения программ НОО.</a:t>
                      </a:r>
                      <a:endParaRPr lang="ru-RU" sz="20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9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19719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585"/>
                <a:gridCol w="3887416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положения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Данный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вопрос в общих положениях не раскрыт.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Он раскрывается в части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Требования к структуре основной образовательной программы начального общего образования (пункт 16): 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осуществляющая образовательную деятельность по имеющим государственную аккредитацию основным образовательным программам начального общего образования, 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разрабатывает ООП НОО в соответствии со Стандартом и с учётом ПООП НОО.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НОО определяется программой НОО, разрабатываемой и утверждаемой организацией самостоятельно. 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разрабатывает ООП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НОО в соответствии с ФГОС и с учётом соответствующих ПООП НОО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(пункт 13).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4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4076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7"/>
                <a:gridCol w="3959424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2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образовательная программа начального общего образования содержит обязательную часть и часть, формируемую участниками образовательных отношений.</a:t>
                      </a:r>
                    </a:p>
                    <a:p>
                      <a:r>
                        <a:rPr lang="ru-RU" sz="2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Обязательная часть основной образовательной программы начального общего образования составляет 80%, а часть, формируемая участниками образовательных отношений, - 20% от общего объема основной образовательной программы начального общего образования</a:t>
                      </a:r>
                      <a:r>
                        <a:rPr lang="ru-RU" sz="2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(пункт 15).</a:t>
                      </a:r>
                      <a:endParaRPr lang="ru-RU" sz="2400" b="0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u="sng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Структура программы НОО обязательную часть и часть, формируемую участниками образовательных отношений.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Объём обязательной части программы составляет 80%,  а объём части, формируемой участниками образовательных отношений – 20% от общего объёма ООП НОО</a:t>
                      </a:r>
                      <a:r>
                        <a:rPr lang="ru-RU" sz="2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(пункты 24, 25).</a:t>
                      </a:r>
                      <a:endParaRPr lang="ru-RU" sz="240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54839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3"/>
                <a:gridCol w="4535488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ООП НОО должна содержать три раздела (пункт 16, 19.1, 19.2): </a:t>
                      </a:r>
                      <a:r>
                        <a:rPr lang="ru-RU" sz="15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целевой, содержательный и организационный.</a:t>
                      </a: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раздел определяет общее назначение, цели, задачи и планируемые результаты реализации ООП НОО, а также способы определения достижения этих целей и результатов.</a:t>
                      </a:r>
                    </a:p>
                    <a:p>
                      <a:r>
                        <a:rPr lang="ru-RU" sz="15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 включает:</a:t>
                      </a: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5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пояснительную записку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(цели реализации программы, принципы и подходы к формированию ООП НОО, общую характеристику программы, </a:t>
                      </a:r>
                      <a:r>
                        <a:rPr lang="ru-RU" sz="15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подходы к организации внеурочной деятельности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5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результаты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освоения обучающимися ООП НОО (обеспечивают связь между требованиями Стандарта, образовательной деятельностью и системой оценки результатов, являются основой для разработки ООП НОО, являются содержательной и </a:t>
                      </a:r>
                      <a:r>
                        <a:rPr lang="ru-RU" sz="15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критериальной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основой для разработки рабочих программ</a:t>
                      </a:r>
                      <a:r>
                        <a:rPr lang="ru-RU" sz="15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учебных предметов, рабочей программы воспитания и учебно-методической литературы, для системы оценки качества освоения обучающимися ООП НОО)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5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систему оценки достижения планируемых результатов 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освоения ООП НОО.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ООП НОО включает в себя три раздела (пункты 29, 30, 31,32) 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Целевой: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пояснительная записка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(цели реализации программы, принципы формирования и механизмы реализации программы, общая характеристика программы);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планируемые результаты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освоения ООП НОО (обеспечивают связь между требованиями ФГОС, образовательной деятельностью и системой оценки результатов; являются содержательной и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критериальной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основой для разработки рабочих программ учебных предметов (курсов или модулей), рабочей программы воспитания, программы формирования универсальных учебных действий, системы оценки качества освоения ООП НОО);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ООП НОО.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8847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553"/>
                <a:gridCol w="4175448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Содержательный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 определяет общее содержание НОО и включает следующие программы, ориентированные на достижение личностных, предметных и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результатов: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программу формирования универсальных учебных действий;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программы отдельных учебных предметов, курсов и курсов внеурочной деятельности;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рабочую программу воспитания;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программу формирования экологической культуры, здорового и безопасного образа жизни;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программу коррекционной работы.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 определяет общие рамки организации образовательной деятельности, а также механизмы реализации ООП. Организационный раздел включает: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-учебный план;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внеурочной деятельности;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календарный учебный график;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календарный план воспитательной работы;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систему условий реализации основной образовательной программы в соответствии с требованиями Стандарта.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Содержательный: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программы учебных предметов, учебных курсов, учебных модулей;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программу формирования универсальных учебных действий;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рабочую программу воспитания.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план;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внеурочной деятельности;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Календарный учебный график;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Календарный план воспитательной работы;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Характеристику условий реализации программы в соответствии с требованиями ФГОС.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96615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553"/>
                <a:gridCol w="4175448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Содержательный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раздел (пункт 19.5, 19.4, 19.6, 19.7, 19.8)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Рабочие программы учебных предметов, курсов должны содержать: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планируемые результаты освоения учебного предмета, курса;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учебного предмета, курса;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тематическое планирование, в том числе </a:t>
                      </a:r>
                      <a:r>
                        <a:rPr lang="ru-RU" sz="18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учетом рабочей программы воспитания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указанием количества часов, отводимых на освоение каждой темы.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Рабочие программы курсов внеурочной деятельности должны содержать: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освоения курса внеурочной деятельности;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курса внеурочной деятельности с указанием форм организации и </a:t>
                      </a:r>
                      <a:r>
                        <a:rPr lang="ru-RU" sz="18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видов деятельности;</a:t>
                      </a:r>
                    </a:p>
                    <a:p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тематическое планирование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Содержательный раздел (пункты 31.1, 31.2, 31.3):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программы учебных предметов, учебных курсов, учебных модулей должны включать: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учебного предмета (курса, модуля);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планируемые результаты освоения учебного предмета (курса, модуля);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тематическое планирование с указанием количества академических часов и </a:t>
                      </a:r>
                      <a:r>
                        <a:rPr lang="ru-RU" sz="1800" b="1" u="non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возможность использования по этой теме электронных (цифровых) образовательных ресурсов;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программы учебных курсов внеурочной деятельности должны содержать указание на форму проведения занятий.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10454"/>
              </p:ext>
            </p:extLst>
          </p:nvPr>
        </p:nvGraphicFramePr>
        <p:xfrm>
          <a:off x="-36513" y="61988"/>
          <a:ext cx="9144001" cy="701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9"/>
                <a:gridCol w="4031432"/>
              </a:tblGrid>
              <a:tr h="26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(2009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 (2021 г.)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5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структуре ООП НОО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341"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Содержательный</a:t>
                      </a:r>
                      <a:r>
                        <a:rPr lang="ru-RU" sz="17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раздел (пункт 19.5, 19.4., 19.6,19.7, 19.8)</a:t>
                      </a:r>
                      <a:endParaRPr lang="ru-RU" sz="17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Программа формирования универсальных учебных действий должна содержать:</a:t>
                      </a:r>
                    </a:p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7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описание ценностных ориентиров содержания образования при получении начального общего образования;</a:t>
                      </a:r>
                    </a:p>
                    <a:p>
                      <a:r>
                        <a:rPr lang="ru-RU" sz="17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связь универсальных учебных действий с содержанием учебных предметов;</a:t>
                      </a:r>
                    </a:p>
                    <a:p>
                      <a:r>
                        <a:rPr lang="ru-RU" sz="17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характеристики личностных, регулятивных, познавательных, коммуникативных универсальных учебных действий обучающихся;</a:t>
                      </a:r>
                    </a:p>
                    <a:p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7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типовые задачи формирования личностных, регулятивных, познавательных, коммуникативных универсальных учебных действий;</a:t>
                      </a:r>
                    </a:p>
                    <a:p>
                      <a:r>
                        <a:rPr lang="ru-RU" sz="17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описание преемственности программы формирования универсальных учебных действий при переходе от дошкольного к начальному общему образованию.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универсальных учебных действий у обучающихся определяется на этапе завершения ими освоения ООП НОО.</a:t>
                      </a:r>
                    </a:p>
                    <a:p>
                      <a:endParaRPr lang="ru-RU" sz="18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Содержательный раздел (пункты 31.1, 31.2, 31.3):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Программа формирования универсальных учебных действий должна содержать: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описание взаимосвязи универсальных учебных действий с содержанием учебных предметов;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характеристики регулятивных, познавательных, коммуникативных  универсальных учебных действий обучающихся.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универсальных учебных действий у обучающихся определяется на этапе завершения ими освоения ООП НОО.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2016</TotalTime>
  <Words>4056</Words>
  <Application>Microsoft Office PowerPoint</Application>
  <PresentationFormat>Экран (4:3)</PresentationFormat>
  <Paragraphs>340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Modèle par défaut</vt:lpstr>
      <vt:lpstr>      Основная образовательная программа начального общего образования</vt:lpstr>
      <vt:lpstr>Министерство юстиции в июле 2021 года зарегистрировало приказы Минпросвещения об утверждении федеральных государственных образовательных стандартов (ФГОС) начального и основного общего образования (с 1 по 9 классы)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модель</dc:title>
  <dc:creator>noo@kimc.ms</dc:creator>
  <cp:lastModifiedBy>natalia</cp:lastModifiedBy>
  <cp:revision>173</cp:revision>
  <dcterms:created xsi:type="dcterms:W3CDTF">2019-06-13T03:36:49Z</dcterms:created>
  <dcterms:modified xsi:type="dcterms:W3CDTF">2022-03-28T09:36:20Z</dcterms:modified>
</cp:coreProperties>
</file>