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4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4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332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63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8588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13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409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0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88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03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7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49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9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03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0E7DB-F205-4F3D-AB92-ACAA98C87E8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963AA1-0A82-4DCB-BA1C-29325EA66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0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A926F0-FAD1-4901-BF98-48D484132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087757"/>
            <a:ext cx="6921316" cy="333954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читательской грамотности на уроках литературного чтения в начальной школе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199723-14DF-4B2F-96F6-202166DBB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-463826" y="6858000"/>
            <a:ext cx="1970893" cy="13914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0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C8413F-06FE-4973-93D3-06C88CC0E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-384313"/>
            <a:ext cx="8596668" cy="10601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D9304F-02F9-4F2F-8704-A5AA55979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352" y="424554"/>
            <a:ext cx="8596668" cy="5830472"/>
          </a:xfrm>
        </p:spPr>
        <p:txBody>
          <a:bodyPr>
            <a:normAutofit/>
          </a:bodyPr>
          <a:lstStyle/>
          <a:p>
            <a:r>
              <a:rPr lang="ru-RU" sz="2800" dirty="0"/>
              <a:t>Игровая технология, обеспечивающая достижения единства эмоционального и рационального в обучении.</a:t>
            </a:r>
          </a:p>
          <a:p>
            <a:r>
              <a:rPr lang="ru-RU" sz="2800" dirty="0"/>
              <a:t>Приемы: «Мим -театр», суть которого состоит в изображении мимикой и жестами одного из героев произведения, а класс отгадывает;</a:t>
            </a:r>
          </a:p>
          <a:p>
            <a:r>
              <a:rPr lang="ru-RU" sz="2800" dirty="0"/>
              <a:t>«Дерево мудрости», которое заключается в том, что сначала быстро, но внимательно школьники читают текст. Далее каждый пишет</a:t>
            </a:r>
          </a:p>
          <a:p>
            <a:pPr marL="0" indent="0">
              <a:buNone/>
            </a:pPr>
            <a:r>
              <a:rPr lang="ru-RU" sz="2800" dirty="0"/>
              <a:t>записку, в которой задается вопрос по тексту и крепит его к нарисованному дереву (на доске).</a:t>
            </a:r>
          </a:p>
        </p:txBody>
      </p:sp>
    </p:spTree>
    <p:extLst>
      <p:ext uri="{BB962C8B-B14F-4D97-AF65-F5344CB8AC3E}">
        <p14:creationId xmlns:p14="http://schemas.microsoft.com/office/powerpoint/2010/main" val="155031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155F5-C274-4966-A8F9-7A685FCB7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-424070"/>
            <a:ext cx="8596668" cy="22528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57718B-33F1-49D7-B435-8B49C517C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5489"/>
            <a:ext cx="8596668" cy="3880773"/>
          </a:xfrm>
        </p:spPr>
        <p:txBody>
          <a:bodyPr>
            <a:normAutofit/>
          </a:bodyPr>
          <a:lstStyle/>
          <a:p>
            <a:r>
              <a:rPr lang="ru-RU" sz="2800" dirty="0"/>
              <a:t>Личностно-ориентировочная технология, предполагающая создание на уроке учебной ситуации, когда не только излагаются знания но и раскрываются, формируются и реализуются личностные особенности младших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249508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9E89AE-06BB-4AAE-990A-AF92C7E83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99" y="-1444487"/>
            <a:ext cx="8596668" cy="13208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9532C4-71AD-41D8-979B-ADDB33473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99" y="371545"/>
            <a:ext cx="8596668" cy="388077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4400" dirty="0"/>
              <a:t>       Спасибо,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210354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F2366-B60C-44DC-BF48-A0C91C799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050" y="3743003"/>
            <a:ext cx="7766936" cy="1646302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Читательская грамотность-способность  понимать  и использовать тексты, размышлять о них  и заниматься чтением, для того  чтобы достигнуть своих  целей.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Основываясь  на тексте, сделать свои выводы; умения, основанные на собственных размышлениях о прочитанном, интегрировать и интерпретировать, оценивать информацию текста.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4C5B27-3BAF-4713-BE94-37A0023B8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-2610679" y="3383280"/>
            <a:ext cx="100716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27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7E0F01-7496-486D-A650-D62D2FAF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-1020417"/>
            <a:ext cx="8596668" cy="768626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74DA61-6451-4A9F-B908-8983D2DF0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44557"/>
            <a:ext cx="8596668" cy="6513443"/>
          </a:xfrm>
        </p:spPr>
        <p:txBody>
          <a:bodyPr/>
          <a:lstStyle/>
          <a:p>
            <a:r>
              <a:rPr lang="ru-RU" sz="2400" dirty="0"/>
              <a:t>Уровни читательской грамотности связаны с качественной характеристикой  читательской самостоятельности выпускников начальной школы:</a:t>
            </a:r>
          </a:p>
          <a:p>
            <a:r>
              <a:rPr lang="ru-RU" sz="2400" dirty="0"/>
              <a:t>Высокий уровень  - говорит о готовности учащегося к дальнейшему обучению на следующей образовательной ступени.</a:t>
            </a:r>
          </a:p>
          <a:p>
            <a:r>
              <a:rPr lang="ru-RU" sz="2400" dirty="0"/>
              <a:t>Средний уровень  понимания текстов характерен для читателей , еще неполностью освоивших основы чтения.</a:t>
            </a:r>
          </a:p>
          <a:p>
            <a:r>
              <a:rPr lang="ru-RU" sz="2400" dirty="0"/>
              <a:t>Низкий уровень понимания текстов делает невозможным принятия учащимися помощи педагога в использовании письменных форм сообщения о человеческих чувствах, мыслях и знаниях для самообразования.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04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BA5CE-4965-43F1-912C-597155DDE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-318052"/>
            <a:ext cx="8596668" cy="6029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1194F-3429-47CC-B55A-832725D79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37323"/>
            <a:ext cx="8596668" cy="560404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</a:t>
            </a:r>
          </a:p>
          <a:p>
            <a:pPr marL="0" indent="0">
              <a:buNone/>
            </a:pPr>
            <a:r>
              <a:rPr lang="ru-RU" sz="2800" b="1" dirty="0"/>
              <a:t>   Читательская грамотность определяется: </a:t>
            </a:r>
          </a:p>
          <a:p>
            <a:pPr marL="0" indent="0">
              <a:buNone/>
            </a:pPr>
            <a:r>
              <a:rPr lang="ru-RU" sz="2800" dirty="0"/>
              <a:t>         Владением техники чтения;</a:t>
            </a:r>
          </a:p>
          <a:p>
            <a:r>
              <a:rPr lang="ru-RU" sz="2800" dirty="0"/>
              <a:t>Приемами понимания прочитанного  и прослушанного произведения;</a:t>
            </a:r>
          </a:p>
          <a:p>
            <a:r>
              <a:rPr lang="ru-RU" sz="2800" dirty="0"/>
              <a:t>Знанием книг и умением их самостоятельно выбирать;</a:t>
            </a:r>
          </a:p>
          <a:p>
            <a:r>
              <a:rPr lang="ru-RU" sz="2800" dirty="0"/>
              <a:t>Формированием духовной потребности как средстве познания мира и самопознания.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34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1155F-7379-42F9-811C-90D7F2DAC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-622852"/>
            <a:ext cx="8596668" cy="159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F163E2-D6F9-4DD3-ACEE-3EA1E980B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6592"/>
            <a:ext cx="8596668" cy="5299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Рассмотрим приемы в рамках  актуальных педагогических технологий</a:t>
            </a:r>
            <a:r>
              <a:rPr lang="ru-RU" b="1" dirty="0"/>
              <a:t>. </a:t>
            </a:r>
          </a:p>
          <a:p>
            <a:r>
              <a:rPr lang="ru-RU" sz="2800" dirty="0"/>
              <a:t>      Прием «Чтение с остановками», материалом проведения которого является повествовательный текст. На начальной стадии урока младшие школьники по названию  текста  высказывают свои предположения, о чем пойдет речь в произведении. После чтения каждого фрагмента школьники высказывают предположения о дальнейшем развитии сюжета;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11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98509-9D0E-47D3-91D2-8CCDB99C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-371061"/>
            <a:ext cx="8596668" cy="18553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129A5F-FD3D-4CD5-BC37-6ABAE0B0A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07" y="477078"/>
            <a:ext cx="8596668" cy="608274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000" dirty="0"/>
              <a:t>  </a:t>
            </a:r>
            <a:r>
              <a:rPr lang="ru-RU" sz="11200" dirty="0"/>
              <a:t>     Прием «Работа с вопросником» используемый при введении нового материала на этапе самостоятельной работы с учебником. Педагог  предлагает детям ряд вопросов к тексту, на которые им необходимо ответить. Причем вопросы и ответы предоставлены как в прямой так и в косвенной форме, требующий анализа и рассуждения, опоры на собственный опыт;</a:t>
            </a:r>
          </a:p>
          <a:p>
            <a:pPr marL="0" indent="0" algn="just">
              <a:buNone/>
            </a:pPr>
            <a:endParaRPr lang="ru-RU" sz="11200" dirty="0"/>
          </a:p>
          <a:p>
            <a:pPr algn="just"/>
            <a:r>
              <a:rPr lang="ru-RU" sz="11200" dirty="0"/>
              <a:t>       Прием «Знаю, узнал, хочу узнать» используемый как на стадии объяснения нового материала, так и на стадии закрепления. Детям предлагается таблица с тремя графами: в которых они самостоятельно записывают ответы. </a:t>
            </a:r>
          </a:p>
          <a:p>
            <a:pPr marL="0" indent="0" algn="just">
              <a:buNone/>
            </a:pPr>
            <a:r>
              <a:rPr lang="ru-RU" sz="112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09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932C5-C20D-46D7-B95A-ED2DE303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530086"/>
            <a:ext cx="8596668" cy="1192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F4ECC4-BE7D-4CD5-9190-866414CBA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4801"/>
            <a:ext cx="8596668" cy="57365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000" dirty="0"/>
              <a:t>Прием «Уголки» использование которого  предполагается при составлении характеристики героев какого-либо произведения. Суть данного приема состоит в том, что класс делится на две группы. Одна готовит доказательства положительных качеств  героя , другая – отрицательных ,обосновывая свое мнение цитатами из текста;</a:t>
            </a:r>
          </a:p>
          <a:p>
            <a:pPr algn="just"/>
            <a:r>
              <a:rPr lang="ru-RU" sz="3000" dirty="0"/>
              <a:t> Прием «Написание творческих работ» играющий большую роль на этапе закрепления изученной темы. Младшим школьникам  предлагается написать продолжение понравившегося произведения из раздела или самому написать сказку или стихотворение; Данная работа выполняется учениками в зависимости от уровня их развития;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10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F2EB3-2901-44E9-8826-66E531A35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-496293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B5586D-0247-4B81-A08C-0096F3B3E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4" y="557076"/>
            <a:ext cx="8596668" cy="5923237"/>
          </a:xfrm>
        </p:spPr>
        <p:txBody>
          <a:bodyPr>
            <a:noAutofit/>
          </a:bodyPr>
          <a:lstStyle/>
          <a:p>
            <a:r>
              <a:rPr lang="ru-RU" sz="2800" dirty="0"/>
              <a:t>Технология проблемного обучения- предполагающая создание проблемных ситуаций; поиске и решений сложных вопросов. умения видеть  за отдельными фактами явления.  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Проектная технология, рассматриваемая в качестве совместной учебно-познавательной деятельности, творческой или игровой деятельности, имеющую общую цель, Обеспечивающие достижение результата – создание проекта.</a:t>
            </a:r>
          </a:p>
          <a:p>
            <a:pPr>
              <a:buFontTx/>
              <a:buChar char="-"/>
            </a:pP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392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ACBD8-96B1-4F6E-B012-CC575A66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-569842"/>
            <a:ext cx="8596668" cy="2252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709F9-D970-44BF-832C-B056865B9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71" y="397566"/>
            <a:ext cx="8596668" cy="6017586"/>
          </a:xfrm>
        </p:spPr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A0D865-4831-4F1C-BE94-866911A4D299}"/>
              </a:ext>
            </a:extLst>
          </p:cNvPr>
          <p:cNvSpPr txBox="1"/>
          <p:nvPr/>
        </p:nvSpPr>
        <p:spPr>
          <a:xfrm>
            <a:off x="1215888" y="410819"/>
            <a:ext cx="793805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Приемами формирования читательской деятельностью в рамках проектной деятельности  являются:</a:t>
            </a:r>
          </a:p>
          <a:p>
            <a:endParaRPr lang="ru-RU" sz="2800" dirty="0"/>
          </a:p>
          <a:p>
            <a:r>
              <a:rPr lang="ru-RU" sz="2800" dirty="0"/>
              <a:t>Написание сочинения-рассуждения на заданную тему:</a:t>
            </a:r>
          </a:p>
          <a:p>
            <a:endParaRPr lang="ru-RU" sz="2800" dirty="0"/>
          </a:p>
          <a:p>
            <a:r>
              <a:rPr lang="ru-RU" sz="2800" dirty="0"/>
              <a:t>Выполнение творческой работы – иллюстрации к произведениям, викторина или кроссворд по прочитанным произведениям;</a:t>
            </a:r>
          </a:p>
          <a:p>
            <a:endParaRPr lang="ru-RU" sz="2800" dirty="0"/>
          </a:p>
          <a:p>
            <a:r>
              <a:rPr lang="ru-RU" sz="2800" dirty="0"/>
              <a:t>Сочинение своего стихотворения, басни.</a:t>
            </a:r>
          </a:p>
        </p:txBody>
      </p:sp>
    </p:spTree>
    <p:extLst>
      <p:ext uri="{BB962C8B-B14F-4D97-AF65-F5344CB8AC3E}">
        <p14:creationId xmlns:p14="http://schemas.microsoft.com/office/powerpoint/2010/main" val="30892886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593</Words>
  <Application>Microsoft Office PowerPoint</Application>
  <PresentationFormat>Широкоэкранный</PresentationFormat>
  <Paragraphs>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Аспект</vt:lpstr>
      <vt:lpstr>Формирование читательской грамотности на уроках литературного чтения в начальной школе</vt:lpstr>
      <vt:lpstr>Читательская грамотность-способность  понимать  и использовать тексты, размышлять о них  и заниматься чтением, для того  чтобы достигнуть своих  целей. Основываясь  на тексте, сделать свои выводы; умения, основанные на собственных размышлениях о прочитанном, интегрировать и интерпретировать, оценивать информацию текста.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читательской грамотности на уроках литературного чтения в начальной школе</dc:title>
  <dc:creator>111</dc:creator>
  <cp:lastModifiedBy>111</cp:lastModifiedBy>
  <cp:revision>1</cp:revision>
  <dcterms:created xsi:type="dcterms:W3CDTF">2022-03-24T13:11:52Z</dcterms:created>
  <dcterms:modified xsi:type="dcterms:W3CDTF">2022-03-24T15:12:33Z</dcterms:modified>
</cp:coreProperties>
</file>