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4" r:id="rId3"/>
    <p:sldId id="287" r:id="rId4"/>
    <p:sldId id="277" r:id="rId5"/>
    <p:sldId id="280" r:id="rId6"/>
    <p:sldId id="272" r:id="rId7"/>
    <p:sldId id="258" r:id="rId8"/>
    <p:sldId id="259" r:id="rId9"/>
    <p:sldId id="260" r:id="rId10"/>
    <p:sldId id="274" r:id="rId11"/>
    <p:sldId id="275" r:id="rId12"/>
    <p:sldId id="261" r:id="rId13"/>
    <p:sldId id="262" r:id="rId14"/>
    <p:sldId id="263" r:id="rId15"/>
    <p:sldId id="264" r:id="rId16"/>
    <p:sldId id="267" r:id="rId17"/>
    <p:sldId id="273" r:id="rId18"/>
    <p:sldId id="269" r:id="rId19"/>
    <p:sldId id="276" r:id="rId20"/>
    <p:sldId id="282" r:id="rId21"/>
    <p:sldId id="283" r:id="rId22"/>
    <p:sldId id="270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F7BD9A9-2D50-4B76-9E6E-9560B931ED8B}">
          <p14:sldIdLst>
            <p14:sldId id="256"/>
            <p14:sldId id="277"/>
            <p14:sldId id="280"/>
            <p14:sldId id="272"/>
            <p14:sldId id="258"/>
            <p14:sldId id="259"/>
            <p14:sldId id="260"/>
            <p14:sldId id="274"/>
            <p14:sldId id="275"/>
            <p14:sldId id="261"/>
            <p14:sldId id="262"/>
            <p14:sldId id="263"/>
            <p14:sldId id="264"/>
            <p14:sldId id="267"/>
            <p14:sldId id="273"/>
            <p14:sldId id="269"/>
            <p14:sldId id="276"/>
            <p14:sldId id="282"/>
            <p14:sldId id="283"/>
            <p14:sldId id="270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27555" cy="713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Сбо</a:t>
            </a:r>
            <a:r>
              <a:rPr lang="ru-RU" b="1" i="1" dirty="0" smtClean="0">
                <a:solidFill>
                  <a:schemeClr val="tx1"/>
                </a:solidFill>
              </a:rPr>
              <a:t>р</a:t>
            </a:r>
            <a:r>
              <a:rPr lang="ru-RU" b="1" i="1" dirty="0" smtClean="0"/>
              <a:t>ник любимых стихотворений</a:t>
            </a:r>
            <a:br>
              <a:rPr lang="ru-RU" b="1" i="1" dirty="0" smtClean="0"/>
            </a:br>
            <a:r>
              <a:rPr lang="ru-RU" sz="2700" i="1" dirty="0" smtClean="0"/>
              <a:t>(</a:t>
            </a:r>
            <a:r>
              <a:rPr lang="ru-RU" sz="2700" b="1" dirty="0" smtClean="0"/>
              <a:t>по лирике М.Ю. ЛЕРМОНТОВА</a:t>
            </a:r>
            <a:r>
              <a:rPr lang="ru-RU" sz="2700" dirty="0" smtClean="0"/>
              <a:t>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268760"/>
            <a:ext cx="8100392" cy="5589240"/>
          </a:xfrm>
        </p:spPr>
        <p:txBody>
          <a:bodyPr>
            <a:noAutofit/>
          </a:bodyPr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ru-RU" sz="3200" b="1" dirty="0" smtClean="0"/>
              <a:t>Интересные факты из </a:t>
            </a:r>
            <a:r>
              <a:rPr lang="ru-RU" sz="3200" b="1" u="sng" dirty="0" smtClean="0"/>
              <a:t>жизни автора.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ru-RU" sz="3200" b="1" dirty="0" smtClean="0"/>
              <a:t>Выделение ключевых слов и образов из </a:t>
            </a:r>
            <a:r>
              <a:rPr lang="ru-RU" sz="3200" b="1" u="sng" dirty="0" smtClean="0"/>
              <a:t>воспоминаний современников</a:t>
            </a:r>
            <a:r>
              <a:rPr lang="ru-RU" sz="3200" b="1" dirty="0" smtClean="0"/>
              <a:t>.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ru-RU" sz="3200" b="1" u="sng" dirty="0" smtClean="0"/>
              <a:t>Обсуждение портретов поэта</a:t>
            </a:r>
            <a:r>
              <a:rPr lang="ru-RU" sz="3200" b="1" dirty="0" smtClean="0"/>
              <a:t>, дополняющих наше представление о личности автора.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ru-RU" sz="3200" b="1" dirty="0" smtClean="0"/>
              <a:t>Поиск </a:t>
            </a:r>
            <a:r>
              <a:rPr lang="ru-RU" sz="3200" b="1" u="sng" dirty="0" smtClean="0"/>
              <a:t>цитат из стихотворений </a:t>
            </a:r>
            <a:r>
              <a:rPr lang="ru-RU" sz="3200" b="1" dirty="0" smtClean="0"/>
              <a:t>поэта, характеризующих автора.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ru-RU" sz="3200" b="1" dirty="0" smtClean="0"/>
              <a:t>Создание словесного портрета на основе собранного материала.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42235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112" y="260648"/>
            <a:ext cx="7992888" cy="7615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Этапы создания сборника</a:t>
            </a:r>
            <a:br>
              <a:rPr lang="ru-RU" b="1" i="1" dirty="0" smtClean="0"/>
            </a:b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052736"/>
            <a:ext cx="8100392" cy="5256584"/>
          </a:xfrm>
        </p:spPr>
        <p:txBody>
          <a:bodyPr>
            <a:normAutofit fontScale="85000" lnSpcReduction="20000"/>
          </a:bodyPr>
          <a:lstStyle/>
          <a:p>
            <a:r>
              <a:rPr lang="ru-RU" sz="4300" b="1" dirty="0" smtClean="0"/>
              <a:t>Обсуждение образов-символов для художественного оформления книжки-малышки</a:t>
            </a:r>
          </a:p>
          <a:p>
            <a:r>
              <a:rPr lang="ru-RU" sz="4300" b="1" dirty="0" smtClean="0"/>
              <a:t>Аннотация к сборнику (</a:t>
            </a:r>
            <a:r>
              <a:rPr lang="ru-RU" sz="4300" b="1" i="1" dirty="0" smtClean="0">
                <a:solidFill>
                  <a:schemeClr val="accent6">
                    <a:lumMod val="50000"/>
                  </a:schemeClr>
                </a:solidFill>
              </a:rPr>
              <a:t>Описание читателя, который может вступить в диалог с автором)</a:t>
            </a:r>
          </a:p>
          <a:p>
            <a:r>
              <a:rPr lang="ru-RU" sz="4300" b="1" dirty="0" smtClean="0"/>
              <a:t>Несколько стихотворений с иллюстрациями</a:t>
            </a:r>
          </a:p>
          <a:p>
            <a:r>
              <a:rPr lang="ru-RU" sz="4300" b="1" dirty="0" smtClean="0"/>
              <a:t>Читательская </a:t>
            </a:r>
            <a:r>
              <a:rPr lang="ru-RU" sz="4300" b="1" u="sng" dirty="0" smtClean="0"/>
              <a:t>интерпретация </a:t>
            </a:r>
            <a:r>
              <a:rPr lang="ru-RU" sz="4300" b="1" dirty="0" smtClean="0"/>
              <a:t>автора и его творчества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8224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Письмо автору</a:t>
            </a:r>
            <a:br>
              <a:rPr lang="ru-RU" b="1" i="1" dirty="0" smtClean="0"/>
            </a:br>
            <a:r>
              <a:rPr lang="ru-RU" sz="2700" b="1" dirty="0" smtClean="0"/>
              <a:t>(</a:t>
            </a:r>
            <a:r>
              <a:rPr lang="ru-RU" sz="2700" b="1" dirty="0" smtClean="0">
                <a:solidFill>
                  <a:schemeClr val="tx1"/>
                </a:solidFill>
                <a:effectLst/>
              </a:rPr>
              <a:t>М</a:t>
            </a:r>
            <a:r>
              <a:rPr lang="ru-RU" sz="2700" b="1" dirty="0">
                <a:solidFill>
                  <a:schemeClr val="tx1"/>
                </a:solidFill>
                <a:effectLst/>
              </a:rPr>
              <a:t>. В. </a:t>
            </a:r>
            <a:r>
              <a:rPr lang="ru-RU" sz="2700" b="1" dirty="0" smtClean="0">
                <a:solidFill>
                  <a:schemeClr val="tx1"/>
                </a:solidFill>
                <a:effectLst/>
              </a:rPr>
              <a:t>Ломоносов «Ода на день восшествия…»</a:t>
            </a:r>
            <a:br>
              <a:rPr lang="ru-RU" sz="2700" b="1" dirty="0" smtClean="0">
                <a:solidFill>
                  <a:schemeClr val="tx1"/>
                </a:solidFill>
                <a:effectLst/>
              </a:rPr>
            </a:br>
            <a:r>
              <a:rPr lang="ru-RU" sz="2700" b="1" dirty="0" smtClean="0">
                <a:solidFill>
                  <a:schemeClr val="tx1"/>
                </a:solidFill>
                <a:effectLst/>
              </a:rPr>
              <a:t>Г. Р. Державин «Властителям и судьям»)</a:t>
            </a:r>
            <a:endParaRPr lang="ru-RU" sz="27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556792"/>
            <a:ext cx="7704856" cy="5301208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sz="3800" dirty="0">
                <a:solidFill>
                  <a:srgbClr val="C00000"/>
                </a:solidFill>
              </a:rPr>
              <a:t>НАПИШИТЕ ПИСЬМО АВТОРУ, </a:t>
            </a:r>
            <a:r>
              <a:rPr lang="ru-RU" sz="3800" dirty="0" smtClean="0">
                <a:solidFill>
                  <a:srgbClr val="C00000"/>
                </a:solidFill>
              </a:rPr>
              <a:t>ИСПОЛЬЗУЯ </a:t>
            </a:r>
            <a:r>
              <a:rPr lang="ru-RU" sz="3800" dirty="0">
                <a:solidFill>
                  <a:srgbClr val="C00000"/>
                </a:solidFill>
              </a:rPr>
              <a:t>СЛЕДУЮЩИЕ </a:t>
            </a:r>
            <a:r>
              <a:rPr lang="ru-RU" sz="3800" dirty="0" smtClean="0">
                <a:solidFill>
                  <a:srgbClr val="C00000"/>
                </a:solidFill>
              </a:rPr>
              <a:t>ВЫРАЖЕНИЯ:</a:t>
            </a:r>
            <a:endParaRPr lang="ru-RU" sz="3800" dirty="0">
              <a:solidFill>
                <a:srgbClr val="C00000"/>
              </a:solidFill>
            </a:endParaRPr>
          </a:p>
          <a:p>
            <a:pPr marL="82296" indent="0">
              <a:buNone/>
            </a:pPr>
            <a:r>
              <a:rPr lang="ru-RU" sz="3800" b="1" i="1" dirty="0"/>
              <a:t>ЗДРАВСТВУЙТЕ, УВАЖАЕМЫЙ </a:t>
            </a:r>
            <a:r>
              <a:rPr lang="ru-RU" sz="3800" b="1" i="1" dirty="0" smtClean="0"/>
              <a:t>ГАВРИИЛ </a:t>
            </a:r>
            <a:r>
              <a:rPr lang="ru-RU" sz="3800" b="1" i="1" dirty="0"/>
              <a:t>РОМАНОВИЧ (МИХАИЛ ВАСИЛЬЕВИЧ)!</a:t>
            </a:r>
          </a:p>
          <a:p>
            <a:pPr marL="82296" indent="0">
              <a:buNone/>
            </a:pPr>
            <a:r>
              <a:rPr lang="ru-RU" sz="3800" b="1" i="1" dirty="0"/>
              <a:t>Я ВАС УВАЖАЮ ЗА ….</a:t>
            </a:r>
          </a:p>
          <a:p>
            <a:pPr marL="82296" indent="0">
              <a:buNone/>
            </a:pPr>
            <a:r>
              <a:rPr lang="ru-RU" sz="3800" b="1" i="1" dirty="0"/>
              <a:t>Я С ВАМИ СОГЛАСЕН  (СОГЛАСНА</a:t>
            </a:r>
            <a:r>
              <a:rPr lang="ru-RU" sz="3800" b="1" i="1" dirty="0" smtClean="0"/>
              <a:t>), </a:t>
            </a:r>
            <a:r>
              <a:rPr lang="ru-RU" sz="3800" b="1" i="1" dirty="0"/>
              <a:t>ЧТО …</a:t>
            </a:r>
          </a:p>
          <a:p>
            <a:pPr marL="82296" indent="0">
              <a:buNone/>
            </a:pPr>
            <a:r>
              <a:rPr lang="ru-RU" sz="3800" b="1" i="1" dirty="0"/>
              <a:t>Я РАЗДЕЛЯЮ ВАШИ УБЕЖДЕНИЯ О ….</a:t>
            </a:r>
          </a:p>
          <a:p>
            <a:pPr marL="82296" indent="0">
              <a:buNone/>
            </a:pPr>
            <a:r>
              <a:rPr lang="ru-RU" sz="3800" b="1" i="1" dirty="0"/>
              <a:t>НЕОЖИДАННО БЫЛО УСЛЫШАТЬ ОТ ЧЕЛОВЕКА </a:t>
            </a:r>
            <a:r>
              <a:rPr lang="en-US" sz="3800" b="1" i="1" dirty="0" smtClean="0"/>
              <a:t>XVIII</a:t>
            </a:r>
            <a:r>
              <a:rPr lang="en-US" sz="3800" i="1" dirty="0" smtClean="0"/>
              <a:t> </a:t>
            </a:r>
            <a:r>
              <a:rPr lang="ru-RU" sz="3800" b="1" i="1" dirty="0" smtClean="0"/>
              <a:t>ВЕКА</a:t>
            </a:r>
            <a:r>
              <a:rPr lang="ru-RU" sz="3800" b="1" i="1" dirty="0"/>
              <a:t>, ЧТО ….</a:t>
            </a:r>
          </a:p>
          <a:p>
            <a:pPr marL="82296" indent="0">
              <a:buNone/>
            </a:pPr>
            <a:r>
              <a:rPr lang="ru-RU" sz="3800" b="1" i="1" dirty="0"/>
              <a:t>И В НАШЕ ВРЕМЯ ВАШУ ПОЗИЦИЮ ПО ВОПРОСУ О … РАЗДЕЛЯЮТ </a:t>
            </a:r>
            <a:r>
              <a:rPr lang="ru-RU" sz="3800" b="1" i="1" dirty="0" smtClean="0"/>
              <a:t>МНОГИЕ НЕРАВНОДУШНЫЕ </a:t>
            </a:r>
            <a:r>
              <a:rPr lang="ru-RU" sz="3800" b="1" i="1" dirty="0"/>
              <a:t>К СУДЬБЕ </a:t>
            </a:r>
            <a:r>
              <a:rPr lang="ru-RU" sz="3800" b="1" i="1" dirty="0" smtClean="0"/>
              <a:t>СТРАНЫ ЛЮДИ. </a:t>
            </a:r>
            <a:r>
              <a:rPr lang="ru-RU" sz="3800" b="1" i="1" dirty="0"/>
              <a:t>….</a:t>
            </a:r>
          </a:p>
          <a:p>
            <a:pPr marL="82296" indent="0">
              <a:buNone/>
            </a:pPr>
            <a:r>
              <a:rPr lang="ru-RU" sz="3800" b="1" i="1" dirty="0"/>
              <a:t>ВЫ ЗАСТАВИЛИ МЕНЯ ПЕРЕСМОТРЕТЬ СВОИ ВЗГЛЯДЫ НА ….</a:t>
            </a:r>
          </a:p>
          <a:p>
            <a:pPr marL="82296" indent="0">
              <a:buNone/>
            </a:pPr>
            <a:r>
              <a:rPr lang="ru-RU" sz="3800" b="1" i="1" dirty="0"/>
              <a:t>БЛАГОДАРЮ ВАС ЗА ….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65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3020" y="11663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          </a:t>
            </a:r>
            <a:r>
              <a:rPr lang="ru-RU" b="1" i="1" dirty="0" smtClean="0"/>
              <a:t>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700" i="1" dirty="0" smtClean="0"/>
              <a:t>(Д. И. Фонвизин комедия «Недоросль») </a:t>
            </a:r>
            <a:endParaRPr lang="ru-RU" sz="2700" i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116632"/>
            <a:ext cx="7848872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1" i="1" dirty="0" smtClean="0"/>
              <a:t>Духовный портрет автора</a:t>
            </a:r>
          </a:p>
          <a:p>
            <a:pPr algn="ctr"/>
            <a:endParaRPr lang="ru-RU" sz="36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268760"/>
            <a:ext cx="8100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/>
              <a:t>Вопросы к семинару</a:t>
            </a:r>
          </a:p>
          <a:p>
            <a:r>
              <a:rPr lang="ru-RU" sz="2000" b="1" dirty="0" smtClean="0"/>
              <a:t>1.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Какие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качества людей ценит автор комедии? </a:t>
            </a:r>
            <a:r>
              <a:rPr lang="ru-RU" sz="2000" b="1" dirty="0"/>
              <a:t>Перечислить, начиная с самого важного. Назвать причины, влияющие, с точки зрения автора,  на формирование положительных характеров. Отвечать, опираясь на факты биографии Фонвизина и текст </a:t>
            </a:r>
            <a:r>
              <a:rPr lang="ru-RU" sz="2000" b="1" dirty="0" smtClean="0"/>
              <a:t>комедии «Недоросль», </a:t>
            </a:r>
            <a:r>
              <a:rPr lang="ru-RU" sz="2000" b="1" dirty="0"/>
              <a:t>используя цитаты из </a:t>
            </a:r>
            <a:r>
              <a:rPr lang="ru-RU" sz="2000" b="1" dirty="0" smtClean="0"/>
              <a:t>произведения.</a:t>
            </a:r>
            <a:endParaRPr lang="ru-RU" sz="2000" b="1" dirty="0"/>
          </a:p>
          <a:p>
            <a:pPr lvl="0"/>
            <a:r>
              <a:rPr lang="ru-RU" sz="2000" b="1" dirty="0" smtClean="0"/>
              <a:t>2.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Какие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качества людей автор комедии осмеивает и осуждает? </a:t>
            </a:r>
            <a:r>
              <a:rPr lang="ru-RU" sz="2000" b="1" dirty="0"/>
              <a:t>Перечислить, начиная с самого низкого (по мнению автора). Назвать причины, влияющие на формирование отрицательных характеров  комедии. Отвечать, опираясь на факты биографии Фонвизина и текст </a:t>
            </a:r>
            <a:r>
              <a:rPr lang="ru-RU" sz="2000" b="1" dirty="0" smtClean="0"/>
              <a:t>комедии «Недоросль», </a:t>
            </a:r>
            <a:r>
              <a:rPr lang="ru-RU" sz="2000" b="1" dirty="0"/>
              <a:t>используя цитаты из </a:t>
            </a:r>
            <a:r>
              <a:rPr lang="ru-RU" sz="2000" b="1" dirty="0" smtClean="0"/>
              <a:t>произведения.</a:t>
            </a:r>
            <a:endParaRPr lang="ru-RU" sz="2000" b="1" dirty="0"/>
          </a:p>
          <a:p>
            <a:pPr lvl="0"/>
            <a:r>
              <a:rPr lang="ru-RU" sz="2000" b="1" dirty="0" smtClean="0"/>
              <a:t>3.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Какой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видит Д.И. Фонвизин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социальную модель справедливого общества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r>
              <a:rPr lang="ru-RU" sz="2000" b="1" dirty="0"/>
              <a:t> Назвать ключевые слова, раскрывающие ценности  этого общества. Каковы пути, по мнению автора комедии, достижения такой модели? Отвечать, опираясь на факты биографии Фонвизина и текст комедии «Недоросль», используя цитаты из произведения</a:t>
            </a:r>
            <a:r>
              <a:rPr lang="ru-RU" sz="2000" b="1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8696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                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3648" y="1052736"/>
            <a:ext cx="7272808" cy="559492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5750" lvl="5" indent="-285750"/>
            <a:r>
              <a:rPr lang="ru-RU" sz="1800" b="1" i="1" dirty="0">
                <a:solidFill>
                  <a:schemeClr val="accent3">
                    <a:lumMod val="75000"/>
                  </a:schemeClr>
                </a:solidFill>
              </a:rPr>
              <a:t>«Имей сердце, имей душу, </a:t>
            </a:r>
          </a:p>
          <a:p>
            <a:pPr marL="0" lvl="5" indent="0">
              <a:buNone/>
            </a:pPr>
            <a:r>
              <a:rPr lang="ru-RU" sz="1800" b="1" i="1" dirty="0">
                <a:solidFill>
                  <a:schemeClr val="accent3">
                    <a:lumMod val="75000"/>
                  </a:schemeClr>
                </a:solidFill>
              </a:rPr>
              <a:t>и будешь </a:t>
            </a:r>
            <a:r>
              <a:rPr lang="ru-RU" sz="1800" b="1" i="1" dirty="0" smtClean="0">
                <a:solidFill>
                  <a:schemeClr val="accent4"/>
                </a:solidFill>
              </a:rPr>
              <a:t>ЧЕЛОВЕК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800" b="1" i="1" dirty="0">
                <a:solidFill>
                  <a:schemeClr val="accent3">
                    <a:lumMod val="75000"/>
                  </a:schemeClr>
                </a:solidFill>
              </a:rPr>
              <a:t>во всякое время»</a:t>
            </a:r>
          </a:p>
          <a:p>
            <a:pPr marL="285750" lvl="5" indent="-285750"/>
            <a:r>
              <a:rPr lang="ru-RU" sz="1800" b="1" i="1" dirty="0">
                <a:solidFill>
                  <a:schemeClr val="accent3">
                    <a:lumMod val="75000"/>
                  </a:schemeClr>
                </a:solidFill>
              </a:rPr>
              <a:t>без души «</a:t>
            </a:r>
            <a:r>
              <a:rPr lang="ru-RU" sz="1800" b="1" i="1" dirty="0" err="1">
                <a:solidFill>
                  <a:schemeClr val="accent3">
                    <a:lumMod val="75000"/>
                  </a:schemeClr>
                </a:solidFill>
              </a:rPr>
              <a:t>просвещеннейшая</a:t>
            </a:r>
            <a:r>
              <a:rPr lang="ru-RU" sz="1800" b="1" i="1" dirty="0">
                <a:solidFill>
                  <a:schemeClr val="accent3">
                    <a:lumMod val="75000"/>
                  </a:schemeClr>
                </a:solidFill>
              </a:rPr>
              <a:t> умница 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</a:rPr>
              <a:t>– </a:t>
            </a:r>
            <a:endParaRPr lang="ru-RU" sz="18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5" indent="0">
              <a:buNone/>
            </a:pP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</a:rPr>
              <a:t>жалкая </a:t>
            </a:r>
            <a:r>
              <a:rPr lang="ru-RU" sz="1800" b="1" i="1" dirty="0">
                <a:solidFill>
                  <a:schemeClr val="accent3">
                    <a:lumMod val="75000"/>
                  </a:schemeClr>
                </a:solidFill>
              </a:rPr>
              <a:t>тварь»</a:t>
            </a:r>
          </a:p>
          <a:p>
            <a:pPr marL="285750" lvl="5" indent="-285750"/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</a:rPr>
              <a:t>«невежда </a:t>
            </a:r>
            <a:r>
              <a:rPr lang="ru-RU" sz="1800" b="1" i="1" dirty="0">
                <a:solidFill>
                  <a:schemeClr val="accent3">
                    <a:lumMod val="75000"/>
                  </a:schemeClr>
                </a:solidFill>
              </a:rPr>
              <a:t>без души 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</a:rPr>
              <a:t>– </a:t>
            </a:r>
            <a:r>
              <a:rPr lang="ru-RU" sz="1800" b="1" i="1" dirty="0" smtClean="0">
                <a:solidFill>
                  <a:schemeClr val="tx1"/>
                </a:solidFill>
              </a:rPr>
              <a:t>зверь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</a:rPr>
              <a:t>» </a:t>
            </a: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187624" y="116632"/>
            <a:ext cx="7498080" cy="864096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dirty="0" smtClean="0"/>
              <a:t>Нравственные ступеньки </a:t>
            </a:r>
          </a:p>
          <a:p>
            <a:pPr algn="ctr"/>
            <a:r>
              <a:rPr lang="ru-RU" sz="3600" dirty="0" smtClean="0"/>
              <a:t>от «зверя» к Человеку </a:t>
            </a:r>
            <a:endParaRPr lang="ru-RU" sz="36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5733256"/>
            <a:ext cx="72728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  «ЗВЕРЬ»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4797152"/>
            <a:ext cx="61206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ОБРАЗОВАНИЕ 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716016" y="4941168"/>
            <a:ext cx="626368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779912" y="3861048"/>
            <a:ext cx="48965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СВОБОДА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2924944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ГРАЖДАНСТВЕННОСТЬ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228184" y="1988840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ДОБРОТА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164288" y="1052736"/>
            <a:ext cx="15214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Ч</a:t>
            </a:r>
            <a:r>
              <a:rPr lang="ru-RU" b="1" dirty="0" smtClean="0">
                <a:solidFill>
                  <a:srgbClr val="C00000"/>
                </a:solidFill>
              </a:rPr>
              <a:t>ЕЛОВЕК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16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</p:spPr>
        <p:txBody>
          <a:bodyPr/>
          <a:lstStyle/>
          <a:p>
            <a:pPr algn="ctr"/>
            <a:r>
              <a:rPr lang="ru-RU" b="1" i="1" dirty="0" smtClean="0">
                <a:effectLst/>
              </a:rPr>
              <a:t>Развернутый </a:t>
            </a:r>
            <a:r>
              <a:rPr lang="ru-RU" b="1" i="1" dirty="0" err="1" smtClean="0">
                <a:effectLst/>
              </a:rPr>
              <a:t>синквейн</a:t>
            </a:r>
            <a:endParaRPr lang="ru-RU" b="1" i="1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696971157"/>
              </p:ext>
            </p:extLst>
          </p:nvPr>
        </p:nvGraphicFramePr>
        <p:xfrm>
          <a:off x="1043608" y="1052736"/>
          <a:ext cx="7848872" cy="5184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5800"/>
                <a:gridCol w="2424760"/>
                <a:gridCol w="2808312"/>
              </a:tblGrid>
              <a:tr h="554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Параметры характеристики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СИНКВЕЙН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 ФОНВИЗИН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Идеал автора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ДВА ПРИЛАГАТЕЛЬНЫХ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ИСКРЕННЫЙ, КУЛЬТУРНЫЙ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Отношение автора к жизни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ТРИ ГЛАГОЛА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РЕВНУЕТ К ДЕЛАМ,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СЛУЖИТ ОТЕЧЕСТВУ,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ВЛАДЕТ СОБОЙ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1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Факторы, влияющие на формирование </a:t>
                      </a:r>
                      <a:r>
                        <a:rPr lang="ru-RU" sz="1600" dirty="0" smtClean="0">
                          <a:effectLst/>
                        </a:rPr>
                        <a:t>достойного характера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ЧЕТЫРЕ СУЩЕСТВИТЕЛЬНЫХ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ОБРАЗОВАНИЕ, СВОБОДА, ДОЛГ, ЧЕЛОВЕЧНОСТЬ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Действия,</a:t>
                      </a:r>
                      <a:r>
                        <a:rPr lang="ru-RU" sz="1600" baseline="0" dirty="0" smtClean="0">
                          <a:effectLst/>
                        </a:rPr>
                        <a:t> неприемлемые для автора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ТРИ ГЛАГОЛА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ЛИЦЕМЕРИТЬ</a:t>
                      </a:r>
                      <a:endParaRPr lang="ru-RU" sz="1600" b="1" dirty="0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cs typeface="Times New Roman"/>
                        </a:rPr>
                        <a:t>НАЖИВАТЬСЯ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cs typeface="Times New Roman"/>
                        </a:rPr>
                        <a:t>УНИЖАТЬ</a:t>
                      </a:r>
                      <a:r>
                        <a:rPr lang="ru-RU" sz="1600" b="1" baseline="0" dirty="0" smtClean="0">
                          <a:effectLst/>
                          <a:latin typeface="+mn-lt"/>
                          <a:cs typeface="Times New Roman"/>
                        </a:rPr>
                        <a:t>СЯ</a:t>
                      </a:r>
                    </a:p>
                  </a:txBody>
                  <a:tcPr marL="68580" marR="68580" marT="0" marB="0"/>
                </a:tc>
              </a:tr>
              <a:tr h="657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Отрицательные характеристики человека </a:t>
                      </a:r>
                      <a:r>
                        <a:rPr lang="ru-RU" sz="1600" baseline="0" dirty="0" smtClean="0">
                          <a:effectLst/>
                        </a:rPr>
                        <a:t> с точки зрения автора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ДВА ПРИЛАГАТЕЛЬНЫХ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ГРУБЫЙ,</a:t>
                      </a:r>
                      <a:r>
                        <a:rPr lang="ru-RU" sz="1600" b="1" baseline="0" dirty="0" smtClean="0">
                          <a:effectLst/>
                        </a:rPr>
                        <a:t> НЕВЕЖЕСТВЕННЫЙ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Обобщающий</a:t>
                      </a:r>
                      <a:r>
                        <a:rPr lang="ru-RU" sz="1600" baseline="0" dirty="0" smtClean="0">
                          <a:effectLst/>
                        </a:rPr>
                        <a:t> образ автора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СУЩЕСТВИТЕЛЬНОЕ (СЛОВОСОЧЕТАНИЕ)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ЧИСТАЯ ДУША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БЛАГОРОДНОЕ</a:t>
                      </a:r>
                      <a:r>
                        <a:rPr lang="ru-RU" sz="16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СЕРДЦЕ</a:t>
                      </a:r>
                      <a:endParaRPr lang="ru-RU" sz="16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ЧЕЛОВЕК НА ВСЕ ВРЕМЕНА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28775" y="3124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52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b="1" i="1" dirty="0">
              <a:effectLst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71600" y="274320"/>
            <a:ext cx="8172400" cy="1143000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b="1" i="1" dirty="0" smtClean="0"/>
              <a:t>Модель духовных ценностей автора </a:t>
            </a:r>
            <a:r>
              <a:rPr lang="ru-RU" sz="3600" dirty="0" smtClean="0">
                <a:effectLst/>
              </a:rPr>
              <a:t>(Н.М.Карамзин «Бедная Лиза»)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sz="1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71600" y="1412776"/>
            <a:ext cx="8172400" cy="5062696"/>
          </a:xfrm>
        </p:spPr>
        <p:txBody>
          <a:bodyPr>
            <a:normAutofit fontScale="92500"/>
          </a:bodyPr>
          <a:lstStyle/>
          <a:p>
            <a:pPr marL="596646" indent="-514350">
              <a:buAutoNum type="arabicPeriod"/>
            </a:pPr>
            <a:r>
              <a:rPr lang="ru-RU" b="1" i="1" dirty="0" smtClean="0"/>
              <a:t>Прочитайте статью, посвященную биографии Н.М. Карамзина (</a:t>
            </a:r>
            <a:r>
              <a:rPr lang="ru-RU" sz="2400" b="1" i="1" dirty="0" smtClean="0"/>
              <a:t>учебник литературы 8 класс  сост. </a:t>
            </a:r>
            <a:r>
              <a:rPr lang="ru-RU" sz="2400" b="1" i="1" dirty="0" err="1" smtClean="0"/>
              <a:t>Г.С.Меркин</a:t>
            </a:r>
            <a:r>
              <a:rPr lang="ru-RU" sz="2400" b="1" i="1" dirty="0" smtClean="0"/>
              <a:t>). </a:t>
            </a:r>
          </a:p>
          <a:p>
            <a:pPr marL="596646" indent="-514350">
              <a:buAutoNum type="arabicPeriod"/>
            </a:pPr>
            <a:r>
              <a:rPr lang="ru-RU" b="1" i="1" dirty="0" smtClean="0"/>
              <a:t>Найдите три ключевых слова, характеризующих автора. Определите взаимосвязь данных понятий и их приоритетность в системе ценностей писателя.</a:t>
            </a:r>
          </a:p>
          <a:p>
            <a:pPr marL="596646" indent="-514350">
              <a:buAutoNum type="arabicPeriod"/>
            </a:pPr>
            <a:r>
              <a:rPr lang="ru-RU" b="1" i="1" dirty="0" smtClean="0"/>
              <a:t>Создайте модель духовных ценностей Н.М. Карамзина. Объясните авторское отношение к главным героям, роль экспозиции и смысл финала повести «Бедная Лиза».</a:t>
            </a:r>
          </a:p>
          <a:p>
            <a:pPr marL="596646" indent="-514350">
              <a:buAutoNum type="arabicPeriod"/>
            </a:pP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16402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Модель духовных ценностей </a:t>
            </a:r>
            <a:br>
              <a:rPr lang="ru-RU" b="1" i="1" dirty="0" smtClean="0"/>
            </a:br>
            <a:r>
              <a:rPr lang="ru-RU" b="1" i="1" dirty="0" smtClean="0"/>
              <a:t>Н.М. Карамзина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3648" y="1916832"/>
            <a:ext cx="7528880" cy="4663440"/>
          </a:xfrm>
        </p:spPr>
        <p:txBody>
          <a:bodyPr/>
          <a:lstStyle/>
          <a:p>
            <a:pPr marL="82296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Чувствительность</a:t>
            </a:r>
          </a:p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endParaRPr lang="ru-RU" dirty="0" smtClean="0"/>
          </a:p>
          <a:p>
            <a:pPr marL="82296" indent="0" algn="r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Гуманизм                                              Просвещение</a:t>
            </a:r>
          </a:p>
          <a:p>
            <a:pPr marL="82296" indent="0" algn="ctr">
              <a:buNone/>
            </a:pP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«Где нет любви, нет и души» (Н.М. Карамзин)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627784" y="2492896"/>
            <a:ext cx="4968552" cy="2880320"/>
          </a:xfrm>
          <a:prstGeom prst="triangle">
            <a:avLst>
              <a:gd name="adj" fmla="val 48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236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4038" y="34623"/>
            <a:ext cx="7498080" cy="811197"/>
          </a:xfrm>
        </p:spPr>
        <p:txBody>
          <a:bodyPr/>
          <a:lstStyle/>
          <a:p>
            <a:r>
              <a:rPr lang="ru-RU" dirty="0" smtClean="0"/>
              <a:t>         </a:t>
            </a:r>
            <a:endParaRPr lang="ru-RU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45820"/>
            <a:ext cx="7818072" cy="5751532"/>
          </a:xfrm>
        </p:spPr>
        <p:txBody>
          <a:bodyPr>
            <a:noAutofit/>
          </a:bodyPr>
          <a:lstStyle/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</a:rPr>
              <a:t>ГОРЬКИЙ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</a:rPr>
              <a:t>МУЖЕСТВЕННЫЙ, СОСТРАДАТЕЛЬНЫЙ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</a:rPr>
              <a:t>ВЕРИЛ В ЛУЧШЕЕ, РАБОТАЛ НЕУСТАННО, БОРОЛСЯ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</a:rPr>
              <a:t>ГЛУБОКО ЧТИЛ И ВОСПЕВАЛ «ЧЕЛОВЕКОВ»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</a:rPr>
              <a:t>ОКЕАНИЧЕСКИЙ ЧЕЛОВЕК</a:t>
            </a:r>
            <a:endParaRPr lang="ru-RU" sz="900" b="1" dirty="0">
              <a:solidFill>
                <a:srgbClr val="C00000"/>
              </a:solidFill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ru-RU" sz="900" b="1" dirty="0"/>
              <a:t> 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2060"/>
                </a:solidFill>
              </a:rPr>
              <a:t>ГОРЬКИЙ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2060"/>
                </a:solidFill>
              </a:rPr>
              <a:t>РАБОТОСПОСОБНЫЙ, НЕУНЫВАЮЩИЙ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2060"/>
                </a:solidFill>
              </a:rPr>
              <a:t>ЖАЛЕЛ ЛЮДЕЙ, НЕНАВИДЕЛ РАБСТВО, </a:t>
            </a:r>
            <a:r>
              <a:rPr lang="ru-RU" sz="2200" b="1" dirty="0" smtClean="0">
                <a:solidFill>
                  <a:srgbClr val="002060"/>
                </a:solidFill>
              </a:rPr>
              <a:t>НЕ СДАВАЛСЯ</a:t>
            </a:r>
            <a:endParaRPr lang="ru-RU" sz="2200" b="1" dirty="0">
              <a:solidFill>
                <a:srgbClr val="002060"/>
              </a:solidFill>
            </a:endParaRP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2060"/>
                </a:solidFill>
              </a:rPr>
              <a:t>ХОТЕЛ ТОГО, ЧЕГО НЕТ НА СВЕТЕ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2060"/>
                </a:solidFill>
              </a:rPr>
              <a:t>«БЕЗУМЕЦ»</a:t>
            </a:r>
            <a:endParaRPr lang="ru-RU" sz="900" b="1" dirty="0">
              <a:solidFill>
                <a:srgbClr val="002060"/>
              </a:solidFill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ru-RU" sz="900" b="1" dirty="0"/>
              <a:t> 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</a:rPr>
              <a:t>ГОРЬКИЙ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</a:rPr>
              <a:t>СКРОМНЫЙ, ТАЛАНТЛИВЫЙ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</a:rPr>
              <a:t>МЕЧТАЛ О РЕВОЛЮЦИИ, ПОМОГАЛ, СТРЕМИЛСЯ К ПОБЕДЕ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</a:rPr>
              <a:t>НАВЕЯЛ ЧЕЛОВЕЧЕСТВУ СОН ЗОЛОТОЙ</a:t>
            </a:r>
          </a:p>
          <a:p>
            <a:pPr marL="82296" lv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БУРЕВЕСТНИК</a:t>
            </a:r>
          </a:p>
          <a:p>
            <a:pPr marL="82296" lvl="0" indent="0">
              <a:buNone/>
            </a:pPr>
            <a:r>
              <a:rPr lang="ru-RU" sz="1600" b="1" i="1" dirty="0" smtClean="0"/>
              <a:t>ПРИЛОЖЕНИЕ 2</a:t>
            </a:r>
            <a:endParaRPr lang="ru-RU" sz="1600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116632"/>
            <a:ext cx="8100392" cy="1008112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b="1" dirty="0" err="1" smtClean="0"/>
              <a:t>Синквейн</a:t>
            </a:r>
            <a:r>
              <a:rPr lang="ru-RU" b="1" dirty="0" smtClean="0"/>
              <a:t> о Максиме Горьком</a:t>
            </a:r>
            <a:br>
              <a:rPr lang="ru-RU" b="1" dirty="0" smtClean="0"/>
            </a:br>
            <a:endParaRPr lang="ru-RU" sz="1800" b="1" dirty="0"/>
          </a:p>
        </p:txBody>
      </p:sp>
    </p:spTree>
    <p:extLst>
      <p:ext uri="{BB962C8B-B14F-4D97-AF65-F5344CB8AC3E}">
        <p14:creationId xmlns="" xmlns:p14="http://schemas.microsoft.com/office/powerpoint/2010/main" val="29301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/>
              <a:t>ИНТЕРВЬЮ С А. С. </a:t>
            </a:r>
            <a:r>
              <a:rPr lang="ru-RU" sz="4400" b="1" i="1" dirty="0" smtClean="0"/>
              <a:t>ПУШКИНЫМ</a:t>
            </a:r>
            <a:br>
              <a:rPr lang="ru-RU" sz="4400" b="1" i="1" dirty="0" smtClean="0"/>
            </a:br>
            <a:r>
              <a:rPr lang="ru-RU" sz="2200" b="1" i="1" dirty="0" smtClean="0"/>
              <a:t>(«К Чаадаеву», «Во глубине сибирских руд…», «Анчар»)</a:t>
            </a:r>
            <a:endParaRPr lang="ru-RU" sz="2200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971600" y="1118313"/>
            <a:ext cx="8196075" cy="576064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2400" b="1" dirty="0" smtClean="0"/>
              <a:t>В ЧЕМ СМЫСЛ ЖИЗНИ ЧЕЛОВЕКА? КАКОВЫ ЖИЗНЕННЫЕ ЦЕННОСТИ ЧЕЛОВЕКА С ВАШЕЙ ТОЧКИ ЗРЕНИЯ ? </a:t>
            </a:r>
            <a:endParaRPr lang="ru-RU" sz="2400" dirty="0" smtClean="0"/>
          </a:p>
          <a:p>
            <a:r>
              <a:rPr lang="ru-RU" sz="2400" b="1" dirty="0" smtClean="0"/>
              <a:t>К ЧЕМУ ДОЛЖНЫ БЫТЬ ГОТОВЫ ЛЮДИ, ВСТУПИВШИЕ НА ПУТЬ БОРЬБЫ ЗА СВОБОДУ? </a:t>
            </a:r>
            <a:endParaRPr lang="ru-RU" sz="2400" dirty="0" smtClean="0"/>
          </a:p>
          <a:p>
            <a:r>
              <a:rPr lang="ru-RU" sz="2400" b="1" dirty="0" smtClean="0"/>
              <a:t>ЧТО ПОДДЕРЖИВАЕТ ЛЮДЕЙ,ВСТАВШИХ НА ПУТЬ БОРЬБЫ ВО ИМЯ СПРАВЕДЛИВОГО БУДУЩЕГО? </a:t>
            </a:r>
            <a:endParaRPr lang="ru-RU" sz="2400" dirty="0" smtClean="0"/>
          </a:p>
          <a:p>
            <a:r>
              <a:rPr lang="ru-RU" sz="2400" b="1" dirty="0" smtClean="0"/>
              <a:t>ВЕРИТ ЛИ ВЫ  В ПОБЕДУ ОСВОБОДИТЕЛЬНОГО ДВИЖЕНИЯ? КОГДА ПРОИЗОЙДЁТ ОСВОЖДЕНИЕ РОССИИ ОТ РАБСТВА?</a:t>
            </a:r>
            <a:endParaRPr lang="ru-RU" sz="2400" dirty="0" smtClean="0"/>
          </a:p>
          <a:p>
            <a:r>
              <a:rPr lang="ru-RU" sz="2400" b="1" dirty="0" smtClean="0"/>
              <a:t>ЧТО ЯВЛЯЕТСЯ ГЛАВНЫМ ЗЛОМ В СОЦИАЛЬНОЙ ЖИЗНИ ОБЩЕСТВА? ПОЧЕМУ?</a:t>
            </a:r>
            <a:endParaRPr lang="ru-RU" sz="2400" dirty="0" smtClean="0"/>
          </a:p>
          <a:p>
            <a:r>
              <a:rPr lang="ru-RU" sz="2400" b="1" dirty="0" smtClean="0"/>
              <a:t>КАК ВЫ ОТНОСИТЕСЬ К БЕСПРАВНЫМ РАБАМ?</a:t>
            </a: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9512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69728" cy="361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effectLst/>
              </a:rPr>
              <a:t>Оценочная таблица</a:t>
            </a:r>
            <a:endParaRPr lang="ru-RU" b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73805472"/>
              </p:ext>
            </p:extLst>
          </p:nvPr>
        </p:nvGraphicFramePr>
        <p:xfrm>
          <a:off x="974170" y="691684"/>
          <a:ext cx="8172399" cy="6166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367"/>
                <a:gridCol w="3960441"/>
                <a:gridCol w="899591"/>
              </a:tblGrid>
              <a:tr h="47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Цитаты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Характеристика героя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Авторская оценка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</a:tr>
              <a:tr h="67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1.Скрепил </a:t>
                      </a:r>
                      <a:r>
                        <a:rPr lang="ru-RU" sz="1500" b="1" u="sng" dirty="0">
                          <a:effectLst/>
                        </a:rPr>
                        <a:t>ум силою</a:t>
                      </a:r>
                      <a:r>
                        <a:rPr lang="ru-RU" sz="1500" b="1" dirty="0">
                          <a:effectLst/>
                        </a:rPr>
                        <a:t> своею и поострил сердце своё </a:t>
                      </a:r>
                      <a:r>
                        <a:rPr lang="ru-RU" sz="1500" b="1" u="sng" dirty="0">
                          <a:effectLst/>
                        </a:rPr>
                        <a:t>мужеством</a:t>
                      </a:r>
                      <a:r>
                        <a:rPr lang="ru-RU" sz="1500" b="1" dirty="0">
                          <a:effectLst/>
                        </a:rPr>
                        <a:t>; исполнившись </a:t>
                      </a:r>
                      <a:r>
                        <a:rPr lang="ru-RU" sz="1500" b="1" u="sng" dirty="0">
                          <a:effectLst/>
                        </a:rPr>
                        <a:t>ратного духа</a:t>
                      </a:r>
                      <a:r>
                        <a:rPr lang="ru-RU" sz="1500" b="1" dirty="0">
                          <a:effectLst/>
                        </a:rPr>
                        <a:t>; …</a:t>
                      </a:r>
                      <a:r>
                        <a:rPr lang="ru-RU" sz="1500" b="1" u="sng" dirty="0">
                          <a:effectLst/>
                        </a:rPr>
                        <a:t>за землю русскую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Ум, ответственность (</a:t>
                      </a:r>
                      <a:r>
                        <a:rPr lang="ru-RU" sz="1500" b="1" dirty="0" smtClean="0">
                          <a:effectLst/>
                        </a:rPr>
                        <a:t>ум + сила </a:t>
                      </a:r>
                      <a:r>
                        <a:rPr lang="ru-RU" sz="1500" b="1" dirty="0">
                          <a:effectLst/>
                        </a:rPr>
                        <a:t>и опыт), мужество, сила духа,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воинская доблесть,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защитник земли русской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</a:tr>
              <a:tr h="477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2. Лучше ведь убитым быть, чем пленённым быть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Свободолюбие, независимость, чувство собственного достоинства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</a:tr>
              <a:tr h="674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3. Ум князя уступил желанию, и охота отведать Дон великий заслонила ему предзнаменование</a:t>
                      </a:r>
                      <a:endParaRPr lang="ru-RU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Честолюбие, тщеславие, гордыня, легкомысленность, беспечность, самонадеянность, 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4. …хочу либо голову сложить, либо шлемом испить из Дону</a:t>
                      </a:r>
                      <a:endParaRPr lang="ru-RU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Смелость, самопожертвование ИЛИ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Честолюбие, </a:t>
                      </a:r>
                      <a:r>
                        <a:rPr lang="ru-RU" sz="1500" b="1" dirty="0" smtClean="0">
                          <a:effectLst/>
                        </a:rPr>
                        <a:t>жажда </a:t>
                      </a:r>
                      <a:r>
                        <a:rPr lang="ru-RU" sz="1500" b="1" dirty="0">
                          <a:effectLst/>
                        </a:rPr>
                        <a:t>славы, гордыня, дерзость, азарт </a:t>
                      </a:r>
                      <a:endParaRPr lang="ru-RU" sz="1500" b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C00000"/>
                          </a:solidFill>
                          <a:effectLst/>
                        </a:rPr>
                        <a:t>Победа </a:t>
                      </a:r>
                      <a:r>
                        <a:rPr lang="ru-RU" sz="1500" b="1" dirty="0">
                          <a:solidFill>
                            <a:srgbClr val="C00000"/>
                          </a:solidFill>
                          <a:effectLst/>
                        </a:rPr>
                        <a:t>или </a:t>
                      </a:r>
                      <a:r>
                        <a:rPr lang="ru-RU" sz="1500" b="1" dirty="0" smtClean="0">
                          <a:solidFill>
                            <a:srgbClr val="C00000"/>
                          </a:solidFill>
                          <a:effectLst/>
                        </a:rPr>
                        <a:t>смерть? Ради чего</a:t>
                      </a:r>
                      <a:r>
                        <a:rPr lang="ru-RU" sz="1500" b="1" dirty="0">
                          <a:solidFill>
                            <a:srgbClr val="C00000"/>
                          </a:solidFill>
                          <a:effectLst/>
                        </a:rPr>
                        <a:t>?</a:t>
                      </a:r>
                      <a:endParaRPr lang="ru-RU" sz="15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</a:tr>
              <a:tr h="716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5. Ища себе чести, а князю славы (О Русская земля! Уж ты за холмом)</a:t>
                      </a:r>
                      <a:endParaRPr lang="ru-RU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Защитник, верность долгу 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честолюбие, гордыня,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жажда воинской славы 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</a:tr>
              <a:tr h="78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6. Дети </a:t>
                      </a:r>
                      <a:r>
                        <a:rPr lang="ru-RU" sz="1500" b="1" dirty="0" err="1">
                          <a:effectLst/>
                        </a:rPr>
                        <a:t>бесовы</a:t>
                      </a:r>
                      <a:r>
                        <a:rPr lang="ru-RU" sz="1500" b="1" dirty="0">
                          <a:effectLst/>
                        </a:rPr>
                        <a:t> кликом поля перегородили, а храбрые </a:t>
                      </a:r>
                      <a:r>
                        <a:rPr lang="ru-RU" sz="1500" b="1" dirty="0" err="1">
                          <a:effectLst/>
                        </a:rPr>
                        <a:t>русичи</a:t>
                      </a:r>
                      <a:r>
                        <a:rPr lang="ru-RU" sz="1500" b="1" dirty="0">
                          <a:effectLst/>
                        </a:rPr>
                        <a:t> перегородили червлеными щитами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Храбрость, доблесть, правое дело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</a:tr>
              <a:tr h="716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7. …там лежат поганые головы половецкие (о </a:t>
                      </a:r>
                      <a:r>
                        <a:rPr lang="ru-RU" sz="1500" b="1" u="sng" dirty="0">
                          <a:effectLst/>
                        </a:rPr>
                        <a:t>яром</a:t>
                      </a:r>
                      <a:r>
                        <a:rPr lang="ru-RU" sz="1500" b="1" dirty="0">
                          <a:effectLst/>
                        </a:rPr>
                        <a:t> туре Всеволоде, брате Игоря)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Защитник земли Русской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яростный; ожесточённый, </a:t>
                      </a:r>
                      <a:r>
                        <a:rPr lang="ru-RU" sz="1500" b="1" dirty="0" smtClean="0">
                          <a:effectLst/>
                        </a:rPr>
                        <a:t>буйный </a:t>
                      </a:r>
                      <a:r>
                        <a:rPr lang="ru-RU" sz="1500" b="1" dirty="0">
                          <a:effectLst/>
                        </a:rPr>
                        <a:t>- дерзость, азарт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54" marR="279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6867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23723399"/>
              </p:ext>
            </p:extLst>
          </p:nvPr>
        </p:nvGraphicFramePr>
        <p:xfrm>
          <a:off x="1040498" y="116632"/>
          <a:ext cx="8095997" cy="6617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2029"/>
                <a:gridCol w="3234221"/>
                <a:gridCol w="1049747"/>
              </a:tblGrid>
              <a:tr h="1073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8.Какой раны, братья, побоится тот, кто забыл честь, и богатство,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города Чернигова отцов золотой стол,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своей…прекрасной Глебовны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Бесстрашный, решительный, героический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Безответственный, легкомысленный, честолюбивый, эгоистичный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–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97" marR="50497" marT="0" marB="0"/>
                </a:tc>
              </a:tr>
              <a:tr h="659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9.Черная земля под копытами костями была засеяна, а кровью полита: горем взошли они по русской земле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Безответственность, легкомыслие, недальновидность, беспечность,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опрометчивость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–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97" marR="50497" marT="0" marB="0"/>
                </a:tc>
              </a:tr>
              <a:tr h="105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10.Пир тут закончили храбрые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русичи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Сватов попоили, а сами полегли за землю Русскую.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Никнет трава от жалости, а дерево с горем к земле приклонилось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Храбрость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защитник земли Русской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</a:txBody>
                  <a:tcPr marL="50497" marR="50497" marT="0" marB="0"/>
                </a:tc>
              </a:tr>
              <a:tr h="1194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«Это моё, и это моё же» И стали князья про малое «это великое» (???)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говорить…А поганые со всех сторон приходили с победами на землю 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Русскую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Самолюбие, эгоизм, жадность, безответственность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Подходит </a:t>
                      </a:r>
                      <a:r>
                        <a:rPr lang="ru-RU" sz="16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к </a:t>
                      </a:r>
                      <a:r>
                        <a:rPr lang="ru-RU" sz="16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князю Игорю? Почему результат тот же?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+ ???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97" marR="50497" marT="0" marB="0"/>
                </a:tc>
              </a:tr>
              <a:tr h="426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Игорева храброго полка не воскресить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Опрометчивость,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недальновидность,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безответственность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–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97" marR="50497" marT="0" marB="0"/>
                </a:tc>
              </a:tr>
              <a:tr h="426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Уж коварство пробудили раздором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Тут князь пересел из седла золотого в седло рабское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497" marR="504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27364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71600" y="692696"/>
            <a:ext cx="7962088" cy="61653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/>
              <a:t>Мой </a:t>
            </a:r>
            <a:r>
              <a:rPr lang="ru-RU" b="1" dirty="0"/>
              <a:t>Тургенев</a:t>
            </a:r>
          </a:p>
          <a:p>
            <a:pPr>
              <a:spcBef>
                <a:spcPts val="0"/>
              </a:spcBef>
            </a:pPr>
            <a:r>
              <a:rPr lang="ru-RU" b="1" dirty="0"/>
              <a:t>Русский никогда не станет европейцем (размышление о судьбе Тургенева)</a:t>
            </a:r>
          </a:p>
          <a:p>
            <a:pPr>
              <a:spcBef>
                <a:spcPts val="0"/>
              </a:spcBef>
            </a:pPr>
            <a:r>
              <a:rPr lang="ru-RU" b="1" dirty="0"/>
              <a:t>Заметки о русском писателе</a:t>
            </a:r>
          </a:p>
          <a:p>
            <a:pPr>
              <a:spcBef>
                <a:spcPts val="0"/>
              </a:spcBef>
            </a:pPr>
            <a:r>
              <a:rPr lang="ru-RU" b="1" dirty="0"/>
              <a:t>Письмо Тургеневу</a:t>
            </a:r>
          </a:p>
          <a:p>
            <a:pPr>
              <a:spcBef>
                <a:spcPts val="0"/>
              </a:spcBef>
            </a:pPr>
            <a:r>
              <a:rPr lang="ru-RU" b="1" dirty="0"/>
              <a:t>Слово о писателе</a:t>
            </a:r>
          </a:p>
          <a:p>
            <a:pPr>
              <a:spcBef>
                <a:spcPts val="0"/>
              </a:spcBef>
            </a:pPr>
            <a:r>
              <a:rPr lang="ru-RU" b="1" dirty="0"/>
              <a:t>Одиночество</a:t>
            </a:r>
          </a:p>
          <a:p>
            <a:pPr>
              <a:spcBef>
                <a:spcPts val="0"/>
              </a:spcBef>
            </a:pPr>
            <a:r>
              <a:rPr lang="ru-RU" b="1" dirty="0"/>
              <a:t>Любовь и одиночество (полемические заметки)</a:t>
            </a:r>
          </a:p>
          <a:p>
            <a:pPr>
              <a:spcBef>
                <a:spcPts val="0"/>
              </a:spcBef>
            </a:pPr>
            <a:r>
              <a:rPr lang="ru-RU" b="1" dirty="0"/>
              <a:t>Мои </a:t>
            </a:r>
            <a:r>
              <a:rPr lang="ru-RU" b="1" dirty="0" smtClean="0"/>
              <a:t>открытия</a:t>
            </a:r>
            <a:endParaRPr lang="ru-RU" b="1" dirty="0"/>
          </a:p>
          <a:p>
            <a:pPr>
              <a:spcBef>
                <a:spcPts val="0"/>
              </a:spcBef>
            </a:pPr>
            <a:r>
              <a:rPr lang="ru-RU" b="1" dirty="0"/>
              <a:t>Парадоксы жизни</a:t>
            </a:r>
          </a:p>
          <a:p>
            <a:pPr>
              <a:spcBef>
                <a:spcPts val="0"/>
              </a:spcBef>
            </a:pPr>
            <a:r>
              <a:rPr lang="ru-RU" b="1" dirty="0"/>
              <a:t>Загадки души</a:t>
            </a:r>
          </a:p>
          <a:p>
            <a:pPr>
              <a:spcBef>
                <a:spcPts val="0"/>
              </a:spcBef>
            </a:pPr>
            <a:r>
              <a:rPr lang="ru-RU" b="1" dirty="0"/>
              <a:t>Без ответа</a:t>
            </a:r>
          </a:p>
          <a:p>
            <a:pPr>
              <a:spcBef>
                <a:spcPts val="0"/>
              </a:spcBef>
            </a:pPr>
            <a:r>
              <a:rPr lang="ru-RU" b="1" dirty="0"/>
              <a:t>Я не забуду этой встречи</a:t>
            </a:r>
          </a:p>
          <a:p>
            <a:pPr marL="82296" indent="0">
              <a:buNone/>
            </a:pPr>
            <a:endParaRPr lang="ru-RU" sz="1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8172400" cy="899592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b="1" dirty="0" smtClean="0"/>
              <a:t>Эссе о И.С. Тургеневе</a:t>
            </a:r>
            <a:br>
              <a:rPr lang="ru-RU" b="1" dirty="0" smtClean="0"/>
            </a:br>
            <a:endParaRPr lang="ru-RU" sz="1800" b="1" dirty="0"/>
          </a:p>
        </p:txBody>
      </p:sp>
    </p:spTree>
    <p:extLst>
      <p:ext uri="{BB962C8B-B14F-4D97-AF65-F5344CB8AC3E}">
        <p14:creationId xmlns="" xmlns:p14="http://schemas.microsoft.com/office/powerpoint/2010/main" val="1787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1412776"/>
            <a:ext cx="8100392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b="1" i="1" dirty="0" smtClean="0">
                <a:effectLst/>
              </a:rPr>
              <a:t>СПАСИБО ЗА ВНИМАНИЕ!</a:t>
            </a:r>
            <a:endParaRPr lang="ru-RU" b="1" i="1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857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9321" y="1556792"/>
            <a:ext cx="8172400" cy="18002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Диалог читателя с автором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</a:rPr>
              <a:t>(развитие навыков смыслового чтения)</a:t>
            </a: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89649" y="4437112"/>
            <a:ext cx="5940152" cy="242088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Мастер-класс </a:t>
            </a:r>
          </a:p>
          <a:p>
            <a:r>
              <a:rPr lang="ru-RU" sz="2400" b="1" dirty="0" smtClean="0"/>
              <a:t>Учитель русского языка и литературы</a:t>
            </a:r>
          </a:p>
          <a:p>
            <a:r>
              <a:rPr lang="ru-RU" sz="2400" b="1" dirty="0" smtClean="0"/>
              <a:t>МАОУ СШ 141</a:t>
            </a:r>
          </a:p>
          <a:p>
            <a:r>
              <a:rPr lang="ru-RU" sz="2400" b="1" dirty="0" smtClean="0"/>
              <a:t>Ковтуненко Татьяна Анатольевна</a:t>
            </a:r>
          </a:p>
        </p:txBody>
      </p:sp>
    </p:spTree>
    <p:extLst>
      <p:ext uri="{BB962C8B-B14F-4D97-AF65-F5344CB8AC3E}">
        <p14:creationId xmlns="" xmlns:p14="http://schemas.microsoft.com/office/powerpoint/2010/main" val="38715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0"/>
            <a:ext cx="81724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</a:rPr>
              <a:t>Цель: </a:t>
            </a:r>
          </a:p>
          <a:p>
            <a:pPr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2600" b="1" dirty="0"/>
              <a:t>познакомить с разными способами работы над </a:t>
            </a:r>
            <a:r>
              <a:rPr lang="ru-RU" sz="2600" b="1" dirty="0" smtClean="0"/>
              <a:t>созданием образа </a:t>
            </a:r>
            <a:r>
              <a:rPr lang="ru-RU" sz="2600" b="1" dirty="0"/>
              <a:t>автора;</a:t>
            </a:r>
          </a:p>
          <a:p>
            <a:pPr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2600" b="1" dirty="0"/>
              <a:t>развивать умение анализировать текст; </a:t>
            </a:r>
          </a:p>
          <a:p>
            <a:pPr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2600" b="1" dirty="0"/>
              <a:t>расширить понимание роли чтения в жизни человека. </a:t>
            </a:r>
          </a:p>
          <a:p>
            <a:r>
              <a:rPr lang="ru-RU" sz="2600" b="1" dirty="0">
                <a:solidFill>
                  <a:srgbClr val="C00000"/>
                </a:solidFill>
              </a:rPr>
              <a:t>Задачи:</a:t>
            </a:r>
          </a:p>
          <a:p>
            <a:pPr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2600" b="1" dirty="0"/>
              <a:t> </a:t>
            </a:r>
            <a:r>
              <a:rPr lang="ru-RU" sz="2600" b="1" u="sng" dirty="0"/>
              <a:t>предметные</a:t>
            </a:r>
            <a:r>
              <a:rPr lang="ru-RU" sz="2600" b="1" dirty="0"/>
              <a:t> – через </a:t>
            </a:r>
            <a:r>
              <a:rPr lang="ru-RU" sz="2600" b="1" dirty="0" smtClean="0"/>
              <a:t>созданный образ </a:t>
            </a:r>
            <a:r>
              <a:rPr lang="ru-RU" sz="2600" b="1" dirty="0"/>
              <a:t>автора определить авторскую позицию в данном тексте; опираясь на нее, сформулировать проблему текста;</a:t>
            </a:r>
          </a:p>
          <a:p>
            <a:pPr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2600" b="1" u="sng" dirty="0"/>
              <a:t> </a:t>
            </a:r>
            <a:r>
              <a:rPr lang="ru-RU" sz="2600" b="1" u="sng" dirty="0" err="1"/>
              <a:t>метапредметные</a:t>
            </a:r>
            <a:r>
              <a:rPr lang="ru-RU" sz="2600" b="1" u="sng" dirty="0"/>
              <a:t> </a:t>
            </a:r>
            <a:r>
              <a:rPr lang="ru-RU" sz="2600" b="1" dirty="0"/>
              <a:t>– опираясь на ключевые слова, научить обобщать информацию в виде различных моделей;</a:t>
            </a:r>
          </a:p>
          <a:p>
            <a:pPr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2600" b="1" u="sng" dirty="0"/>
              <a:t> личностные </a:t>
            </a:r>
            <a:r>
              <a:rPr lang="ru-RU" sz="2600" b="1" dirty="0"/>
              <a:t>– понимать собеседника, устанавливать с ним диалог, в процессе которого могут произойти </a:t>
            </a:r>
            <a:r>
              <a:rPr lang="ru-RU" sz="2600" b="1" dirty="0" smtClean="0"/>
              <a:t>изменения </a:t>
            </a:r>
            <a:r>
              <a:rPr lang="ru-RU" sz="2600" b="1" dirty="0"/>
              <a:t>в миропонимании читателя</a:t>
            </a:r>
            <a:r>
              <a:rPr lang="ru-RU" sz="2600" b="1" dirty="0" smtClean="0"/>
              <a:t>. Развитие творческих способностей.</a:t>
            </a:r>
            <a:endParaRPr lang="ru-RU" sz="2600" b="1" dirty="0"/>
          </a:p>
        </p:txBody>
      </p:sp>
    </p:spTree>
    <p:extLst>
      <p:ext uri="{BB962C8B-B14F-4D97-AF65-F5344CB8AC3E}">
        <p14:creationId xmlns="" xmlns:p14="http://schemas.microsoft.com/office/powerpoint/2010/main" val="37445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22114"/>
          </a:xfrm>
        </p:spPr>
        <p:txBody>
          <a:bodyPr/>
          <a:lstStyle/>
          <a:p>
            <a:pPr algn="ctr"/>
            <a:r>
              <a:rPr lang="ru-RU" i="1" dirty="0" smtClean="0"/>
              <a:t>Этапы работы с детьми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8100392" cy="5805264"/>
          </a:xfrm>
        </p:spPr>
        <p:txBody>
          <a:bodyPr/>
          <a:lstStyle/>
          <a:p>
            <a:pPr marL="596646" indent="-514350">
              <a:buAutoNum type="arabicPeriod"/>
            </a:pPr>
            <a:r>
              <a:rPr lang="ru-RU" b="1" u="sng" dirty="0" smtClean="0"/>
              <a:t>Сбор информации </a:t>
            </a:r>
            <a:r>
              <a:rPr lang="ru-RU" b="1" dirty="0" smtClean="0"/>
              <a:t>– ключевых слов, понятий и образов – об авторе.</a:t>
            </a:r>
          </a:p>
          <a:p>
            <a:pPr marL="596646" indent="-514350">
              <a:buAutoNum type="arabicPeriod"/>
            </a:pPr>
            <a:r>
              <a:rPr lang="ru-RU" b="1" dirty="0" smtClean="0"/>
              <a:t>Создание </a:t>
            </a:r>
            <a:r>
              <a:rPr lang="ru-RU" b="1" u="sng" dirty="0" smtClean="0"/>
              <a:t>образа автора.</a:t>
            </a:r>
          </a:p>
          <a:p>
            <a:pPr marL="596646" indent="-514350">
              <a:buAutoNum type="arabicPeriod"/>
            </a:pPr>
            <a:r>
              <a:rPr lang="ru-RU" b="1" u="sng" dirty="0"/>
              <a:t>И</a:t>
            </a:r>
            <a:r>
              <a:rPr lang="ru-RU" b="1" u="sng" dirty="0" smtClean="0"/>
              <a:t>нтерпретация текста </a:t>
            </a:r>
            <a:r>
              <a:rPr lang="ru-RU" b="1" dirty="0" smtClean="0"/>
              <a:t>на основе диалога с созданным образом автора: личностный отклик на содержание текста </a:t>
            </a:r>
            <a:r>
              <a:rPr lang="ru-RU" b="1" u="sng" dirty="0" smtClean="0"/>
              <a:t>в творческой работе</a:t>
            </a:r>
            <a:r>
              <a:rPr lang="ru-RU" b="1" dirty="0" smtClean="0"/>
              <a:t>.</a:t>
            </a:r>
          </a:p>
          <a:p>
            <a:pPr marL="596646" indent="-514350">
              <a:buAutoNum type="arabicPeriod"/>
            </a:pPr>
            <a:r>
              <a:rPr lang="ru-RU" b="1" dirty="0" smtClean="0"/>
              <a:t> Формулирование отношения к новой информации: </a:t>
            </a:r>
            <a:r>
              <a:rPr lang="ru-RU" b="1" u="sng" dirty="0" smtClean="0"/>
              <a:t>корректировка</a:t>
            </a:r>
            <a:r>
              <a:rPr lang="ru-RU" b="1" dirty="0" smtClean="0"/>
              <a:t> собственных убеждений или </a:t>
            </a:r>
            <a:r>
              <a:rPr lang="ru-RU" b="1" u="sng" dirty="0" smtClean="0"/>
              <a:t>отказ </a:t>
            </a:r>
            <a:r>
              <a:rPr lang="ru-RU" b="1" dirty="0" smtClean="0"/>
              <a:t>от старых мнений и взглядов. </a:t>
            </a:r>
            <a:r>
              <a:rPr lang="ru-RU" b="1" u="sng" dirty="0" smtClean="0"/>
              <a:t>Озарения.</a:t>
            </a:r>
            <a:endParaRPr lang="ru-RU" b="1" u="sng" dirty="0"/>
          </a:p>
        </p:txBody>
      </p:sp>
    </p:spTree>
    <p:extLst>
      <p:ext uri="{BB962C8B-B14F-4D97-AF65-F5344CB8AC3E}">
        <p14:creationId xmlns="" xmlns:p14="http://schemas.microsoft.com/office/powerpoint/2010/main" val="201022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Источники материала для создания образа автора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Работа с теоретической статьей</a:t>
            </a:r>
          </a:p>
          <a:p>
            <a:r>
              <a:rPr lang="ru-RU" b="1" dirty="0" smtClean="0"/>
              <a:t>Биография автора, воспоминания, отзывы</a:t>
            </a:r>
          </a:p>
          <a:p>
            <a:r>
              <a:rPr lang="ru-RU" b="1" dirty="0" smtClean="0"/>
              <a:t>Портреты художников</a:t>
            </a:r>
          </a:p>
          <a:p>
            <a:r>
              <a:rPr lang="ru-RU" b="1" dirty="0" smtClean="0"/>
              <a:t>Фильмы об авторе произведения </a:t>
            </a:r>
          </a:p>
          <a:p>
            <a:endParaRPr lang="ru-RU" b="1" dirty="0" smtClean="0"/>
          </a:p>
          <a:p>
            <a:r>
              <a:rPr lang="ru-RU" b="1" dirty="0" smtClean="0"/>
              <a:t>Анализ </a:t>
            </a:r>
            <a:r>
              <a:rPr lang="ru-RU" b="1" dirty="0"/>
              <a:t>художественного </a:t>
            </a:r>
            <a:r>
              <a:rPr lang="ru-RU" b="1" dirty="0" smtClean="0"/>
              <a:t>произведения</a:t>
            </a:r>
            <a:endParaRPr lang="ru-RU" b="1" dirty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4509120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622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341775"/>
            <a:ext cx="8172400" cy="544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/>
              <a:t>Каким я запомнил  Пушкина после прочтения поэмы?</a:t>
            </a:r>
            <a:r>
              <a:rPr lang="ru-RU" sz="1800" b="1" i="1" dirty="0"/>
              <a:t/>
            </a:r>
            <a:br>
              <a:rPr lang="ru-RU" sz="1800" b="1" i="1" dirty="0"/>
            </a:br>
            <a:endParaRPr lang="ru-RU" sz="18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3967" y="1305441"/>
            <a:ext cx="4788024" cy="489654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800" b="1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Людмила умереть умеет!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Не нужно мне твоих шатров,</a:t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Ни скучных песен, ни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пиров—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Не стану есть, не буду слушать,</a:t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Умру среди твоих садов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!» 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1800" b="1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Подумала – и стала кушать.</a:t>
            </a:r>
          </a:p>
          <a:p>
            <a:pPr marL="82296" indent="0">
              <a:buNone/>
            </a:pP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Княжна с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постели </a:t>
            </a:r>
            <a:r>
              <a:rPr lang="ru-RU" sz="1800" b="1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соскочила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Седого карлу за колпак</a:t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Рукою быстрой </a:t>
            </a:r>
            <a:r>
              <a:rPr lang="ru-RU" sz="1800" b="1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ухватила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Дрожащий </a:t>
            </a:r>
            <a:r>
              <a:rPr lang="ru-RU" sz="1800" b="1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занесла кулак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И в страхе </a:t>
            </a:r>
            <a:r>
              <a:rPr lang="ru-RU" sz="1800" b="1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завизжала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так,</a:t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Что 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всех арапов </a:t>
            </a:r>
            <a:r>
              <a:rPr lang="ru-RU" sz="1800" b="1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оглушила</a:t>
            </a:r>
            <a:r>
              <a:rPr lang="ru-RU" sz="1800" b="1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82296" indent="0">
              <a:buNone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Трепеща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b="1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скорчился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бедняк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Княжны испуганной бледнее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827584" y="1315818"/>
            <a:ext cx="4536504" cy="446449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1.Фарлаф</a:t>
            </a: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узнавши глас </a:t>
            </a:r>
            <a:r>
              <a:rPr lang="ru-RU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Рогдая</a:t>
            </a: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Со страха </a:t>
            </a:r>
            <a:r>
              <a:rPr lang="ru-RU" sz="2000" b="1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скорчась</a:t>
            </a:r>
            <a:r>
              <a:rPr lang="ru-RU" sz="20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обмирал</a:t>
            </a: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И, верной смерти ожидая,</a:t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Коня еще быстрее гнал.</a:t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Так 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точно заяц </a:t>
            </a: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торопливый,</a:t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Прижавши уши боязливо</a:t>
            </a: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По кочкам, полем, сквозь леса</a:t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Скачками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мчится ото пса</a:t>
            </a: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82296" indent="0">
              <a:buNone/>
            </a:pP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Герой, с поникшею главою</a:t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Скорей отъехав ото рва,</a:t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Бесился…</a:t>
            </a:r>
            <a:r>
              <a:rPr lang="ru-RU" sz="20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но едва,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едва</a:t>
            </a: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Сам не смеялся над </a:t>
            </a:r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собою</a:t>
            </a:r>
            <a:r>
              <a:rPr lang="ru-RU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3608" y="5949687"/>
            <a:ext cx="7974632" cy="544488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800" b="1" i="1" dirty="0" smtClean="0"/>
              <a:t/>
            </a:r>
            <a:br>
              <a:rPr lang="ru-RU" sz="1800" b="1" i="1" dirty="0" smtClean="0"/>
            </a:br>
            <a:endParaRPr lang="ru-RU" sz="1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805264"/>
            <a:ext cx="9289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 был смешон, а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никогда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/Со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смехом ужас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несовместен.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43608" y="0"/>
            <a:ext cx="8100392" cy="1628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6000" b="1" i="1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«Авторские глазки»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900" i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(</a:t>
            </a:r>
            <a:r>
              <a:rPr lang="ru-RU" sz="29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А.С. Пушкин «Руслан и Людмила»</a:t>
            </a:r>
            <a:r>
              <a:rPr lang="ru-RU" sz="29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)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1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r>
              <a:rPr lang="ru-RU" sz="3600" b="1" i="1" dirty="0" smtClean="0">
                <a:effectLst/>
              </a:rPr>
              <a:t>Сочинение-миниатюра</a:t>
            </a:r>
            <a:br>
              <a:rPr lang="ru-RU" sz="3600" b="1" i="1" dirty="0" smtClean="0">
                <a:effectLst/>
              </a:rPr>
            </a:br>
            <a:r>
              <a:rPr lang="ru-RU" sz="2200" b="1" dirty="0" smtClean="0">
                <a:effectLst/>
              </a:rPr>
              <a:t>(обобщенный образ древнерусского автора - современный читатель)</a:t>
            </a:r>
            <a:r>
              <a:rPr lang="ru-RU" sz="2000" b="1" i="1" dirty="0" smtClean="0">
                <a:effectLst/>
              </a:rPr>
              <a:t/>
            </a:r>
            <a:br>
              <a:rPr lang="ru-RU" sz="2000" b="1" i="1" dirty="0" smtClean="0">
                <a:effectLst/>
              </a:rPr>
            </a:br>
            <a:r>
              <a:rPr lang="ru-RU" sz="2000" i="1" dirty="0" smtClean="0">
                <a:effectLst/>
              </a:rPr>
              <a:t/>
            </a:r>
            <a:br>
              <a:rPr lang="ru-RU" sz="2000" i="1" dirty="0" smtClean="0">
                <a:effectLst/>
              </a:rPr>
            </a:br>
            <a:endParaRPr lang="ru-RU" sz="2000" i="1" dirty="0">
              <a:effectLst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47260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b="1" dirty="0" smtClean="0"/>
              <a:t>1</a:t>
            </a:r>
            <a:r>
              <a:rPr lang="ru-RU" sz="2000" b="1" u="sng" dirty="0" smtClean="0"/>
              <a:t>. </a:t>
            </a:r>
            <a:r>
              <a:rPr lang="ru-RU" sz="2000" b="1" i="1" u="sng" dirty="0" smtClean="0"/>
              <a:t>Во вступительной статье </a:t>
            </a:r>
            <a:r>
              <a:rPr lang="ru-RU" sz="2000" b="1" dirty="0" smtClean="0"/>
              <a:t>выделить ключевые слова, характеризующие древнерусскую литературу.</a:t>
            </a:r>
          </a:p>
          <a:p>
            <a:pPr marL="82296" indent="0">
              <a:buNone/>
            </a:pPr>
            <a:r>
              <a:rPr lang="ru-RU" sz="2000" b="1" dirty="0" smtClean="0"/>
              <a:t>2. </a:t>
            </a:r>
            <a:r>
              <a:rPr lang="ru-RU" sz="2000" b="1" i="1" u="sng" dirty="0" smtClean="0"/>
              <a:t>А.С. Пушкин писал</a:t>
            </a:r>
            <a:r>
              <a:rPr lang="ru-RU" sz="2000" b="1" i="1" dirty="0" smtClean="0"/>
              <a:t>: «Характер </a:t>
            </a:r>
            <a:r>
              <a:rPr lang="ru-RU" sz="2000" b="1" i="1" dirty="0"/>
              <a:t>Пимена не есть мое изобретение. В нем собрал я черты, пленившие меня в наших старых летописях: </a:t>
            </a:r>
            <a:r>
              <a:rPr lang="ru-RU" sz="2000" b="1" i="1" u="sng" dirty="0">
                <a:solidFill>
                  <a:schemeClr val="accent6">
                    <a:lumMod val="50000"/>
                  </a:schemeClr>
                </a:solidFill>
              </a:rPr>
              <a:t>простодушие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000" b="1" i="1" u="sng" dirty="0">
                <a:solidFill>
                  <a:schemeClr val="accent6">
                    <a:lumMod val="50000"/>
                  </a:schemeClr>
                </a:solidFill>
              </a:rPr>
              <a:t>умилительная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u="sng" dirty="0">
                <a:solidFill>
                  <a:schemeClr val="accent6">
                    <a:lumMod val="50000"/>
                  </a:schemeClr>
                </a:solidFill>
              </a:rPr>
              <a:t>кротость</a:t>
            </a:r>
            <a:r>
              <a:rPr lang="ru-RU" sz="2000" b="1" i="1" dirty="0"/>
              <a:t>, нечто </a:t>
            </a:r>
            <a:r>
              <a:rPr lang="ru-RU" sz="2000" b="1" i="1" u="sng" dirty="0">
                <a:solidFill>
                  <a:schemeClr val="accent6">
                    <a:lumMod val="50000"/>
                  </a:schemeClr>
                </a:solidFill>
              </a:rPr>
              <a:t>младенческо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sz="2000" b="1" i="1" dirty="0"/>
              <a:t> и вместе с тем мудрое, </a:t>
            </a:r>
            <a:r>
              <a:rPr lang="ru-RU" sz="2000" b="1" i="1" u="sng" dirty="0"/>
              <a:t>усердие</a:t>
            </a:r>
            <a:r>
              <a:rPr lang="ru-RU" sz="2000" b="1" i="1" dirty="0"/>
              <a:t>, можно сказать </a:t>
            </a:r>
            <a:r>
              <a:rPr lang="ru-RU" sz="2000" b="1" i="1" u="sng" dirty="0">
                <a:solidFill>
                  <a:schemeClr val="accent6">
                    <a:lumMod val="50000"/>
                  </a:schemeClr>
                </a:solidFill>
              </a:rPr>
              <a:t>набожное</a:t>
            </a:r>
            <a:r>
              <a:rPr lang="ru-RU" sz="2000" b="1" i="1" dirty="0"/>
              <a:t> к власти царя, данной ему Богом, совершенное отсутствие </a:t>
            </a:r>
            <a:r>
              <a:rPr lang="ru-RU" sz="2000" b="1" i="1" u="sng" dirty="0">
                <a:solidFill>
                  <a:schemeClr val="accent6">
                    <a:lumMod val="50000"/>
                  </a:schemeClr>
                </a:solidFill>
              </a:rPr>
              <a:t>суетности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000" b="1" i="1" u="sng" dirty="0">
                <a:solidFill>
                  <a:schemeClr val="accent6">
                    <a:lumMod val="50000"/>
                  </a:schemeClr>
                </a:solidFill>
              </a:rPr>
              <a:t>пристрастия </a:t>
            </a:r>
            <a:r>
              <a:rPr lang="ru-RU" sz="2000" b="1" i="1" dirty="0"/>
              <a:t>— дышат в сих драгоценных памятниках времен давно минувших</a:t>
            </a:r>
            <a:r>
              <a:rPr lang="ru-RU" sz="2000" b="1" i="1" dirty="0" smtClean="0"/>
              <a:t>...».</a:t>
            </a:r>
          </a:p>
          <a:p>
            <a:pPr marL="82296" indent="0">
              <a:buNone/>
            </a:pPr>
            <a:r>
              <a:rPr lang="ru-RU" sz="2000" b="1" dirty="0" smtClean="0"/>
              <a:t>Прояснить значение непонятых слов, подобрать к ним синонимы</a:t>
            </a:r>
          </a:p>
          <a:p>
            <a:pPr marL="82296" indent="0">
              <a:buNone/>
            </a:pPr>
            <a:r>
              <a:rPr lang="ru-RU" sz="2000" b="1" i="1" dirty="0" smtClean="0"/>
              <a:t>3. </a:t>
            </a:r>
            <a:r>
              <a:rPr lang="ru-RU" sz="2000" b="1" dirty="0" smtClean="0"/>
              <a:t>Найти во </a:t>
            </a:r>
            <a:r>
              <a:rPr lang="ru-RU" sz="2000" b="1" i="1" u="sng" dirty="0" smtClean="0"/>
              <a:t>фрагменте из трагедии А. С. Пушкина «Борис Годунов»</a:t>
            </a:r>
            <a:r>
              <a:rPr lang="ru-RU" sz="2000" b="1" u="sng" dirty="0" smtClean="0"/>
              <a:t> </a:t>
            </a:r>
            <a:r>
              <a:rPr lang="ru-RU" sz="2000" b="1" dirty="0" smtClean="0"/>
              <a:t>черты древнерусской литературы. </a:t>
            </a:r>
          </a:p>
          <a:p>
            <a:pPr marL="82296" indent="0">
              <a:buNone/>
            </a:pPr>
            <a:r>
              <a:rPr lang="ru-RU" sz="2000" b="1" dirty="0" smtClean="0"/>
              <a:t>4. Опираясь на собранный материал, создать </a:t>
            </a:r>
            <a:r>
              <a:rPr lang="ru-RU" sz="2000" b="1" u="sng" dirty="0" smtClean="0"/>
              <a:t>словесный портрет </a:t>
            </a:r>
            <a:r>
              <a:rPr lang="ru-RU" sz="2000" b="1" dirty="0" smtClean="0"/>
              <a:t>древнерусского автора.</a:t>
            </a:r>
          </a:p>
          <a:p>
            <a:pPr marL="82296" indent="0">
              <a:buNone/>
            </a:pPr>
            <a:r>
              <a:rPr lang="ru-RU" sz="2000" b="1" dirty="0" smtClean="0"/>
              <a:t>5. После анализа «Сказания о </a:t>
            </a:r>
            <a:r>
              <a:rPr lang="ru-RU" sz="2000" b="1" dirty="0" err="1" smtClean="0"/>
              <a:t>Белогородских</a:t>
            </a:r>
            <a:r>
              <a:rPr lang="ru-RU" sz="2000" b="1" dirty="0" smtClean="0"/>
              <a:t> колодцах» написать сочинение-миниатюру «Какие уроки я вынес после прочтения древнерусского текста?» Подобрать своё заглавие к работе.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88202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40970"/>
            <a:ext cx="8172400" cy="5715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 </a:t>
            </a:r>
            <a:r>
              <a:rPr lang="ru-RU" sz="3600" b="1" i="1" dirty="0" smtClean="0">
                <a:solidFill>
                  <a:schemeClr val="tx1"/>
                </a:solidFill>
              </a:rPr>
              <a:t>Портрет древнерусского автора 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832148"/>
            <a:ext cx="8042480" cy="3028900"/>
          </a:xfrm>
        </p:spPr>
        <p:txBody>
          <a:bodyPr>
            <a:no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ru-RU" sz="2000" b="1" i="1" dirty="0" smtClean="0"/>
              <a:t>        Древнерусский автор – умиротворенный человек, который неспешно повествует о реальных событиях и людях. Он спокойный, терпеливый и мудрый. Для меня было странно, что автор не просто скромный человек, но относится к себе уничижительно. Однако это неслучайно: он пишет не для самовыражения, а ради исполнения Божественной воли. Древнерусский автор стремиться, чтобы читатель задумался об истинном смысле жизни, стал ближе к богу и очистил свою душу от  злых мыслей и негативных чувств. Стал лучше.</a:t>
            </a:r>
            <a:endParaRPr lang="ru-RU" sz="20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88008" y="42672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r>
              <a:rPr lang="ru-RU" sz="1600" i="1" dirty="0" smtClean="0">
                <a:effectLst/>
              </a:rPr>
              <a:t/>
            </a:r>
            <a:br>
              <a:rPr lang="ru-RU" sz="1600" i="1" dirty="0" smtClean="0">
                <a:effectLst/>
              </a:rPr>
            </a:br>
            <a:endParaRPr lang="ru-RU" sz="1600" i="1" dirty="0">
              <a:effectLst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26064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r>
              <a:rPr lang="ru-RU" sz="1600" b="1" i="1" dirty="0" smtClean="0">
                <a:effectLst/>
              </a:rPr>
              <a:t/>
            </a:r>
            <a:br>
              <a:rPr lang="ru-RU" sz="1600" b="1" i="1" dirty="0" smtClean="0">
                <a:effectLst/>
              </a:rPr>
            </a:br>
            <a:r>
              <a:rPr lang="ru-RU" sz="1600" i="1" dirty="0" smtClean="0">
                <a:effectLst/>
              </a:rPr>
              <a:t/>
            </a:r>
            <a:br>
              <a:rPr lang="ru-RU" sz="1600" i="1" dirty="0" smtClean="0">
                <a:effectLst/>
              </a:rPr>
            </a:br>
            <a:endParaRPr lang="ru-RU" sz="1600" i="1" dirty="0">
              <a:effectLst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43608" y="3645024"/>
            <a:ext cx="8100392" cy="72008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Какие уроки я вынес после прочтения «Сказания…»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sz="half" idx="1"/>
          </p:nvPr>
        </p:nvSpPr>
        <p:spPr>
          <a:xfrm>
            <a:off x="987432" y="4221088"/>
            <a:ext cx="8042480" cy="26369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i="1" dirty="0">
                <a:solidFill>
                  <a:prstClr val="black"/>
                </a:solidFill>
              </a:rPr>
              <a:t> </a:t>
            </a:r>
            <a:r>
              <a:rPr lang="ru-RU" sz="2000" b="1" i="1" dirty="0" smtClean="0">
                <a:solidFill>
                  <a:prstClr val="black"/>
                </a:solidFill>
              </a:rPr>
              <a:t>    </a:t>
            </a:r>
            <a:r>
              <a:rPr lang="ru-RU" sz="2200" b="1" i="1" dirty="0" smtClean="0">
                <a:solidFill>
                  <a:prstClr val="black"/>
                </a:solidFill>
              </a:rPr>
              <a:t>Автор научил меня уважать старших, прислушиваться к их советам, потому что они накопили богатый жизненный опыт. Автор советует никогда не унывать </a:t>
            </a:r>
            <a:r>
              <a:rPr lang="ru-RU" sz="2200" b="1" i="1" dirty="0">
                <a:solidFill>
                  <a:prstClr val="black"/>
                </a:solidFill>
              </a:rPr>
              <a:t>и искать </a:t>
            </a:r>
            <a:r>
              <a:rPr lang="ru-RU" sz="2200" b="1" i="1" dirty="0" smtClean="0">
                <a:solidFill>
                  <a:prstClr val="black"/>
                </a:solidFill>
              </a:rPr>
              <a:t>выход</a:t>
            </a: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i="1" dirty="0" smtClean="0">
                <a:solidFill>
                  <a:prstClr val="black"/>
                </a:solidFill>
              </a:rPr>
              <a:t>даже из самых сложных ситуаций. Он наставляет своих читателей, что не только храбрость и физическая сила города берет, но </a:t>
            </a:r>
            <a:r>
              <a:rPr lang="ru-RU" sz="2200" b="1" i="1" smtClean="0">
                <a:solidFill>
                  <a:prstClr val="black"/>
                </a:solidFill>
              </a:rPr>
              <a:t>и мудрость, </a:t>
            </a:r>
            <a:r>
              <a:rPr lang="ru-RU" sz="2200" b="1" i="1" dirty="0" smtClean="0">
                <a:solidFill>
                  <a:prstClr val="black"/>
                </a:solidFill>
              </a:rPr>
              <a:t>и сила духа спасает, оберегает людей.</a:t>
            </a:r>
            <a:endParaRPr lang="ru-RU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49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1955</TotalTime>
  <Words>1622</Words>
  <Application>Microsoft Office PowerPoint</Application>
  <PresentationFormat>Экран (4:3)</PresentationFormat>
  <Paragraphs>247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Слайд 1</vt:lpstr>
      <vt:lpstr>Слайд 2</vt:lpstr>
      <vt:lpstr>Диалог читателя с автором (развитие навыков смыслового чтения) </vt:lpstr>
      <vt:lpstr>Слайд 4</vt:lpstr>
      <vt:lpstr>Этапы работы с детьми </vt:lpstr>
      <vt:lpstr>Источники материала для создания образа автора</vt:lpstr>
      <vt:lpstr>Каким я запомнил  Пушкина после прочтения поэмы? </vt:lpstr>
      <vt:lpstr> Сочинение-миниатюра (обобщенный образ древнерусского автора - современный читатель)  </vt:lpstr>
      <vt:lpstr>         Портрет древнерусского автора </vt:lpstr>
      <vt:lpstr>Сборник любимых стихотворений (по лирике М.Ю. ЛЕРМОНТОВА)</vt:lpstr>
      <vt:lpstr>Этапы создания сборника </vt:lpstr>
      <vt:lpstr>Письмо автору (М. В. Ломоносов «Ода на день восшествия…» Г. Р. Державин «Властителям и судьям»)</vt:lpstr>
      <vt:lpstr>            (Д. И. Фонвизин комедия «Недоросль») </vt:lpstr>
      <vt:lpstr>                  </vt:lpstr>
      <vt:lpstr>Развернутый синквейн</vt:lpstr>
      <vt:lpstr>   </vt:lpstr>
      <vt:lpstr>Модель духовных ценностей  Н.М. Карамзина</vt:lpstr>
      <vt:lpstr>         </vt:lpstr>
      <vt:lpstr>ИНТЕРВЬЮ С А. С. ПУШКИНЫМ («К Чаадаеву», «Во глубине сибирских руд…», «Анчар»)</vt:lpstr>
      <vt:lpstr>Оценочная таблица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«Детство А.С.Пушкина»</dc:title>
  <dc:creator>Аверины</dc:creator>
  <cp:lastModifiedBy>XOXOL</cp:lastModifiedBy>
  <cp:revision>224</cp:revision>
  <dcterms:created xsi:type="dcterms:W3CDTF">2015-10-26T15:07:06Z</dcterms:created>
  <dcterms:modified xsi:type="dcterms:W3CDTF">2020-11-30T06:39:16Z</dcterms:modified>
</cp:coreProperties>
</file>