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72" r:id="rId3"/>
    <p:sldId id="273" r:id="rId4"/>
    <p:sldId id="274" r:id="rId5"/>
    <p:sldId id="275" r:id="rId6"/>
    <p:sldId id="276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13" autoAdjust="0"/>
  </p:normalViewPr>
  <p:slideViewPr>
    <p:cSldViewPr>
      <p:cViewPr>
        <p:scale>
          <a:sx n="118" d="100"/>
          <a:sy n="118" d="100"/>
        </p:scale>
        <p:origin x="-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F7C2D-A597-4C15-9325-EA14292906B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D95F7-5798-44B8-B1D4-AD86BEDD42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25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99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69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60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620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58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9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82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10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96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97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5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59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7643" y="4077072"/>
            <a:ext cx="6408712" cy="8640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Учебная самостоятельность как шаг к формирующему оцениванию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2008"/>
            <a:ext cx="9144000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+mj-lt"/>
              </a:rPr>
              <a:t>Муниципальное автономное общеобразовательное учреждение лицей № 9 «Лидер»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Федеральная инновационная площадка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Региональная инновационная площадка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949280"/>
            <a:ext cx="8640960" cy="86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660093, г. Красноярск, ул. Семафорная, д. 247а,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ru-RU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тел.(факс) +7(391)2366100,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fap71@rambler.ru, cwww.liceum9.ru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27" b="12441"/>
          <a:stretch/>
        </p:blipFill>
        <p:spPr bwMode="auto">
          <a:xfrm>
            <a:off x="1889702" y="1628799"/>
            <a:ext cx="5364596" cy="2570251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alpha val="0"/>
              </a:schemeClr>
            </a:glow>
            <a:outerShdw dist="35921" dir="2700000" algn="ctr" rotWithShape="0">
              <a:schemeClr val="bg2"/>
            </a:outerShdw>
            <a:softEdge rad="3302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2789833" cy="99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59832" y="5013176"/>
            <a:ext cx="59046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</a:t>
            </a:r>
            <a:r>
              <a:rPr lang="ru-RU" dirty="0" smtClean="0"/>
              <a:t> Краевой педагогический марафон. 26 ноября 2020 г.</a:t>
            </a:r>
          </a:p>
          <a:p>
            <a:pPr algn="ctr"/>
            <a:r>
              <a:rPr lang="ru-RU" sz="1400" dirty="0" smtClean="0"/>
              <a:t>Бронникова Ирина Ивановна, заместитель директора по инновационной деятельности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5674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b="1" dirty="0" err="1" smtClean="0"/>
              <a:t>Безотметочная</a:t>
            </a:r>
            <a:r>
              <a:rPr lang="ru-RU" sz="4000" b="1" dirty="0" smtClean="0"/>
              <a:t> система оценивания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Проблема: отметка в виде цифры не дает ребенку и родителю представления о том, в чем ребенок успешен, а в чем у него проблемы; </a:t>
            </a:r>
            <a:r>
              <a:rPr lang="ru-RU" dirty="0" smtClean="0">
                <a:solidFill>
                  <a:srgbClr val="FF0000"/>
                </a:solidFill>
              </a:rPr>
              <a:t>отметка в цифре как наказание </a:t>
            </a:r>
          </a:p>
          <a:p>
            <a:r>
              <a:rPr lang="ru-RU" dirty="0" smtClean="0"/>
              <a:t>Комментарии учителя вместо отметок: хвалим за достижения, указываем на проблему</a:t>
            </a:r>
          </a:p>
          <a:p>
            <a:r>
              <a:rPr lang="ru-RU" dirty="0" smtClean="0"/>
              <a:t>Домашние задания могут быть индивидуальными, в зависимости от проблемы</a:t>
            </a:r>
          </a:p>
          <a:p>
            <a:r>
              <a:rPr lang="ru-RU" dirty="0" smtClean="0"/>
              <a:t>Отметка за четверть по итогам аттестационной 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5949280"/>
            <a:ext cx="54006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 истории становления новой системы оценивания в лицее в условиях введения ФГОС (2010 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341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Формирующее оценивание - вдохновляющее оценивание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Цель вдохновляющего оценивания </a:t>
            </a:r>
            <a:r>
              <a:rPr lang="ru-RU" dirty="0"/>
              <a:t>– выработать у ребенка самостоятельность и ответственность.</a:t>
            </a:r>
          </a:p>
          <a:p>
            <a:r>
              <a:rPr lang="ru-RU" dirty="0">
                <a:solidFill>
                  <a:srgbClr val="FF0000"/>
                </a:solidFill>
              </a:rPr>
              <a:t>Наша задача </a:t>
            </a:r>
            <a:r>
              <a:rPr lang="ru-RU" dirty="0"/>
              <a:t>– разработка критериев для оценивания.</a:t>
            </a:r>
          </a:p>
          <a:p>
            <a:r>
              <a:rPr lang="ru-RU" dirty="0"/>
              <a:t>Вдохновляющее оценивание помогает ребенку, что важно и необходимо освоить, помогает обнаружить, что не знает и не умеет делать. При таком оценивании обнаруживаются  те или иные компетентности. Это констатация позитивных достижений, неудач (но, не наказание!). Продвижение относительно самих себя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Ключевые точки</a:t>
            </a:r>
            <a:endParaRPr lang="ru-RU" b="1" dirty="0">
              <a:solidFill>
                <a:srgbClr val="FF0000"/>
              </a:solidFill>
            </a:endParaRPr>
          </a:p>
          <a:p>
            <a:pPr lvl="0" fontAlgn="base"/>
            <a:r>
              <a:rPr lang="ru-RU" dirty="0" smtClean="0"/>
              <a:t>Среда </a:t>
            </a:r>
            <a:r>
              <a:rPr lang="ru-RU" dirty="0"/>
              <a:t>(«невыносимые» условия)</a:t>
            </a:r>
          </a:p>
          <a:p>
            <a:pPr lvl="0" fontAlgn="base"/>
            <a:r>
              <a:rPr lang="ru-RU" dirty="0"/>
              <a:t>Усилить сильное</a:t>
            </a:r>
          </a:p>
          <a:p>
            <a:pPr lvl="0" fontAlgn="base"/>
            <a:r>
              <a:rPr lang="ru-RU" dirty="0"/>
              <a:t>Оценить результат. Возврат результата в значимой для ребенка форме</a:t>
            </a:r>
          </a:p>
          <a:p>
            <a:pPr lvl="0" fontAlgn="base"/>
            <a:r>
              <a:rPr lang="ru-RU" dirty="0"/>
              <a:t>Возвратно-поступательное движение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661248"/>
            <a:ext cx="67687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Этап коллективного проектирования (2020 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5739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Матрица для проектных шагов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2985563"/>
              </p:ext>
            </p:extLst>
          </p:nvPr>
        </p:nvGraphicFramePr>
        <p:xfrm>
          <a:off x="251521" y="908721"/>
          <a:ext cx="8640959" cy="5727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59"/>
                <a:gridCol w="1800200"/>
                <a:gridCol w="1800200"/>
                <a:gridCol w="1800200"/>
                <a:gridCol w="1800200"/>
              </a:tblGrid>
              <a:tr h="27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Константа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Изменение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Отказаться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</a:tr>
              <a:tr h="145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Среда, которая проявляет самобытные особенности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Образовательные игры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Мастерские (где есть деятельность)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Расшколивание</a:t>
                      </a:r>
                      <a:r>
                        <a:rPr lang="ru-RU" sz="1200" dirty="0">
                          <a:effectLst/>
                        </a:rPr>
                        <a:t> (Столбы, </a:t>
                      </a:r>
                      <a:r>
                        <a:rPr lang="ru-RU" sz="1200" dirty="0" smtClean="0">
                          <a:effectLst/>
                        </a:rPr>
                        <a:t>Роев </a:t>
                      </a:r>
                      <a:r>
                        <a:rPr lang="ru-RU" sz="1200" dirty="0">
                          <a:effectLst/>
                        </a:rPr>
                        <a:t>ручей, музеи города - Овсянка и др.)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КРИ"+1"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Мастерские должны стать </a:t>
                      </a:r>
                      <a:r>
                        <a:rPr lang="ru-RU" sz="1200" dirty="0" smtClean="0">
                          <a:effectLst/>
                        </a:rPr>
                        <a:t>интегрированными.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Измерительные материалы должны быть составлены с учетом проверки функциональной грамотности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Образовательные игры для малых групп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Флеш</a:t>
                      </a:r>
                      <a:r>
                        <a:rPr lang="ru-RU" sz="1200" dirty="0" smtClean="0">
                          <a:effectLst/>
                        </a:rPr>
                        <a:t>-сессия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24728" marR="24728" marT="24728" marB="24728"/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Усиление сильного в самобытных особенностях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Сквозные результаты: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Лидерство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Креативность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Продуктность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Мобильность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Самостоятельность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Результаты должны отражаться в заданиях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Результаты должны отражаться в оценивании (нужны дополнения в систему оценивания)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ПАУТИНКА - ?!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24728" marR="24728" marT="24728" marB="24728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Возврат результатов усиления сильного в значимых для ученика формах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Рефлексия на занятиях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Выставление продуктов (общих или индивидуальных) в Интернет-пространстве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"Паутина" развития мягких навыков, компетентностей в </a:t>
                      </a:r>
                      <a:r>
                        <a:rPr lang="ru-RU" sz="1200" dirty="0" err="1" smtClean="0">
                          <a:effectLst/>
                        </a:rPr>
                        <a:t>Элжуре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или другой удобной платформе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24728" marR="24728" marT="24728" marB="24728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Возвратно-поступательное движение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Заграничные дни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Погружения по предметам во время каникул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Модули разработанные педагогами на онлайн платформах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(ШЦП, и тут можно добавить ещё 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Сетевая  школа «Лидер+», </a:t>
                      </a:r>
                      <a:r>
                        <a:rPr lang="ru-RU" sz="1200" dirty="0" err="1">
                          <a:effectLst/>
                        </a:rPr>
                        <a:t>видеоуроки</a:t>
                      </a:r>
                      <a:r>
                        <a:rPr lang="ru-RU" sz="1200" dirty="0">
                          <a:effectLst/>
                        </a:rPr>
                        <a:t> по проблемным темам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28" marR="24728" marT="24728" marB="24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821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79"/>
            <a:ext cx="8229600" cy="86895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Флэш-сессия или День учебной самостоятел</a:t>
            </a:r>
            <a:r>
              <a:rPr lang="ru-RU" sz="2800" dirty="0" smtClean="0"/>
              <a:t>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Флеш</a:t>
            </a:r>
            <a:r>
              <a:rPr lang="ru-RU" dirty="0">
                <a:solidFill>
                  <a:srgbClr val="FF0000"/>
                </a:solidFill>
              </a:rPr>
              <a:t>-сессия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место, </a:t>
            </a:r>
            <a:r>
              <a:rPr lang="ru-RU" dirty="0" smtClean="0"/>
              <a:t>на </a:t>
            </a:r>
            <a:r>
              <a:rPr lang="ru-RU" dirty="0"/>
              <a:t>котором создаётся коллективный продукт, в котором отражаются все предметы и можно оценить каждого ребёнка по этим </a:t>
            </a:r>
            <a:r>
              <a:rPr lang="ru-RU" dirty="0" smtClean="0"/>
              <a:t>предметам</a:t>
            </a:r>
          </a:p>
          <a:p>
            <a:r>
              <a:rPr lang="ru-RU" dirty="0" smtClean="0"/>
              <a:t>Проектный и </a:t>
            </a:r>
            <a:r>
              <a:rPr lang="ru-RU" dirty="0" err="1" smtClean="0"/>
              <a:t>продуктный</a:t>
            </a:r>
            <a:r>
              <a:rPr lang="ru-RU" dirty="0" smtClean="0"/>
              <a:t> подходы к формулировке заданий</a:t>
            </a:r>
          </a:p>
          <a:p>
            <a:r>
              <a:rPr lang="ru-RU" dirty="0" smtClean="0"/>
              <a:t>«Перевернутый класс»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Принципы:</a:t>
            </a:r>
            <a:endParaRPr lang="ru-RU" dirty="0">
              <a:solidFill>
                <a:srgbClr val="FF0000"/>
              </a:solidFill>
            </a:endParaRPr>
          </a:p>
          <a:p>
            <a:pPr lvl="0" fontAlgn="base"/>
            <a:r>
              <a:rPr lang="ru-RU" dirty="0"/>
              <a:t>вариативность продуктов (видео в тик-токе, цифровой продукт), детям предлагается список возможных продуктов;  события выбирают дети из предложенных. </a:t>
            </a:r>
          </a:p>
          <a:p>
            <a:pPr lvl="0" fontAlgn="base"/>
            <a:r>
              <a:rPr lang="ru-RU" dirty="0"/>
              <a:t>единое для всех время предъявления продукта</a:t>
            </a:r>
          </a:p>
          <a:p>
            <a:pPr lvl="0" fontAlgn="base"/>
            <a:r>
              <a:rPr lang="ru-RU" dirty="0"/>
              <a:t>публичность представления обязательна.</a:t>
            </a:r>
          </a:p>
          <a:p>
            <a:pPr lvl="0" fontAlgn="base"/>
            <a:r>
              <a:rPr lang="ru-RU" dirty="0"/>
              <a:t>оценивается вклад каждого ребёнка в продукт.  </a:t>
            </a:r>
          </a:p>
          <a:p>
            <a:r>
              <a:rPr lang="ru-RU" dirty="0"/>
              <a:t>м</a:t>
            </a:r>
            <a:r>
              <a:rPr lang="ru-RU" dirty="0" smtClean="0"/>
              <a:t>узеи города как </a:t>
            </a:r>
            <a:r>
              <a:rPr lang="ru-RU" dirty="0"/>
              <a:t>инструмент  на </a:t>
            </a:r>
            <a:r>
              <a:rPr lang="ru-RU" dirty="0" err="1"/>
              <a:t>флеш</a:t>
            </a:r>
            <a:r>
              <a:rPr lang="ru-RU" dirty="0"/>
              <a:t>-сессии</a:t>
            </a:r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 err="1"/>
              <a:t>флеш</a:t>
            </a:r>
            <a:r>
              <a:rPr lang="ru-RU" dirty="0"/>
              <a:t>-сессии какой-то один предмет главный, а все остальные подстраиваются под это </a:t>
            </a:r>
            <a:r>
              <a:rPr lang="ru-RU" dirty="0" smtClean="0"/>
              <a:t>содержание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083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Варианты проектов/продуктов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 fontScale="47500" lnSpcReduction="20000"/>
          </a:bodyPr>
          <a:lstStyle/>
          <a:p>
            <a:pPr lvl="0" fontAlgn="base"/>
            <a:r>
              <a:rPr lang="ru-RU" dirty="0"/>
              <a:t>С</a:t>
            </a:r>
            <a:r>
              <a:rPr lang="ru-RU" dirty="0" smtClean="0"/>
              <a:t>оздание </a:t>
            </a:r>
            <a:r>
              <a:rPr lang="ru-RU" dirty="0"/>
              <a:t>макетов физических явлений, которые потом поставить в коридор лицея для изучения всем детям - физика, математика, изо, технология, русский.</a:t>
            </a:r>
          </a:p>
          <a:p>
            <a:pPr lvl="0" fontAlgn="base"/>
            <a:r>
              <a:rPr lang="ru-RU" dirty="0"/>
              <a:t>Комикс - литература, изо, технология, русский, музыка.</a:t>
            </a:r>
          </a:p>
          <a:p>
            <a:pPr lvl="0" fontAlgn="base"/>
            <a:r>
              <a:rPr lang="ru-RU" dirty="0"/>
              <a:t>Походы в музей.</a:t>
            </a:r>
          </a:p>
          <a:p>
            <a:pPr lvl="0" fontAlgn="base"/>
            <a:r>
              <a:rPr lang="ru-RU" dirty="0"/>
              <a:t>Событие городское.</a:t>
            </a:r>
          </a:p>
          <a:p>
            <a:pPr lvl="0" fontAlgn="base"/>
            <a:r>
              <a:rPr lang="ru-RU" dirty="0"/>
              <a:t>Занятия в Художественном училище им. Сурикова, в Академии художеств</a:t>
            </a:r>
          </a:p>
          <a:p>
            <a:pPr lvl="0" fontAlgn="base"/>
            <a:r>
              <a:rPr lang="ru-RU" dirty="0"/>
              <a:t>Известная личность в истории - изучение, дебаты, эссе.</a:t>
            </a:r>
          </a:p>
          <a:p>
            <a:pPr lvl="0" fontAlgn="base"/>
            <a:r>
              <a:rPr lang="ru-RU" dirty="0"/>
              <a:t>Событие - статистика.</a:t>
            </a:r>
          </a:p>
          <a:p>
            <a:pPr lvl="0" fontAlgn="base"/>
            <a:r>
              <a:rPr lang="ru-RU" dirty="0" err="1"/>
              <a:t>Майнд</a:t>
            </a:r>
            <a:r>
              <a:rPr lang="ru-RU" dirty="0"/>
              <a:t> карта</a:t>
            </a:r>
          </a:p>
          <a:p>
            <a:pPr lvl="0" fontAlgn="base"/>
            <a:r>
              <a:rPr lang="ru-RU" dirty="0"/>
              <a:t>Крупные проекты: зелёный школьный двор с мая. Четко этапы расписаны. Информационный след.</a:t>
            </a:r>
          </a:p>
          <a:p>
            <a:pPr lvl="0" fontAlgn="base"/>
            <a:r>
              <a:rPr lang="ru-RU" dirty="0"/>
              <a:t>Видеоролики на английском языке.</a:t>
            </a:r>
          </a:p>
          <a:p>
            <a:pPr lvl="0" fontAlgn="base"/>
            <a:r>
              <a:rPr lang="ru-RU" dirty="0"/>
              <a:t>Проект «Мой город»</a:t>
            </a:r>
          </a:p>
          <a:p>
            <a:pPr lvl="0" fontAlgn="base"/>
            <a:r>
              <a:rPr lang="ru-RU" dirty="0"/>
              <a:t>Проект «Образовательные пространства города».</a:t>
            </a:r>
          </a:p>
          <a:p>
            <a:pPr lvl="0" fontAlgn="base"/>
            <a:r>
              <a:rPr lang="ru-RU" dirty="0"/>
              <a:t>Канал «Дети учат» - онлайн уроки дети снимают и канал ведут.</a:t>
            </a:r>
          </a:p>
          <a:p>
            <a:pPr lvl="0" fontAlgn="base"/>
            <a:r>
              <a:rPr lang="ru-RU" dirty="0"/>
              <a:t>Онлайн презентация рисованная.</a:t>
            </a:r>
          </a:p>
          <a:p>
            <a:pPr lvl="0" fontAlgn="base"/>
            <a:r>
              <a:rPr lang="ru-RU" dirty="0"/>
              <a:t>Рекламный ролик чего-либо.</a:t>
            </a:r>
          </a:p>
          <a:p>
            <a:pPr lvl="0" fontAlgn="base"/>
            <a:r>
              <a:rPr lang="ru-RU" dirty="0"/>
              <a:t>Проект оформленного физического пространства.</a:t>
            </a:r>
          </a:p>
          <a:p>
            <a:r>
              <a:rPr lang="ru-RU" dirty="0"/>
              <a:t>Кто не хочет работать в проекте, выполняет задания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881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7975" y="2204864"/>
            <a:ext cx="4516273" cy="16153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63142" y="620688"/>
            <a:ext cx="60486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63142" y="4221088"/>
            <a:ext cx="60486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по инновационной деятельности МАОУ Лицея № 9 «Лидер»</a:t>
            </a:r>
          </a:p>
          <a:p>
            <a:pPr algn="ctr"/>
            <a:r>
              <a:rPr lang="ru-RU" dirty="0" smtClean="0"/>
              <a:t>Бронникова Ирина Ивановна</a:t>
            </a:r>
          </a:p>
          <a:p>
            <a:pPr algn="ctr"/>
            <a:r>
              <a:rPr lang="ru-RU" dirty="0" smtClean="0"/>
              <a:t>+79607528494</a:t>
            </a:r>
          </a:p>
          <a:p>
            <a:pPr algn="ctr"/>
            <a:r>
              <a:rPr lang="en-US" dirty="0" smtClean="0"/>
              <a:t>birina361@rambler.ru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47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1734</TotalTime>
  <Words>619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Учебная самостоятельность как шаг к формирующему оцениванию</vt:lpstr>
      <vt:lpstr> Безотметочная система оценивания </vt:lpstr>
      <vt:lpstr>Формирующее оценивание - вдохновляющее оценивание</vt:lpstr>
      <vt:lpstr>Матрица для проектных шагов</vt:lpstr>
      <vt:lpstr>Флэш-сессия или День учебной самостоятельности</vt:lpstr>
      <vt:lpstr>Варианты проектов/продуктов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IrinaBronnikova</dc:creator>
  <cp:lastModifiedBy>Евгений</cp:lastModifiedBy>
  <cp:revision>97</cp:revision>
  <dcterms:created xsi:type="dcterms:W3CDTF">2016-11-21T05:03:55Z</dcterms:created>
  <dcterms:modified xsi:type="dcterms:W3CDTF">2020-11-27T02:28:26Z</dcterms:modified>
</cp:coreProperties>
</file>