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90" r:id="rId3"/>
    <p:sldId id="257" r:id="rId4"/>
    <p:sldId id="258" r:id="rId5"/>
    <p:sldId id="276" r:id="rId6"/>
    <p:sldId id="275" r:id="rId7"/>
    <p:sldId id="282" r:id="rId8"/>
    <p:sldId id="281" r:id="rId9"/>
    <p:sldId id="288" r:id="rId10"/>
    <p:sldId id="279" r:id="rId11"/>
    <p:sldId id="278" r:id="rId12"/>
    <p:sldId id="285" r:id="rId13"/>
    <p:sldId id="289" r:id="rId14"/>
    <p:sldId id="25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C45E6-96FB-4649-AA01-267ECBF7E7CC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6FDC4-3C17-40F2-B666-1595CAF0A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94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FDC4-3C17-40F2-B666-1595CAF0AB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8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FDC4-3C17-40F2-B666-1595CAF0ABF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99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FDC4-3C17-40F2-B666-1595CAF0ABF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7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mintrud.ru/docs/mintrud/handicapped/10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75150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еминар-совещание по вопросу  формирования доступной среды для детей с ОВЗ и детей-инвалидов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149080"/>
            <a:ext cx="4953000" cy="1752600"/>
          </a:xfrm>
        </p:spPr>
        <p:txBody>
          <a:bodyPr/>
          <a:lstStyle/>
          <a:p>
            <a:pPr algn="r"/>
            <a:r>
              <a:rPr lang="ru-RU" dirty="0" smtClean="0"/>
              <a:t>Попова С.В., заместитель начальника отдела управления реализацией ФГОС общего образования 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2783"/>
            <a:ext cx="4248472" cy="137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4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1800" b="1" u="sng" dirty="0"/>
              <a:t>Из Приказа Министерства просвещения РФ от 09.11.2018  N </a:t>
            </a:r>
            <a:r>
              <a:rPr lang="ru-RU" sz="1800" b="1" u="sng" dirty="0" smtClean="0"/>
              <a:t>196 </a:t>
            </a:r>
            <a:br>
              <a:rPr lang="ru-RU" sz="1800" b="1" u="sng" dirty="0" smtClean="0"/>
            </a:br>
            <a:r>
              <a:rPr lang="ru-RU" sz="1800" b="1" u="sng" dirty="0" smtClean="0"/>
              <a:t>«</a:t>
            </a:r>
            <a:r>
              <a:rPr lang="ru-RU" sz="1800" b="1" u="sng" dirty="0"/>
              <a:t>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br>
              <a:rPr lang="ru-RU" sz="1800" b="1" u="sng" dirty="0"/>
            </a:br>
            <a:r>
              <a:rPr lang="ru-RU" sz="1800" b="1" u="sng" dirty="0"/>
              <a:t> </a:t>
            </a:r>
            <a:br>
              <a:rPr lang="ru-RU" sz="1800" b="1" u="sng" dirty="0"/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640959" cy="532859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endParaRPr lang="ru-RU" sz="2000" b="1" u="sng" dirty="0" smtClean="0"/>
          </a:p>
          <a:p>
            <a:pPr marL="109728" indent="0" algn="just">
              <a:buNone/>
            </a:pPr>
            <a:r>
              <a:rPr lang="ru-RU" sz="2600" dirty="0" smtClean="0"/>
              <a:t>19</a:t>
            </a:r>
            <a:r>
              <a:rPr lang="ru-RU" sz="2600" dirty="0"/>
              <a:t>. Для обучающихся с </a:t>
            </a:r>
            <a:r>
              <a:rPr lang="ru-RU" sz="2600" dirty="0" smtClean="0"/>
              <a:t>ОВЗ, </a:t>
            </a:r>
            <a:r>
              <a:rPr lang="ru-RU" sz="2600" dirty="0"/>
              <a:t>детей-инвалидов и инвалидов организации, осуществляющие образовательную деятельность, организуют образовательный процесс по дополнительным общеобразовательным программам с учетом особенностей психофизического развития указанных категорий обучающихся.</a:t>
            </a:r>
          </a:p>
          <a:p>
            <a:pPr marL="109728" indent="0" algn="just">
              <a:buNone/>
            </a:pPr>
            <a:endParaRPr lang="ru-RU" sz="2600" dirty="0" smtClean="0"/>
          </a:p>
          <a:p>
            <a:pPr marL="109728" indent="0" algn="just">
              <a:buNone/>
            </a:pPr>
            <a:r>
              <a:rPr lang="ru-RU" sz="2600" dirty="0" smtClean="0"/>
              <a:t>Организации </a:t>
            </a:r>
            <a:r>
              <a:rPr lang="ru-RU" sz="2600" dirty="0"/>
              <a:t>должны создать специальные условия, без которых невозможно или затруднено освоение дополнительных общеобразовательных программ указанными категориями обучающихся в соответствии с заключением психолого-медико-педагогической комиссии</a:t>
            </a:r>
            <a:r>
              <a:rPr lang="ru-RU" sz="2600" dirty="0" smtClean="0"/>
              <a:t>.</a:t>
            </a:r>
          </a:p>
          <a:p>
            <a:pPr marL="109728" indent="0" algn="just">
              <a:buNone/>
            </a:pPr>
            <a:endParaRPr lang="ru-RU" sz="2600" dirty="0"/>
          </a:p>
          <a:p>
            <a:pPr marL="109728" indent="0" algn="just">
              <a:buNone/>
            </a:pPr>
            <a:r>
              <a:rPr lang="ru-RU" sz="2600" dirty="0"/>
              <a:t>Образовательная деятельность обучающихся с </a:t>
            </a:r>
            <a:r>
              <a:rPr lang="ru-RU" sz="2600" dirty="0" smtClean="0"/>
              <a:t>ОВЗ по </a:t>
            </a:r>
            <a:r>
              <a:rPr lang="ru-RU" sz="2600" dirty="0"/>
              <a:t>дополнительным общеобразовательным программам может осуществляться на основе дополнительных общеобразовательных программ, адаптированных при необходимости для обучения указанных </a:t>
            </a:r>
            <a:r>
              <a:rPr lang="ru-RU" sz="2600" dirty="0" smtClean="0"/>
              <a:t>обучающихся.</a:t>
            </a:r>
          </a:p>
          <a:p>
            <a:pPr marL="109728" indent="0" algn="just">
              <a:buNone/>
            </a:pPr>
            <a:endParaRPr lang="ru-RU" sz="2600" dirty="0"/>
          </a:p>
          <a:p>
            <a:pPr marL="109728" indent="0" algn="just">
              <a:buNone/>
            </a:pPr>
            <a:r>
              <a:rPr lang="ru-RU" sz="2600" dirty="0"/>
              <a:t>23. При реализации дополнительных общеобразовательных программ обучающимся с </a:t>
            </a:r>
            <a:r>
              <a:rPr lang="ru-RU" sz="2600" dirty="0" smtClean="0"/>
              <a:t>ОВЗ, </a:t>
            </a:r>
            <a:r>
              <a:rPr lang="ru-RU" sz="2600" dirty="0"/>
              <a:t>детям-инвалидам </a:t>
            </a:r>
            <a:r>
              <a:rPr lang="ru-RU" sz="2600" dirty="0" smtClean="0"/>
              <a:t>предоставляются </a:t>
            </a:r>
            <a:r>
              <a:rPr lang="ru-RU" sz="2600" dirty="0"/>
              <a:t>бесплатно специальные учебники и учебные пособия, иная учебная литература, а также услуги </a:t>
            </a:r>
            <a:r>
              <a:rPr lang="ru-RU" sz="2600" dirty="0" err="1"/>
              <a:t>сурдопереводчиков</a:t>
            </a:r>
            <a:r>
              <a:rPr lang="ru-RU" sz="2600" dirty="0"/>
              <a:t> и </a:t>
            </a:r>
            <a:r>
              <a:rPr lang="ru-RU" sz="2600" dirty="0" err="1"/>
              <a:t>тифлосурдопереводчиков</a:t>
            </a:r>
            <a:endParaRPr lang="ru-RU" sz="2600" dirty="0"/>
          </a:p>
          <a:p>
            <a:pPr marL="109728" indent="0" algn="just">
              <a:buNone/>
            </a:pPr>
            <a:endParaRPr lang="ru-RU" sz="2600" dirty="0"/>
          </a:p>
          <a:p>
            <a:pPr marL="109728" indent="0" algn="just">
              <a:buNone/>
            </a:pPr>
            <a:endParaRPr lang="ru-RU" sz="2600" b="1" u="sng" dirty="0"/>
          </a:p>
          <a:p>
            <a:pPr marL="109728" indent="0" algn="just">
              <a:buNone/>
            </a:pPr>
            <a:endParaRPr lang="ru-RU" sz="2600" b="1" u="sng" dirty="0"/>
          </a:p>
          <a:p>
            <a:pPr marL="109728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61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>
            <a:normAutofit/>
          </a:bodyPr>
          <a:lstStyle/>
          <a:p>
            <a:r>
              <a:rPr lang="ru-RU" sz="1800" b="1" dirty="0"/>
              <a:t>ПИСЬМО </a:t>
            </a:r>
            <a:r>
              <a:rPr lang="ru-RU" sz="1800" b="1" dirty="0" err="1">
                <a:solidFill>
                  <a:prstClr val="black"/>
                </a:solidFill>
              </a:rPr>
              <a:t>Минобрнауки</a:t>
            </a:r>
            <a:r>
              <a:rPr lang="ru-RU" sz="1800" b="1" dirty="0">
                <a:solidFill>
                  <a:prstClr val="black"/>
                </a:solidFill>
              </a:rPr>
              <a:t> России  </a:t>
            </a:r>
            <a:r>
              <a:rPr lang="ru-RU" sz="1800" b="1" dirty="0"/>
              <a:t>от 12 февраля 2016 г. N ВК-270/07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1" cy="514543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1600" b="1" dirty="0" smtClean="0"/>
          </a:p>
          <a:p>
            <a:pPr marL="109728" indent="0" algn="just">
              <a:buNone/>
            </a:pPr>
            <a:r>
              <a:rPr lang="ru-RU" sz="1600" b="1" dirty="0"/>
              <a:t>ОЦЕНКА СОСТОЯНИЯ И ИМЕЮЩИХСЯ НЕДОСТАТКОВ В </a:t>
            </a:r>
            <a:r>
              <a:rPr lang="ru-RU" sz="1600" b="1" dirty="0" smtClean="0"/>
              <a:t>ОБЕСПЕЧЕНИИ УСЛОВИЙ </a:t>
            </a:r>
            <a:r>
              <a:rPr lang="ru-RU" sz="1600" b="1" dirty="0"/>
              <a:t>ДОСТУПНОСТИ ДЛЯ ИНВАЛИДОВ ОБЪЕКТА</a:t>
            </a:r>
          </a:p>
          <a:p>
            <a:pPr marL="109728" indent="0" algn="just">
              <a:buNone/>
            </a:pPr>
            <a:endParaRPr lang="ru-RU" sz="1600" b="1" dirty="0"/>
          </a:p>
          <a:p>
            <a:pPr marL="109728" indent="0" algn="just">
              <a:buNone/>
            </a:pPr>
            <a:endParaRPr lang="ru-RU" sz="1600" b="1" dirty="0"/>
          </a:p>
          <a:p>
            <a:pPr marL="109728" indent="0" algn="just">
              <a:buNone/>
            </a:pPr>
            <a:endParaRPr lang="ru-RU" sz="1600" b="1" dirty="0"/>
          </a:p>
          <a:p>
            <a:pPr marL="109728" indent="0" algn="just">
              <a:buNone/>
            </a:pPr>
            <a:endParaRPr lang="ru-RU" sz="16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2328"/>
              </p:ext>
            </p:extLst>
          </p:nvPr>
        </p:nvGraphicFramePr>
        <p:xfrm>
          <a:off x="323528" y="1844823"/>
          <a:ext cx="8712968" cy="4029050"/>
        </p:xfrm>
        <a:graphic>
          <a:graphicData uri="http://schemas.openxmlformats.org/drawingml/2006/table">
            <a:tbl>
              <a:tblPr firstRow="1" firstCol="1" bandRow="1"/>
              <a:tblGrid>
                <a:gridCol w="479302"/>
                <a:gridCol w="3985194"/>
                <a:gridCol w="4248472"/>
              </a:tblGrid>
              <a:tr h="72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 п/п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Основные показатели доступности для инвалидов объекта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Оценка состояния и имеющихся недостатков в обеспечении условий доступности для инвалидов объекта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выделенные стоянки автотранспортных средств для инвалидов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сменные кресла-коляски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адаптированные лифты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поручни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Пандусы    и т.д.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Приказ </a:t>
            </a:r>
            <a:r>
              <a:rPr lang="ru-RU" sz="1800" b="1" dirty="0" err="1"/>
              <a:t>Минобрнауки</a:t>
            </a:r>
            <a:r>
              <a:rPr lang="ru-RU" sz="1800" b="1" dirty="0"/>
              <a:t> России от 02.12.2015 N 1399 "Об утверждении Плана мероприятий ("дорожной карты")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980728"/>
            <a:ext cx="8028880" cy="5145435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/>
              <a:t>Таблица </a:t>
            </a:r>
            <a:r>
              <a:rPr lang="ru-RU" sz="1600" b="1" dirty="0"/>
              <a:t>повышения значений показателей </a:t>
            </a:r>
            <a:r>
              <a:rPr lang="ru-RU" sz="1600" b="1" dirty="0" smtClean="0"/>
              <a:t>доступности для </a:t>
            </a:r>
            <a:r>
              <a:rPr lang="ru-RU" sz="1600" b="1" dirty="0"/>
              <a:t>инвалидов объектов и </a:t>
            </a:r>
            <a:r>
              <a:rPr lang="ru-RU" sz="1600" b="1" dirty="0" smtClean="0"/>
              <a:t>услуг</a:t>
            </a:r>
          </a:p>
          <a:p>
            <a:endParaRPr lang="ru-RU" sz="1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82101"/>
              </p:ext>
            </p:extLst>
          </p:nvPr>
        </p:nvGraphicFramePr>
        <p:xfrm>
          <a:off x="323528" y="1556792"/>
          <a:ext cx="8496941" cy="5492372"/>
        </p:xfrm>
        <a:graphic>
          <a:graphicData uri="http://schemas.openxmlformats.org/drawingml/2006/table">
            <a:tbl>
              <a:tblPr/>
              <a:tblGrid>
                <a:gridCol w="556352"/>
                <a:gridCol w="2923207"/>
                <a:gridCol w="565782"/>
                <a:gridCol w="556352"/>
                <a:gridCol w="557137"/>
                <a:gridCol w="557137"/>
                <a:gridCol w="556352"/>
                <a:gridCol w="556352"/>
                <a:gridCol w="556352"/>
                <a:gridCol w="556352"/>
                <a:gridCol w="555566"/>
              </a:tblGrid>
              <a:tr h="2491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 п/п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Наименование показателей доступности для инвалидов объектов и услуг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Единицы измерения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Значение показателей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2025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2030 год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Удельный вес существующих объектов, на которых до проведения капитального ремонта или реконструкции обеспечивается доступ инвалидов к месту предоставления услуги, предоставление необходимых услуг в дистанционном режиме, предоставление, когда это возможно, необходимых услуг по месту жительства инвалида, от общего количества объектов, на которых в настоящее время невозможно полностью обеспечить доступность с учетом потребностей инвалидов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30435" marR="30435" marT="50071" marB="50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Удельный вес объектов с надлежащим размещением оборудования и носителей информации, необходимых для обеспечения беспрепятственного доступа к объектам (местам предоставления услуг) с учетом ограничений жизнедеятельности инвалида, а также надписей, знаков и иной текстовой и графической информации, выполненной рельефно-точечным шрифтом Брайля и на контрастном фоне, от общего количества объектов, на которых инвалидам предоставляются услуги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1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980728"/>
            <a:ext cx="8028880" cy="5145435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800" b="1" u="sng" dirty="0" smtClean="0"/>
              <a:t>инструктирование </a:t>
            </a:r>
            <a:r>
              <a:rPr lang="ru-RU" sz="1800" b="1" dirty="0"/>
              <a:t>или обучение </a:t>
            </a:r>
            <a:r>
              <a:rPr lang="ru-RU" sz="1800" b="1" dirty="0" smtClean="0"/>
              <a:t>специалистов, </a:t>
            </a:r>
            <a:r>
              <a:rPr lang="ru-RU" sz="1800" dirty="0" smtClean="0"/>
              <a:t>которые </a:t>
            </a:r>
            <a:r>
              <a:rPr lang="ru-RU" sz="1800" dirty="0"/>
              <a:t>по роду своей деятельности могут контактировать с инвалидами по вопросам, связанным с обеспечением доступности для </a:t>
            </a:r>
            <a:r>
              <a:rPr lang="ru-RU" sz="1800" dirty="0" smtClean="0"/>
              <a:t>инвалидов. </a:t>
            </a:r>
            <a:r>
              <a:rPr lang="ru-RU" sz="1800" dirty="0"/>
              <a:t>Инструктирование может быть организовано с использованием методического пособия, разработанного Минтрудом России, которое размещено на официальном сайте Минтруда России (</a:t>
            </a:r>
            <a:r>
              <a:rPr lang="ru-RU" sz="1800" dirty="0">
                <a:hlinkClick r:id="rId2"/>
              </a:rPr>
              <a:t>http://</a:t>
            </a:r>
            <a:r>
              <a:rPr lang="ru-RU" sz="1800" dirty="0" smtClean="0">
                <a:hlinkClick r:id="rId2"/>
              </a:rPr>
              <a:t>www.rosmintrud.ru/docs/mintrud/handicapped/108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i="1" dirty="0" smtClean="0"/>
              <a:t> </a:t>
            </a:r>
            <a:r>
              <a:rPr lang="ru-RU" sz="1800" i="1" dirty="0"/>
              <a:t>Цель такого инструктирования - научить работников, как правильно оказывать необходимую помощь инвалидам в зависимости от характера </a:t>
            </a:r>
            <a:r>
              <a:rPr lang="ru-RU" sz="1800" i="1" dirty="0" smtClean="0"/>
              <a:t>нарушения.</a:t>
            </a:r>
          </a:p>
          <a:p>
            <a:pPr marL="0" indent="0" algn="just">
              <a:buNone/>
            </a:pPr>
            <a:endParaRPr lang="ru-RU" sz="1800" i="1" dirty="0"/>
          </a:p>
          <a:p>
            <a:pPr marL="0" indent="0" algn="just">
              <a:buNone/>
            </a:pPr>
            <a:r>
              <a:rPr lang="ru-RU" sz="1800" dirty="0" smtClean="0"/>
              <a:t> Целесообразно </a:t>
            </a:r>
            <a:r>
              <a:rPr lang="ru-RU" sz="1800" dirty="0"/>
              <a:t>завести </a:t>
            </a:r>
            <a:r>
              <a:rPr lang="ru-RU" sz="1800" b="1" u="sng" dirty="0"/>
              <a:t>отдельный журнал регистрации проведенных инструктажей и определить ответственного сотрудника </a:t>
            </a:r>
            <a:r>
              <a:rPr lang="ru-RU" sz="1800" dirty="0"/>
              <a:t>за проведение таких инструктажей, в том числе с вновь принятыми сотрудниками. </a:t>
            </a:r>
            <a:endParaRPr lang="ru-RU" sz="1800" dirty="0" smtClean="0"/>
          </a:p>
          <a:p>
            <a:pPr marL="0" indent="0" algn="just">
              <a:buNone/>
            </a:pPr>
            <a:endParaRPr lang="ru-RU" sz="1800" dirty="0"/>
          </a:p>
          <a:p>
            <a:pPr marL="109728" indent="0" algn="just">
              <a:buNone/>
            </a:pPr>
            <a:endParaRPr lang="ru-RU" sz="16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190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Постановление от 04.07.2014 № 41</a:t>
            </a: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568951" cy="6048672"/>
          </a:xfrm>
        </p:spPr>
        <p:txBody>
          <a:bodyPr>
            <a:normAutofit/>
          </a:bodyPr>
          <a:lstStyle/>
          <a:p>
            <a:pPr marL="18288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ea typeface="Calibri"/>
                <a:cs typeface="Times New Roman"/>
              </a:rPr>
              <a:t>Санитарно-эпидемиологические </a:t>
            </a:r>
            <a:r>
              <a:rPr lang="ru-RU" sz="2000" dirty="0">
                <a:ea typeface="Calibri"/>
                <a:cs typeface="Times New Roman"/>
              </a:rPr>
              <a:t>правила и нормативы СанПиН 2.4.4.3172-14 "Санитарно-эпидемиологические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детей" </a:t>
            </a:r>
            <a:endParaRPr lang="ru-RU" sz="2000" dirty="0" smtClean="0">
              <a:ea typeface="Calibri"/>
              <a:cs typeface="Times New Roman"/>
            </a:endParaRPr>
          </a:p>
          <a:p>
            <a:pPr marL="18288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/>
              <a:t>3.3</a:t>
            </a:r>
            <a:r>
              <a:rPr lang="ru-RU" sz="2000" dirty="0"/>
              <a:t>. Для создания условий пребывания детей с ограниченными возможностями здоровья в строящихся и реконструируемых зданиях организаций дополнительного образования предусматриваются мероприятия для создания доступной (</a:t>
            </a:r>
            <a:r>
              <a:rPr lang="ru-RU" sz="2000" dirty="0" err="1"/>
              <a:t>безбарьерной</a:t>
            </a:r>
            <a:r>
              <a:rPr lang="ru-RU" sz="2000" dirty="0"/>
              <a:t>) среды</a:t>
            </a:r>
            <a:r>
              <a:rPr lang="ru-RU" sz="2100" dirty="0" smtClean="0"/>
              <a:t>.</a:t>
            </a:r>
            <a:r>
              <a:rPr lang="ru-RU" sz="2100" dirty="0"/>
              <a:t> </a:t>
            </a:r>
            <a:endParaRPr lang="ru-RU" sz="2100" dirty="0" smtClean="0"/>
          </a:p>
          <a:p>
            <a:pPr marL="18288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i="1" dirty="0" smtClean="0"/>
              <a:t>Ранее </a:t>
            </a:r>
            <a:r>
              <a:rPr lang="ru-RU" sz="1800" i="1" dirty="0"/>
              <a:t>построенные здания организаций дополнительного образования, в части архитектурно-планировочных решений, эксплуатируются в соответствии с проектом, по которому они были построены</a:t>
            </a:r>
            <a:r>
              <a:rPr lang="ru-RU" sz="1800" dirty="0"/>
              <a:t>.</a:t>
            </a:r>
          </a:p>
          <a:p>
            <a:pPr marL="18288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39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908720"/>
            <a:ext cx="8928992" cy="64240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инклюзивного образования в Красноярском крае на 2017-2015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13.10.2017 № 258-уг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4784"/>
            <a:ext cx="8712968" cy="514543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</a:t>
            </a:r>
            <a: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Концепции: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системы инклюзивного образования детей с ОВЗ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Красноярском крае, позволяющей обеспечить равный доступ к получению качественного образования и создание необходимых условий для достижения успешности в образовании всеми без исключения детьми независимо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индивидуальных особенностей, прежних учебных достижений, психических и физических возможностей, места жительства;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инклюзивного образовательного пространства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интеграции общего образования, </a:t>
            </a: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детей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профессионального обучения и среднего профессионального образования;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уровень профессиональной компетентности руководителей, педагогических работников и специалистов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образовательных организаций, работающих с детьми с ОВЗ в условиях инклюзивного образования;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 регионе </a:t>
            </a: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взаимодействие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исполнительной власти Красноярского края, органов местного самоуправления, образовательных организаций, </a:t>
            </a: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и родительских организаций </a:t>
            </a:r>
            <a:r>
              <a:rPr lang="ru-RU" sz="4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создания инклюзивного образовательного пространства;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компетентность родителей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детей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ОВЗ в области коррекционно-педагогической помощи и социальной реабилитации таких детей;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распространение в регионе </a:t>
            </a:r>
            <a:r>
              <a:rPr lang="ru-RU" sz="4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инклюзивного образования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4500" dirty="0"/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14408"/>
          </a:xfrm>
        </p:spPr>
        <p:txBody>
          <a:bodyPr>
            <a:noAutofit/>
          </a:bodyPr>
          <a:lstStyle/>
          <a:p>
            <a:r>
              <a:rPr lang="ru-RU" sz="2000" b="1" dirty="0">
                <a:cs typeface="Times New Roman" panose="02020603050405020304" pitchFamily="18" charset="0"/>
              </a:rPr>
              <a:t>Понятия доступной, </a:t>
            </a:r>
            <a:r>
              <a:rPr lang="ru-RU" sz="2000" b="1" dirty="0" err="1">
                <a:cs typeface="Times New Roman" panose="02020603050405020304" pitchFamily="18" charset="0"/>
              </a:rPr>
              <a:t>безбарьерной</a:t>
            </a:r>
            <a:r>
              <a:rPr lang="ru-RU" sz="2000" b="1" dirty="0">
                <a:cs typeface="Times New Roman" panose="02020603050405020304" pitchFamily="18" charset="0"/>
              </a:rPr>
              <a:t>, универсальной среды</a:t>
            </a:r>
            <a:r>
              <a:rPr lang="ru-RU" sz="2000" dirty="0">
                <a:cs typeface="Times New Roman" panose="02020603050405020304" pitchFamily="18" charset="0"/>
              </a:rPr>
              <a:t/>
            </a:r>
            <a:br>
              <a:rPr lang="ru-RU" sz="2000" dirty="0">
                <a:cs typeface="Times New Roman" panose="02020603050405020304" pitchFamily="18" charset="0"/>
              </a:rPr>
            </a:br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7812857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300" dirty="0" smtClean="0">
                <a:cs typeface="Times New Roman" panose="02020603050405020304" pitchFamily="18" charset="0"/>
              </a:rPr>
              <a:t>- </a:t>
            </a:r>
            <a:r>
              <a:rPr lang="ru-RU" sz="2300" b="1" dirty="0" smtClean="0">
                <a:cs typeface="Times New Roman" panose="02020603050405020304" pitchFamily="18" charset="0"/>
              </a:rPr>
              <a:t>Доступная </a:t>
            </a:r>
            <a:r>
              <a:rPr lang="ru-RU" sz="2300" b="1" dirty="0">
                <a:cs typeface="Times New Roman" panose="02020603050405020304" pitchFamily="18" charset="0"/>
              </a:rPr>
              <a:t>среда </a:t>
            </a:r>
            <a:r>
              <a:rPr lang="ru-RU" sz="2300" dirty="0">
                <a:cs typeface="Times New Roman" panose="02020603050405020304" pitchFamily="18" charset="0"/>
              </a:rPr>
              <a:t>– среда для детей-инвалидов, обеспечивающая доступ к образовательным ресурсам и совместный процесс их обучения </a:t>
            </a:r>
            <a:r>
              <a:rPr lang="ru-RU" sz="2300" dirty="0" smtClean="0">
                <a:cs typeface="Times New Roman" panose="02020603050405020304" pitchFamily="18" charset="0"/>
              </a:rPr>
              <a:t>и развития. </a:t>
            </a:r>
            <a:r>
              <a:rPr lang="ru-RU" sz="2300" dirty="0">
                <a:cs typeface="Times New Roman" panose="02020603050405020304" pitchFamily="18" charset="0"/>
              </a:rPr>
              <a:t>Она направлена на развитие инклюзивного образования, основная идея которого заключается в исключении любой дискриминации учеников и создании специальных условий для детей, имеющих особые образовательные потребности. </a:t>
            </a:r>
          </a:p>
          <a:p>
            <a:pPr marL="0" indent="0" algn="just">
              <a:buNone/>
            </a:pPr>
            <a:r>
              <a:rPr lang="ru-RU" sz="2300" dirty="0" smtClean="0">
                <a:cs typeface="Times New Roman" panose="02020603050405020304" pitchFamily="18" charset="0"/>
              </a:rPr>
              <a:t> - </a:t>
            </a:r>
            <a:r>
              <a:rPr lang="ru-RU" sz="2300" b="1" dirty="0" err="1" smtClean="0">
                <a:cs typeface="Times New Roman" panose="02020603050405020304" pitchFamily="18" charset="0"/>
              </a:rPr>
              <a:t>Безбарьерная</a:t>
            </a:r>
            <a:r>
              <a:rPr lang="ru-RU" sz="2300" b="1" dirty="0" smtClean="0">
                <a:cs typeface="Times New Roman" panose="02020603050405020304" pitchFamily="18" charset="0"/>
              </a:rPr>
              <a:t> </a:t>
            </a:r>
            <a:r>
              <a:rPr lang="ru-RU" sz="2300" b="1" dirty="0">
                <a:cs typeface="Times New Roman" panose="02020603050405020304" pitchFamily="18" charset="0"/>
              </a:rPr>
              <a:t>среда</a:t>
            </a:r>
            <a:r>
              <a:rPr lang="ru-RU" sz="2300" dirty="0">
                <a:cs typeface="Times New Roman" panose="02020603050405020304" pitchFamily="18" charset="0"/>
              </a:rPr>
              <a:t> - комплекс мер для обеспечения доступности и создания равных возможностей для лиц с особенностями психофизического развития во всех сферах жизни общества. </a:t>
            </a:r>
            <a:r>
              <a:rPr lang="ru-RU" sz="2300" dirty="0" err="1">
                <a:cs typeface="Times New Roman" panose="02020603050405020304" pitchFamily="18" charset="0"/>
              </a:rPr>
              <a:t>Безбарьерная</a:t>
            </a:r>
            <a:r>
              <a:rPr lang="ru-RU" sz="2300" dirty="0">
                <a:cs typeface="Times New Roman" panose="02020603050405020304" pitchFamily="18" charset="0"/>
              </a:rPr>
              <a:t> образовательная среда - доступная среда для детей-инвалидов, обеспечивающая доступ к образовательным </a:t>
            </a:r>
            <a:r>
              <a:rPr lang="ru-RU" sz="2300" dirty="0" smtClean="0">
                <a:cs typeface="Times New Roman" panose="02020603050405020304" pitchFamily="18" charset="0"/>
              </a:rPr>
              <a:t>ресурсам.</a:t>
            </a:r>
            <a:r>
              <a:rPr lang="ru-RU" sz="2300" dirty="0"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300" dirty="0" smtClean="0">
                <a:cs typeface="Times New Roman" panose="02020603050405020304" pitchFamily="18" charset="0"/>
              </a:rPr>
              <a:t> - </a:t>
            </a:r>
            <a:r>
              <a:rPr lang="ru-RU" sz="2300" b="1" dirty="0" smtClean="0">
                <a:cs typeface="Times New Roman" panose="02020603050405020304" pitchFamily="18" charset="0"/>
              </a:rPr>
              <a:t>Универсальная  </a:t>
            </a:r>
            <a:r>
              <a:rPr lang="ru-RU" sz="2300" b="1" dirty="0">
                <a:cs typeface="Times New Roman" panose="02020603050405020304" pitchFamily="18" charset="0"/>
              </a:rPr>
              <a:t>среда </a:t>
            </a:r>
            <a:r>
              <a:rPr lang="ru-RU" sz="2300" dirty="0">
                <a:cs typeface="Times New Roman" panose="02020603050405020304" pitchFamily="18" charset="0"/>
              </a:rPr>
              <a:t>-  среда, которая обеспечивает получение образовательной услуги в учреждениях образования детям с ОВЗ разных </a:t>
            </a:r>
            <a:r>
              <a:rPr lang="ru-RU" sz="2300" dirty="0" smtClean="0">
                <a:cs typeface="Times New Roman" panose="02020603050405020304" pitchFamily="18" charset="0"/>
              </a:rPr>
              <a:t>нозологий</a:t>
            </a:r>
            <a:endParaRPr lang="ru-RU" sz="23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0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+mn-lt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latin typeface="+mn-lt"/>
                <a:cs typeface="Times New Roman" panose="02020603050405020304" pitchFamily="18" charset="0"/>
              </a:rPr>
              <a:t>ормативно-правовые основания</a:t>
            </a:r>
            <a:endParaRPr lang="ru-RU" sz="2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3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b="1" dirty="0" smtClean="0"/>
              <a:t> </a:t>
            </a:r>
            <a:r>
              <a:rPr lang="ru-RU" sz="1600" b="1" u="sng" dirty="0" smtClean="0">
                <a:cs typeface="Times New Roman" panose="02020603050405020304" pitchFamily="18" charset="0"/>
              </a:rPr>
              <a:t>Закон «Об образовании в Российской Федерации» от 29.12.2012 № 273 –ФЗ</a:t>
            </a:r>
            <a:r>
              <a:rPr lang="ru-RU" sz="1600" b="1" dirty="0" smtClean="0"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400" b="1" u="sng" dirty="0" smtClean="0">
                <a:cs typeface="Times New Roman" panose="02020603050405020304" pitchFamily="18" charset="0"/>
              </a:rPr>
              <a:t>Определены понятия</a:t>
            </a:r>
          </a:p>
          <a:p>
            <a:pPr marL="0" indent="0" algn="just">
              <a:buNone/>
            </a:pPr>
            <a:r>
              <a:rPr lang="ru-RU" sz="1600" i="1" dirty="0" smtClean="0">
                <a:cs typeface="Times New Roman" panose="02020603050405020304" pitchFamily="18" charset="0"/>
              </a:rPr>
              <a:t>ст.2  - </a:t>
            </a:r>
            <a:r>
              <a:rPr lang="ru-RU" sz="1700" i="1" dirty="0">
                <a:cs typeface="Times New Roman" panose="02020603050405020304" pitchFamily="18" charset="0"/>
              </a:rPr>
              <a:t>обучающийся с ограниченными возможностями здоровья </a:t>
            </a:r>
            <a:r>
              <a:rPr lang="ru-RU" sz="1700" i="1" dirty="0" smtClean="0">
                <a:cs typeface="Times New Roman" panose="02020603050405020304" pitchFamily="18" charset="0"/>
              </a:rPr>
              <a:t>(далее – с ОВЗ) – </a:t>
            </a:r>
          </a:p>
          <a:p>
            <a:pPr marL="0" indent="0" algn="just">
              <a:buNone/>
            </a:pPr>
            <a:r>
              <a:rPr lang="ru-RU" sz="1700" i="1" dirty="0" smtClean="0">
                <a:ea typeface="Times New Roman"/>
                <a:cs typeface="Times New Roman" panose="02020603050405020304" pitchFamily="18" charset="0"/>
              </a:rPr>
              <a:t>            - адаптированная </a:t>
            </a:r>
            <a:r>
              <a:rPr lang="ru-RU" sz="1700" i="1" dirty="0">
                <a:ea typeface="Times New Roman"/>
                <a:cs typeface="Times New Roman" panose="02020603050405020304" pitchFamily="18" charset="0"/>
              </a:rPr>
              <a:t>образовательная программа </a:t>
            </a:r>
            <a:endParaRPr lang="ru-RU" sz="1700" i="1" dirty="0" smtClean="0"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cs typeface="Times New Roman" panose="02020603050405020304" pitchFamily="18" charset="0"/>
              </a:rPr>
              <a:t>Ст. 5</a:t>
            </a:r>
            <a:r>
              <a:rPr lang="ru-RU" sz="1400" dirty="0"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cs typeface="Times New Roman" panose="02020603050405020304" pitchFamily="18" charset="0"/>
              </a:rPr>
              <a:t> </a:t>
            </a:r>
            <a:r>
              <a:rPr lang="ru-RU" sz="1700" b="1" u="sng" dirty="0" smtClean="0">
                <a:cs typeface="Times New Roman" panose="02020603050405020304" pitchFamily="18" charset="0"/>
              </a:rPr>
              <a:t>создаются </a:t>
            </a:r>
            <a:r>
              <a:rPr lang="ru-RU" sz="1700" b="1" u="sng" dirty="0">
                <a:cs typeface="Times New Roman" panose="02020603050405020304" pitchFamily="18" charset="0"/>
              </a:rPr>
              <a:t>необходимые условия </a:t>
            </a:r>
            <a:r>
              <a:rPr lang="ru-RU" sz="1400" dirty="0">
                <a:cs typeface="Times New Roman" panose="02020603050405020304" pitchFamily="18" charset="0"/>
              </a:rPr>
              <a:t>для получения без дискриминации качественного образования лицами с </a:t>
            </a:r>
            <a:r>
              <a:rPr lang="ru-RU" sz="1400" dirty="0" smtClean="0">
                <a:cs typeface="Times New Roman" panose="02020603050405020304" pitchFamily="18" charset="0"/>
              </a:rPr>
              <a:t>ОВЗ, </a:t>
            </a:r>
            <a:r>
              <a:rPr lang="ru-RU" sz="1400" dirty="0">
                <a:cs typeface="Times New Roman" panose="02020603050405020304" pitchFamily="18" charset="0"/>
              </a:rPr>
              <a:t>для коррекции нарушений развития и социальной </a:t>
            </a:r>
            <a:r>
              <a:rPr lang="ru-RU" sz="1400" dirty="0" smtClean="0">
                <a:cs typeface="Times New Roman" panose="02020603050405020304" pitchFamily="18" charset="0"/>
              </a:rPr>
              <a:t>адаптации на </a:t>
            </a:r>
            <a:r>
              <a:rPr lang="ru-RU" sz="1400" dirty="0">
                <a:cs typeface="Times New Roman" panose="02020603050405020304" pitchFamily="18" charset="0"/>
              </a:rPr>
              <a:t>основе специальных педагогических </a:t>
            </a:r>
            <a:r>
              <a:rPr lang="ru-RU" sz="1400" dirty="0" smtClean="0">
                <a:cs typeface="Times New Roman" panose="02020603050405020304" pitchFamily="18" charset="0"/>
              </a:rPr>
              <a:t>подходов;</a:t>
            </a:r>
          </a:p>
          <a:p>
            <a:pPr marL="0" indent="0" algn="just">
              <a:buNone/>
            </a:pPr>
            <a:r>
              <a:rPr lang="ru-RU" sz="1400" dirty="0">
                <a:cs typeface="Times New Roman" panose="02020603050405020304" pitchFamily="18" charset="0"/>
              </a:rPr>
              <a:t>Ст. 79.  </a:t>
            </a:r>
            <a:r>
              <a:rPr lang="ru-RU" sz="1400" b="1" u="sng" dirty="0">
                <a:cs typeface="Times New Roman" panose="02020603050405020304" pitchFamily="18" charset="0"/>
              </a:rPr>
              <a:t>Под специальными условиями</a:t>
            </a:r>
            <a:r>
              <a:rPr lang="ru-RU" sz="1400" dirty="0"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cs typeface="Times New Roman" panose="02020603050405020304" pitchFamily="18" charset="0"/>
              </a:rPr>
              <a:t>понимаются </a:t>
            </a:r>
            <a:r>
              <a:rPr lang="ru-RU" sz="1400" dirty="0">
                <a:cs typeface="Times New Roman" panose="02020603050405020304" pitchFamily="18" charset="0"/>
              </a:rPr>
              <a:t>условия обучения, </a:t>
            </a:r>
            <a:r>
              <a:rPr lang="ru-RU" sz="1400" b="1" u="sng" dirty="0">
                <a:cs typeface="Times New Roman" panose="02020603050405020304" pitchFamily="18" charset="0"/>
              </a:rPr>
              <a:t>воспитания и развития</a:t>
            </a:r>
            <a:r>
              <a:rPr lang="ru-RU" sz="1400" dirty="0">
                <a:cs typeface="Times New Roman" panose="02020603050405020304" pitchFamily="18" charset="0"/>
              </a:rPr>
              <a:t>, включающие в себя использование </a:t>
            </a:r>
            <a:r>
              <a:rPr lang="ru-RU" sz="1400" b="1" u="sng" dirty="0">
                <a:cs typeface="Times New Roman" panose="02020603050405020304" pitchFamily="18" charset="0"/>
              </a:rPr>
              <a:t>специальных образовательных программ и методов обучения и воспитания</a:t>
            </a:r>
            <a:r>
              <a:rPr lang="ru-RU" sz="1400" dirty="0">
                <a:cs typeface="Times New Roman" panose="02020603050405020304" pitchFamily="18" charset="0"/>
              </a:rPr>
              <a:t>, </a:t>
            </a:r>
            <a:r>
              <a:rPr lang="ru-RU" sz="1400" b="1" u="sng" dirty="0">
                <a:cs typeface="Times New Roman" panose="02020603050405020304" pitchFamily="18" charset="0"/>
              </a:rPr>
              <a:t>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</a:t>
            </a:r>
            <a:r>
              <a:rPr lang="ru-RU" sz="1400" b="1" u="sng" dirty="0" smtClean="0">
                <a:cs typeface="Times New Roman" panose="02020603050405020304" pitchFamily="18" charset="0"/>
              </a:rPr>
              <a:t>.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cs typeface="Times New Roman" panose="02020603050405020304" pitchFamily="18" charset="0"/>
              </a:rPr>
              <a:t>Образование </a:t>
            </a:r>
            <a:r>
              <a:rPr lang="ru-RU" sz="1400" dirty="0">
                <a:cs typeface="Times New Roman" panose="02020603050405020304" pitchFamily="18" charset="0"/>
              </a:rPr>
              <a:t>обучающихся с ограниченными возможностями здоровья может быть организовано как </a:t>
            </a:r>
            <a:r>
              <a:rPr lang="ru-RU" sz="1400" b="1" u="sng" dirty="0">
                <a:cs typeface="Times New Roman" panose="02020603050405020304" pitchFamily="18" charset="0"/>
              </a:rPr>
              <a:t>совместно с другими обучающимися, так и в отдельных классах, группах </a:t>
            </a:r>
            <a:r>
              <a:rPr lang="ru-RU" sz="1400" dirty="0">
                <a:cs typeface="Times New Roman" panose="02020603050405020304" pitchFamily="18" charset="0"/>
              </a:rPr>
              <a:t>или в отдельных организациях, осуществляющих образовательную деятельность.</a:t>
            </a:r>
          </a:p>
          <a:p>
            <a:pPr marL="0" indent="0" algn="just">
              <a:buNone/>
            </a:pPr>
            <a:r>
              <a:rPr lang="ru-RU" sz="1400" dirty="0" smtClean="0">
                <a:cs typeface="Times New Roman" panose="02020603050405020304" pitchFamily="18" charset="0"/>
              </a:rPr>
              <a:t>Ст.48</a:t>
            </a:r>
            <a:r>
              <a:rPr lang="ru-RU" sz="1400" dirty="0">
                <a:cs typeface="Times New Roman" panose="02020603050405020304" pitchFamily="18" charset="0"/>
              </a:rPr>
              <a:t>. </a:t>
            </a:r>
            <a:r>
              <a:rPr lang="ru-RU" sz="1700" b="1" u="sng" dirty="0" smtClean="0">
                <a:cs typeface="Times New Roman" panose="02020603050405020304" pitchFamily="18" charset="0"/>
              </a:rPr>
              <a:t>педагогические работники обязаны учитывать </a:t>
            </a:r>
            <a:r>
              <a:rPr lang="ru-RU" sz="1700" b="1" u="sng" dirty="0">
                <a:cs typeface="Times New Roman" panose="02020603050405020304" pitchFamily="18" charset="0"/>
              </a:rPr>
              <a:t>особенности психофизического </a:t>
            </a:r>
            <a:r>
              <a:rPr lang="ru-RU" sz="1700" b="1" u="sng" dirty="0" smtClean="0">
                <a:cs typeface="Times New Roman" panose="02020603050405020304" pitchFamily="18" charset="0"/>
              </a:rPr>
              <a:t>развития</a:t>
            </a:r>
            <a:endParaRPr lang="ru-RU" sz="1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3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Нормативно-правовые </a:t>
            </a:r>
            <a:r>
              <a:rPr lang="ru-RU" sz="2000" b="1" dirty="0" smtClean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основания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09.11.2015 N 1309 «Об утверждении порядка условий доступности для инвалидов объектов и предоставляемых услуг в сфере образования, а также оказания им при этом необходимой помощи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1 января 2016 г. и является обязательным для исполнения.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 от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12.02.2016 N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ВК-270/07  «Об обеспечении условий доступности для инвалидов объектов и услуг в сфере образования»(разъяснения по вопросам исполнения приказа № 1309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РФ от 09.11.2018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 Приказов 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05.09.2019 N 470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30.09.2020 N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533)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социальной защиты РФ от 25.12.2012 № 627 «Об утверждении методики, позволяющей объективизировать и систематизировать доступность объектов и услуг в приоритетных сферах жизнедеятельности для инвалидов и других маломобильных групп населения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800" dirty="0"/>
          </a:p>
          <a:p>
            <a:pPr marL="109728" indent="0" algn="just">
              <a:buNone/>
            </a:pPr>
            <a:endParaRPr lang="ru-RU" sz="16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0975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Нормативно-правовые </a:t>
            </a:r>
            <a:r>
              <a:rPr lang="ru-RU" sz="2000" b="1" dirty="0" smtClean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основания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88632"/>
          </a:xfrm>
        </p:spPr>
        <p:txBody>
          <a:bodyPr>
            <a:normAutofit lnSpcReduction="10000"/>
          </a:bodyPr>
          <a:lstStyle/>
          <a:p>
            <a:pPr marL="0" indent="109538" algn="just"/>
            <a:r>
              <a:rPr lang="ru-RU" sz="1700" dirty="0"/>
              <a:t>3. </a:t>
            </a:r>
            <a:r>
              <a:rPr lang="ru-RU" sz="2000" dirty="0"/>
              <a:t>Руководителями </a:t>
            </a:r>
            <a:r>
              <a:rPr lang="ru-RU" sz="2000" dirty="0" smtClean="0"/>
              <a:t>организаций</a:t>
            </a:r>
            <a:r>
              <a:rPr lang="ru-RU" sz="2000" dirty="0"/>
              <a:t>, предоставляющих услуги в сфере образования, обеспечивается создание инвалидам следующих условий </a:t>
            </a:r>
            <a:r>
              <a:rPr lang="ru-RU" sz="2000" dirty="0" smtClean="0"/>
              <a:t>:</a:t>
            </a: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dirty="0" smtClean="0"/>
              <a:t> </a:t>
            </a:r>
            <a:r>
              <a:rPr lang="ru-RU" sz="2000" b="1" u="sng" dirty="0"/>
              <a:t>возможность беспрепятственного входа в объекты и выхода из них</a:t>
            </a:r>
            <a:r>
              <a:rPr lang="ru-RU" sz="200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dirty="0" smtClean="0"/>
              <a:t>возможность </a:t>
            </a:r>
            <a:r>
              <a:rPr lang="ru-RU" sz="2000" dirty="0"/>
              <a:t>самостоятельного передвижения по территории объекта в целях доступа к месту предоставления услуги, в том числе </a:t>
            </a:r>
            <a:r>
              <a:rPr lang="ru-RU" sz="2000" b="1" u="sng" dirty="0"/>
              <a:t>с помощью работников объекта, предоставляющих услуги,</a:t>
            </a:r>
            <a:r>
              <a:rPr lang="ru-RU" sz="2000" dirty="0"/>
              <a:t> </a:t>
            </a:r>
            <a:r>
              <a:rPr lang="ru-RU" sz="2000" dirty="0" err="1"/>
              <a:t>ассистивных</a:t>
            </a:r>
            <a:r>
              <a:rPr lang="ru-RU" sz="2000" dirty="0"/>
              <a:t> и вспомогательных </a:t>
            </a:r>
            <a:r>
              <a:rPr lang="ru-RU" sz="2000" dirty="0" smtClean="0"/>
              <a:t>технологий;</a:t>
            </a: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dirty="0" smtClean="0"/>
              <a:t> </a:t>
            </a:r>
            <a:r>
              <a:rPr lang="ru-RU" sz="2000" dirty="0"/>
              <a:t>надлежащее </a:t>
            </a:r>
            <a:r>
              <a:rPr lang="ru-RU" sz="2000" b="1" u="sng" dirty="0"/>
              <a:t>размещение носителей информации</a:t>
            </a:r>
            <a:r>
              <a:rPr lang="ru-RU" sz="2000" dirty="0"/>
              <a:t>, необходимой для обеспечения беспрепятственного доступа инвалидов к объектам и </a:t>
            </a:r>
            <a:r>
              <a:rPr lang="ru-RU" sz="2000" dirty="0" smtClean="0"/>
              <a:t>услугам (в </a:t>
            </a:r>
            <a:r>
              <a:rPr lang="ru-RU" sz="2000" dirty="0"/>
              <a:t>том числе дублирование необходимой для получения услуги звуковой и зрительной </a:t>
            </a:r>
            <a:r>
              <a:rPr lang="ru-RU" sz="2000" dirty="0" smtClean="0"/>
              <a:t>информации (в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на входе), </a:t>
            </a:r>
            <a:r>
              <a:rPr lang="ru-RU" sz="2000" dirty="0"/>
              <a:t>а также надписей, знаков и иной текстовой и графической информации знаками, выполненными рельефно-точечным шрифтом Брайля и на контрастном </a:t>
            </a:r>
            <a:r>
              <a:rPr lang="ru-RU" sz="2000" dirty="0" smtClean="0"/>
              <a:t>фоне); обеспечение </a:t>
            </a:r>
            <a:r>
              <a:rPr lang="ru-RU" sz="2000" dirty="0"/>
              <a:t>допуска на </a:t>
            </a:r>
            <a:r>
              <a:rPr lang="ru-RU" sz="2000" dirty="0" smtClean="0"/>
              <a:t>объект собаки-проводника </a:t>
            </a:r>
            <a:r>
              <a:rPr lang="ru-RU" sz="2000" dirty="0"/>
              <a:t>при наличии документа, подтверждающего ее специальное </a:t>
            </a:r>
            <a:r>
              <a:rPr lang="ru-RU" sz="2000" dirty="0" smtClean="0"/>
              <a:t>обучение.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109728" indent="0" algn="just">
              <a:buNone/>
            </a:pPr>
            <a:endParaRPr lang="ru-RU" sz="16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9838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Нормативно-правовые </a:t>
            </a:r>
            <a:r>
              <a:rPr lang="ru-RU" sz="2000" b="1" dirty="0" smtClean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основания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980728"/>
            <a:ext cx="8028880" cy="514543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/>
              <a:t> </a:t>
            </a:r>
            <a:r>
              <a:rPr lang="ru-RU" sz="1800" b="1" u="sng" dirty="0" smtClean="0"/>
              <a:t>предоставление инвалидам по слух</a:t>
            </a:r>
            <a:r>
              <a:rPr lang="ru-RU" sz="1800" dirty="0" smtClean="0"/>
              <a:t>у, при необходимости, услуги с использованием русского жестового языка, включая обеспечение допуска на объект </a:t>
            </a:r>
            <a:r>
              <a:rPr lang="ru-RU" sz="1800" b="1" u="sng" dirty="0" err="1" smtClean="0"/>
              <a:t>сурдопереводчика</a:t>
            </a:r>
            <a:r>
              <a:rPr lang="ru-RU" sz="1800" b="1" u="sng" dirty="0" smtClean="0"/>
              <a:t>, </a:t>
            </a:r>
            <a:r>
              <a:rPr lang="ru-RU" sz="1800" b="1" u="sng" dirty="0" err="1" smtClean="0"/>
              <a:t>тифлопереводчика</a:t>
            </a:r>
            <a:r>
              <a:rPr lang="ru-RU" sz="1800" dirty="0" smtClean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/>
              <a:t>наличие в одном из помещений, предназначенных для проведения массовых мероприятий, индукционных петель и звукоусиливающей аппаратуры</a:t>
            </a:r>
            <a:r>
              <a:rPr lang="ru-RU" sz="1800" dirty="0" smtClean="0"/>
              <a:t>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/>
              <a:t> </a:t>
            </a:r>
            <a:r>
              <a:rPr lang="ru-RU" sz="1800" b="1" u="sng" dirty="0"/>
              <a:t>адаптация официального сайта </a:t>
            </a:r>
            <a:r>
              <a:rPr lang="ru-RU" sz="1800" dirty="0"/>
              <a:t>органа и организации, предоставляющих услуги в сфере образования, для лиц с нарушением зрения (слабовидящих</a:t>
            </a:r>
            <a:r>
              <a:rPr lang="ru-RU" sz="1800" dirty="0" smtClean="0"/>
              <a:t>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/>
              <a:t> </a:t>
            </a:r>
            <a:r>
              <a:rPr lang="ru-RU" sz="1800" b="1" u="sng" dirty="0" smtClean="0"/>
              <a:t>обеспечение </a:t>
            </a:r>
            <a:r>
              <a:rPr lang="ru-RU" sz="1800" b="1" u="sng" dirty="0"/>
              <a:t>предоставления услуг </a:t>
            </a:r>
            <a:r>
              <a:rPr lang="ru-RU" sz="1800" b="1" u="sng" dirty="0" err="1"/>
              <a:t>тьютора</a:t>
            </a:r>
            <a:r>
              <a:rPr lang="ru-RU" sz="1800" b="1" u="sng" dirty="0"/>
              <a:t> </a:t>
            </a:r>
            <a:r>
              <a:rPr lang="ru-RU" sz="1800" b="1" u="sng" dirty="0" smtClean="0"/>
              <a:t>организацией</a:t>
            </a:r>
            <a:r>
              <a:rPr lang="ru-RU" sz="1800" dirty="0" smtClean="0"/>
              <a:t> </a:t>
            </a:r>
            <a:r>
              <a:rPr lang="ru-RU" sz="1800" dirty="0"/>
              <a:t>на основании </a:t>
            </a:r>
            <a:r>
              <a:rPr lang="ru-RU" sz="1800" dirty="0" smtClean="0"/>
              <a:t>заключения </a:t>
            </a:r>
            <a:r>
              <a:rPr lang="ru-RU" sz="1800" dirty="0" err="1" smtClean="0"/>
              <a:t>пПМПК</a:t>
            </a:r>
            <a:r>
              <a:rPr lang="ru-RU" sz="1800" dirty="0" smtClean="0"/>
              <a:t> или ИПР инвалида</a:t>
            </a:r>
            <a:r>
              <a:rPr lang="ru-RU" sz="1800" dirty="0" smtClean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b="1" u="sng" dirty="0"/>
              <a:t> </a:t>
            </a:r>
            <a:r>
              <a:rPr lang="ru-RU" sz="1800" b="1" u="sng" dirty="0" smtClean="0"/>
              <a:t>оказание </a:t>
            </a:r>
            <a:r>
              <a:rPr lang="ru-RU" sz="1800" b="1" u="sng" dirty="0"/>
              <a:t>работниками </a:t>
            </a:r>
            <a:r>
              <a:rPr lang="ru-RU" sz="1800" dirty="0" smtClean="0"/>
              <a:t>организаций </a:t>
            </a:r>
            <a:r>
              <a:rPr lang="ru-RU" sz="1800" dirty="0"/>
              <a:t>иной необходимой инвалидам </a:t>
            </a:r>
            <a:r>
              <a:rPr lang="ru-RU" sz="1800" b="1" u="sng" dirty="0"/>
              <a:t>помощи</a:t>
            </a:r>
            <a:r>
              <a:rPr lang="ru-RU" sz="1800" dirty="0"/>
              <a:t> в преодолении барьеров, мешающих получению услуг в сфере образования и использованию объектов наравне с другими </a:t>
            </a:r>
            <a:r>
              <a:rPr lang="ru-RU" sz="1800" dirty="0" smtClean="0"/>
              <a:t>лицами.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477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784975" cy="5688632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sz="2100" dirty="0" smtClean="0"/>
              <a:t> </a:t>
            </a:r>
            <a:r>
              <a:rPr lang="ru-RU" sz="2100" dirty="0"/>
              <a:t>По результатам обследования объекта и предоставляемых на нем услуг Комиссией для включения в </a:t>
            </a:r>
            <a:r>
              <a:rPr lang="ru-RU" sz="2100" b="1" u="sng" dirty="0"/>
              <a:t>Паспорт доступности </a:t>
            </a:r>
            <a:r>
              <a:rPr lang="ru-RU" sz="2100" dirty="0"/>
              <a:t>разрабатываются 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i="1" u="sng" dirty="0" smtClean="0"/>
              <a:t>(</a:t>
            </a:r>
            <a:r>
              <a:rPr lang="ru-RU" sz="2100" i="1" u="sng" dirty="0"/>
              <a:t>с учетом положений об обеспечении "разумного </a:t>
            </a:r>
            <a:r>
              <a:rPr lang="ru-RU" sz="2100" i="1" u="sng" dirty="0" smtClean="0"/>
              <a:t>приспособления«)</a:t>
            </a:r>
          </a:p>
          <a:p>
            <a:pPr marL="109728" indent="0" algn="just">
              <a:buNone/>
            </a:pPr>
            <a:endParaRPr lang="ru-RU" sz="2100" dirty="0" smtClean="0"/>
          </a:p>
          <a:p>
            <a:pPr marL="109728" indent="0" algn="just">
              <a:buNone/>
            </a:pPr>
            <a:r>
              <a:rPr lang="ru-RU" sz="2100" dirty="0"/>
              <a:t>Приказом </a:t>
            </a:r>
            <a:r>
              <a:rPr lang="ru-RU" sz="2100" dirty="0" smtClean="0"/>
              <a:t>организации необходимо:</a:t>
            </a:r>
          </a:p>
          <a:p>
            <a:pPr algn="just">
              <a:buFontTx/>
              <a:buChar char="-"/>
            </a:pPr>
            <a:r>
              <a:rPr lang="ru-RU" sz="2100" dirty="0" smtClean="0"/>
              <a:t>создать </a:t>
            </a:r>
            <a:r>
              <a:rPr lang="ru-RU" sz="2100" dirty="0"/>
              <a:t>комиссию по проведению обследования и паспортизации объектов и предоставляемых услуг, </a:t>
            </a:r>
            <a:endParaRPr lang="ru-RU" sz="2100" dirty="0" smtClean="0"/>
          </a:p>
          <a:p>
            <a:pPr algn="just">
              <a:buFontTx/>
              <a:buChar char="-"/>
            </a:pPr>
            <a:r>
              <a:rPr lang="ru-RU" sz="2100" dirty="0" smtClean="0"/>
              <a:t>утвердить </a:t>
            </a:r>
            <a:r>
              <a:rPr lang="ru-RU" sz="2100" dirty="0"/>
              <a:t>ее состав, план-график проведения обследования и паспортизации. </a:t>
            </a:r>
            <a:endParaRPr lang="ru-RU" sz="2100" dirty="0" smtClean="0"/>
          </a:p>
          <a:p>
            <a:pPr algn="just">
              <a:buFontTx/>
              <a:buChar char="-"/>
            </a:pPr>
            <a:r>
              <a:rPr lang="ru-RU" sz="2100" dirty="0" smtClean="0"/>
              <a:t>В </a:t>
            </a:r>
            <a:r>
              <a:rPr lang="ru-RU" sz="2100" dirty="0"/>
              <a:t>состав комиссии необходимо включить представителя общественного объединения </a:t>
            </a:r>
            <a:r>
              <a:rPr lang="ru-RU" sz="2100" dirty="0" smtClean="0"/>
              <a:t>инвалидов</a:t>
            </a:r>
            <a:endParaRPr lang="ru-RU" sz="2000" dirty="0" smtClean="0"/>
          </a:p>
          <a:p>
            <a:pPr marL="109728" indent="0" algn="just">
              <a:buNone/>
            </a:pPr>
            <a:endParaRPr lang="ru-RU" sz="2000" dirty="0"/>
          </a:p>
          <a:p>
            <a:pPr marL="109728" indent="0" algn="just">
              <a:buNone/>
            </a:pPr>
            <a:r>
              <a:rPr lang="ru-RU" sz="2000" b="1" u="sng" dirty="0" smtClean="0"/>
              <a:t>в </a:t>
            </a:r>
            <a:r>
              <a:rPr lang="ru-RU" sz="2000" b="1" u="sng" dirty="0"/>
              <a:t>случае невозможности полностью приспособить объект с учетом потребностей инвалидов до его реконструкции или капитального ремонта</a:t>
            </a:r>
            <a:r>
              <a:rPr lang="ru-RU" sz="2000" dirty="0" smtClean="0"/>
              <a:t>;</a:t>
            </a:r>
          </a:p>
          <a:p>
            <a:pPr marL="109728" indent="0" algn="just">
              <a:buNone/>
            </a:pPr>
            <a:r>
              <a:rPr lang="ru-RU" sz="2000" dirty="0" smtClean="0"/>
              <a:t>Утвердить мероприятия в </a:t>
            </a:r>
            <a:r>
              <a:rPr lang="ru-RU" sz="2000" dirty="0"/>
              <a:t>планах развития объекта, в сметах его капитального и текущего ремонта, реконструкции, модернизации, в графиках переоснащения объекта и закупки нового </a:t>
            </a:r>
            <a:r>
              <a:rPr lang="ru-RU" sz="2000" dirty="0" smtClean="0"/>
              <a:t>оборудования;</a:t>
            </a:r>
            <a:endParaRPr lang="ru-RU" sz="2000" dirty="0"/>
          </a:p>
          <a:p>
            <a:pPr marL="109728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567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Нормативно-правовые </a:t>
            </a:r>
            <a:r>
              <a:rPr lang="ru-RU" sz="2000" b="1" dirty="0" smtClean="0">
                <a:solidFill>
                  <a:srgbClr val="424456"/>
                </a:solidFill>
                <a:latin typeface="Georgia"/>
                <a:cs typeface="Times New Roman" panose="02020603050405020304" pitchFamily="18" charset="0"/>
              </a:rPr>
              <a:t>основания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1" cy="514543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/>
              <a:t> </a:t>
            </a:r>
            <a:r>
              <a:rPr lang="ru-RU" sz="2400" b="1" u="sng" dirty="0"/>
              <a:t>Паспорт </a:t>
            </a:r>
            <a:r>
              <a:rPr lang="ru-RU" sz="2400" b="1" u="sng" dirty="0" smtClean="0"/>
              <a:t>доступности </a:t>
            </a:r>
            <a:r>
              <a:rPr lang="ru-RU" sz="2400" dirty="0" smtClean="0"/>
              <a:t>организации</a:t>
            </a:r>
            <a:r>
              <a:rPr lang="ru-RU" sz="2400" dirty="0"/>
              <a:t>, разработанный Комиссией, </a:t>
            </a:r>
            <a:r>
              <a:rPr lang="ru-RU" sz="2400" b="1" u="sng" dirty="0"/>
              <a:t>утверждается руководителем </a:t>
            </a:r>
            <a:r>
              <a:rPr lang="ru-RU" sz="2400" b="1" u="sng" dirty="0" smtClean="0"/>
              <a:t>организации </a:t>
            </a:r>
            <a:r>
              <a:rPr lang="ru-RU" sz="2400" dirty="0"/>
              <a:t>и представляется в течение 10 рабочих дней после </a:t>
            </a:r>
            <a:r>
              <a:rPr lang="ru-RU" sz="2400" dirty="0" smtClean="0"/>
              <a:t>утверждения в </a:t>
            </a:r>
            <a:r>
              <a:rPr lang="ru-RU" sz="2400" dirty="0"/>
              <a:t>орган местного </a:t>
            </a:r>
            <a:r>
              <a:rPr lang="ru-RU" sz="2400" dirty="0" smtClean="0"/>
              <a:t>самоуправления</a:t>
            </a:r>
            <a:r>
              <a:rPr lang="ru-RU" sz="2400" dirty="0"/>
              <a:t> </a:t>
            </a:r>
            <a:r>
              <a:rPr lang="ru-RU" sz="2400" dirty="0" smtClean="0"/>
              <a:t>(в ТОО)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 Паспорт </a:t>
            </a:r>
            <a:r>
              <a:rPr lang="ru-RU" sz="2400" dirty="0"/>
              <a:t>доступности органа утверждается руководителем органа</a:t>
            </a:r>
            <a:r>
              <a:rPr lang="ru-RU" sz="2400" dirty="0" smtClean="0"/>
              <a:t>.</a:t>
            </a:r>
          </a:p>
          <a:p>
            <a:pPr marL="109728" indent="0" algn="just">
              <a:buNone/>
            </a:pPr>
            <a:r>
              <a:rPr lang="ru-RU" sz="1800" i="1" dirty="0" smtClean="0"/>
              <a:t>Форма Паспорта доступности представлена </a:t>
            </a:r>
            <a:r>
              <a:rPr lang="ru-RU" sz="1800" i="1" dirty="0"/>
              <a:t>в </a:t>
            </a:r>
            <a:r>
              <a:rPr lang="ru-RU" sz="1800" i="1" dirty="0" err="1"/>
              <a:t>Минобрнауки</a:t>
            </a:r>
            <a:r>
              <a:rPr lang="ru-RU" sz="1800" i="1" dirty="0"/>
              <a:t> России  от 12.02.2016 N ВК-270/07 </a:t>
            </a:r>
            <a:endParaRPr lang="ru-RU" sz="1800" i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Организации</a:t>
            </a:r>
            <a:r>
              <a:rPr lang="ru-RU" sz="2400" dirty="0"/>
              <a:t>, предоставляющие услуги в сфере </a:t>
            </a:r>
            <a:r>
              <a:rPr lang="ru-RU" sz="2400" dirty="0" smtClean="0"/>
              <a:t>образования на </a:t>
            </a:r>
            <a:r>
              <a:rPr lang="ru-RU" sz="2400" dirty="0"/>
              <a:t>основании представленных Паспортов доступности </a:t>
            </a:r>
            <a:r>
              <a:rPr lang="ru-RU" sz="2400" b="1" u="sng" dirty="0"/>
              <a:t>разрабатывают и утверждают планы мероприятий </a:t>
            </a:r>
            <a:r>
              <a:rPr lang="ru-RU" sz="2400" b="1" dirty="0"/>
              <a:t>(далее - "дорожные карты") </a:t>
            </a:r>
            <a:r>
              <a:rPr lang="ru-RU" sz="2400" dirty="0"/>
              <a:t>по повышению значений показателей доступности для инвалидов объектов и </a:t>
            </a:r>
            <a:r>
              <a:rPr lang="ru-RU" sz="2400" dirty="0" smtClean="0"/>
              <a:t>услуг</a:t>
            </a:r>
            <a:endParaRPr lang="ru-RU" sz="2400" dirty="0"/>
          </a:p>
          <a:p>
            <a:pPr marL="109728" indent="0" algn="just">
              <a:buNone/>
            </a:pPr>
            <a:endParaRPr lang="ru-RU" sz="2400" b="1" u="sng" dirty="0"/>
          </a:p>
          <a:p>
            <a:pPr marL="109728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47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tabLst>
                <a:tab pos="184150" algn="l"/>
              </a:tabLst>
            </a:pPr>
            <a:r>
              <a:rPr lang="ru-RU" altLang="ru-RU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altLang="ru-RU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altLang="ru-RU" sz="1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ПРИМЕР:</a:t>
            </a:r>
            <a:r>
              <a:rPr lang="ru-RU" altLang="ru-RU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altLang="ru-RU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altLang="ru-RU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 </a:t>
            </a:r>
            <a:r>
              <a:rPr lang="ru-RU" altLang="ru-RU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доступной образовательной среды</a:t>
            </a:r>
            <a:r>
              <a:rPr lang="ru-RU" altLang="ru-RU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позволяющей обеспечить полноценную интеграцию </a:t>
            </a:r>
            <a:r>
              <a:rPr lang="ru-RU" alt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детей с </a:t>
            </a:r>
            <a:r>
              <a:rPr lang="ru-RU" altLang="ru-RU" sz="1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ОВЗ</a:t>
            </a: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980728"/>
            <a:ext cx="8028880" cy="5145435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59602"/>
              </p:ext>
            </p:extLst>
          </p:nvPr>
        </p:nvGraphicFramePr>
        <p:xfrm>
          <a:off x="611560" y="2193941"/>
          <a:ext cx="8229600" cy="38792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81047"/>
                <a:gridCol w="729990"/>
                <a:gridCol w="681114"/>
                <a:gridCol w="662194"/>
                <a:gridCol w="763100"/>
                <a:gridCol w="750487"/>
                <a:gridCol w="661668"/>
              </a:tblGrid>
              <a:tr h="586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                  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4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Вход в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здание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620">
                <a:tc>
                  <a:txBody>
                    <a:bodyPr/>
                    <a:lstStyle/>
                    <a:p>
                      <a:pPr indent="-2032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детей-инвалидов с нарушением опорно-двигательного аппарата: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478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установка пандуса с ограждающими бортиками;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62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478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открытие дверей в противоположную сторону от пандуса;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Размеры входной площадки при открывании полотна дверей наружу  не менее 1,4х2,0 м или 1,5х1,85 м.   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4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4785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оборудовать звонком вход в школу для предупреждения охраны.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0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478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Размеры входной площадки с пандусом не менее 2,2х2,2 м.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4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478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установить навес над входной площадкой и водоотвод  при входах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т.д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56" marR="56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80112" y="980728"/>
            <a:ext cx="3028393" cy="12157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___________________________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" algn="l"/>
              </a:tabLst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образовательное учреждение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Утверждаю:________________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" algn="l"/>
              </a:tabLst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ФИО директора,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от _____________ № _______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415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9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933</TotalTime>
  <Words>1543</Words>
  <Application>Microsoft Office PowerPoint</Application>
  <PresentationFormat>Экран (4:3)</PresentationFormat>
  <Paragraphs>201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Семинар-совещание по вопросу  формирования доступной среды для детей с ОВЗ и детей-инвалидов</vt:lpstr>
      <vt:lpstr>Понятия доступной, безбарьерной, универсальной среды </vt:lpstr>
      <vt:lpstr>Нормативно-правовые основания</vt:lpstr>
      <vt:lpstr>Нормативно-правовые основания</vt:lpstr>
      <vt:lpstr>Нормативно-правовые основания</vt:lpstr>
      <vt:lpstr>Нормативно-правовые основания</vt:lpstr>
      <vt:lpstr>Презентация PowerPoint</vt:lpstr>
      <vt:lpstr>Нормативно-правовые основания</vt:lpstr>
      <vt:lpstr> ПРИМЕР: План развития доступной образовательной среды, позволяющей обеспечить полноценную интеграцию детей с ОВЗ </vt:lpstr>
      <vt:lpstr>Из Приказа Министерства просвещения РФ от 09.11.2018  N 196  «Об утверждении Порядка организации и осуществления образовательной деятельности по дополнительным общеобразовательным программам»   </vt:lpstr>
      <vt:lpstr>ПИСЬМО Минобрнауки России  от 12 февраля 2016 г. N ВК-270/07 </vt:lpstr>
      <vt:lpstr>Приказ Минобрнауки России от 02.12.2015 N 1399 "Об утверждении Плана мероприятий ("дорожной карты") </vt:lpstr>
      <vt:lpstr>Презентация PowerPoint</vt:lpstr>
      <vt:lpstr>Постановление от 04.07.2014 № 41</vt:lpstr>
      <vt:lpstr>Концепция развития инклюзивного образования в Красноярском крае на 2017-2015 годы,  указ Губернатора Красноярского края от 13.10.2017 № 258-уг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Владимировна Свиридова</dc:creator>
  <cp:lastModifiedBy>Попова Светлана Викторовна</cp:lastModifiedBy>
  <cp:revision>94</cp:revision>
  <cp:lastPrinted>2020-12-17T02:38:27Z</cp:lastPrinted>
  <dcterms:created xsi:type="dcterms:W3CDTF">2019-11-05T04:29:58Z</dcterms:created>
  <dcterms:modified xsi:type="dcterms:W3CDTF">2020-12-20T06:11:58Z</dcterms:modified>
</cp:coreProperties>
</file>