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107" r:id="rId1"/>
  </p:sldMasterIdLst>
  <p:notesMasterIdLst>
    <p:notesMasterId r:id="rId47"/>
  </p:notesMasterIdLst>
  <p:sldIdLst>
    <p:sldId id="256" r:id="rId2"/>
    <p:sldId id="273" r:id="rId3"/>
    <p:sldId id="322" r:id="rId4"/>
    <p:sldId id="274" r:id="rId5"/>
    <p:sldId id="317" r:id="rId6"/>
    <p:sldId id="318" r:id="rId7"/>
    <p:sldId id="319" r:id="rId8"/>
    <p:sldId id="320" r:id="rId9"/>
    <p:sldId id="304" r:id="rId10"/>
    <p:sldId id="306" r:id="rId11"/>
    <p:sldId id="308" r:id="rId12"/>
    <p:sldId id="316" r:id="rId13"/>
    <p:sldId id="315" r:id="rId14"/>
    <p:sldId id="314" r:id="rId15"/>
    <p:sldId id="313" r:id="rId16"/>
    <p:sldId id="312" r:id="rId17"/>
    <p:sldId id="311" r:id="rId18"/>
    <p:sldId id="310" r:id="rId19"/>
    <p:sldId id="309" r:id="rId20"/>
    <p:sldId id="307" r:id="rId21"/>
    <p:sldId id="257" r:id="rId22"/>
    <p:sldId id="258" r:id="rId23"/>
    <p:sldId id="259" r:id="rId24"/>
    <p:sldId id="260" r:id="rId25"/>
    <p:sldId id="302" r:id="rId26"/>
    <p:sldId id="261" r:id="rId27"/>
    <p:sldId id="288" r:id="rId28"/>
    <p:sldId id="289" r:id="rId29"/>
    <p:sldId id="290" r:id="rId30"/>
    <p:sldId id="292" r:id="rId31"/>
    <p:sldId id="293" r:id="rId32"/>
    <p:sldId id="295" r:id="rId33"/>
    <p:sldId id="296" r:id="rId34"/>
    <p:sldId id="297" r:id="rId35"/>
    <p:sldId id="294" r:id="rId36"/>
    <p:sldId id="268" r:id="rId37"/>
    <p:sldId id="269" r:id="rId38"/>
    <p:sldId id="270" r:id="rId39"/>
    <p:sldId id="271" r:id="rId40"/>
    <p:sldId id="277" r:id="rId41"/>
    <p:sldId id="278" r:id="rId42"/>
    <p:sldId id="305" r:id="rId43"/>
    <p:sldId id="272" r:id="rId44"/>
    <p:sldId id="303" r:id="rId45"/>
    <p:sldId id="276" r:id="rId46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30" autoAdjust="0"/>
  </p:normalViewPr>
  <p:slideViewPr>
    <p:cSldViewPr snapToGrid="0">
      <p:cViewPr varScale="1">
        <p:scale>
          <a:sx n="79" d="100"/>
          <a:sy n="79" d="100"/>
        </p:scale>
        <p:origin x="972" y="8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5" d="100"/>
        <a:sy n="95" d="100"/>
      </p:scale>
      <p:origin x="0" y="-18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6B24A-2CBC-413B-8EBC-C67A1AF380C5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53816-093D-4112-99BF-10D2FEBE1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344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53816-093D-4112-99BF-10D2FEBE1134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463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54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10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986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3810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1752600"/>
            <a:ext cx="8420100" cy="43434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33389-2650-452C-A1F4-31789496D3B8}" type="datetime1">
              <a:rPr lang="ru-RU" altLang="ru-RU" smtClean="0"/>
              <a:t>17.08.2017</a:t>
            </a:fld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 smtClean="0"/>
              <a:t>2016 - 2017 учебный год</a:t>
            </a: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85967-5917-4972-9E8B-7BA1285EC3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3554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97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17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5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03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44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60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10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64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BD83-4EB8-438A-89C0-9E8FC109C5A7}" type="datetimeFigureOut">
              <a:rPr lang="ru-RU" smtClean="0"/>
              <a:t>17.08.2017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793D-900D-4C9B-85C3-A9A6F7B95D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10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  <p:sldLayoutId id="2147484119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#Par317"/><Relationship Id="rId2" Type="http://schemas.openxmlformats.org/officeDocument/2006/relationships/hyperlink" Target="#Par319"/><Relationship Id="rId1" Type="http://schemas.openxmlformats.org/officeDocument/2006/relationships/slideLayout" Target="../slideLayouts/slideLayout2.xml"/><Relationship Id="rId4" Type="http://schemas.openxmlformats.org/officeDocument/2006/relationships/hyperlink" Target="#Par318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#Par522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#Par522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#Par522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6057" y="1122362"/>
            <a:ext cx="8839200" cy="3500437"/>
          </a:xfrm>
        </p:spPr>
        <p:txBody>
          <a:bodyPr>
            <a:noAutofit/>
          </a:bodyPr>
          <a:lstStyle/>
          <a:p>
            <a:pPr algn="ctr"/>
            <a:r>
              <a:rPr lang="ru-RU" sz="4800" spc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Практический семинар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«Вопросы тарификации 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комплектования классов 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с ограниченными возможностями здоровья»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9572" y="5262880"/>
            <a:ext cx="6858000" cy="924559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Директор МБОУ СШ № 95 </a:t>
            </a:r>
          </a:p>
          <a:p>
            <a:pPr algn="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Л.А.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Бойдик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15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452357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Методика финансирования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97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038" y="1986455"/>
            <a:ext cx="8543925" cy="419050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образовательных учреждений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производится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постановлением Правительства Красноярского края </a:t>
            </a: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29.05.2014  </a:t>
            </a: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217-п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Порядка расчета нормативов обеспечения реализации основных и дополнительных общеобразовательных программ в расчете на одного обучающегося (один класс,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класс-комплект)».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30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038" y="1907629"/>
            <a:ext cx="8543925" cy="426933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Данная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методика предусматривает нормативы финансового обеспечения, в соответствии с формой организации обучения детей по основным и дополнительным образовательным программам.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Каждой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форме обучения присвоен соответствующий индекс </a:t>
            </a:r>
            <a:r>
              <a:rPr lang="ru-RU" dirty="0">
                <a:latin typeface="Arial Black" panose="020B0A04020102020204" pitchFamily="34" charset="0"/>
                <a:cs typeface="Arial" panose="020B0604020202020204" pitchFamily="34" charset="0"/>
              </a:rPr>
              <a:t>- </a:t>
            </a:r>
            <a:r>
              <a:rPr lang="ru-RU" dirty="0" smtClean="0">
                <a:latin typeface="Arial Black" panose="020B0A04020102020204" pitchFamily="34" charset="0"/>
                <a:cs typeface="Arial" panose="020B0604020202020204" pitchFamily="34" charset="0"/>
              </a:rPr>
              <a:t>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Таблица 2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83756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038" y="365128"/>
            <a:ext cx="8809803" cy="578893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Для детей с ОВЗ предусмотрены индексы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К-3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Обучение детей в отдельных классах для обучающихся с ОВЗ образовательных организаций (за исключением малокомплектных образовательных организаций), т.е. школы более 275 чел.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К-8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Обучение детей в отдельных классах для обучающихся с ОВЗ, созданных в малокомплектных образовательных организациях, т.е. школы менее 275 чел.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К-9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Инклюзивное обучение детей с ОВЗ в общеобразовательных классах образовательных организаций.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составления учебного плана и тарификации работников по направлению К-3, К-8 (обучение детей в отдельных классах), а так же  К-9 (инклюзивное обучение детей) необходимо пользоваться следующими таблицами, данного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постановления.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61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038" y="1690690"/>
            <a:ext cx="8543925" cy="448627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Таблица </a:t>
            </a: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3</a:t>
            </a:r>
            <a:r>
              <a:rPr lang="ru-RU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 smtClean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предусматривает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индекс, учитывающий уровень, направленность и сложность общеобразовательных программ </a:t>
            </a:r>
            <a:r>
              <a:rPr lang="ru-RU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r>
              <a:rPr lang="ru-RU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 smtClean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8138" indent="-8826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n-1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Начальное общее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образование;</a:t>
            </a:r>
          </a:p>
          <a:p>
            <a:pPr marL="1608138" indent="-8826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n-2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Основное общее образование;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8138" indent="-88265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n-3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– Среднее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образование, включая углубленное изучение отдельных предметов и т.д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33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038" y="1690690"/>
            <a:ext cx="8543925" cy="448627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Таблица № 10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предусматривает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индекс, соответствующий категории детей с ОВЗ </a:t>
            </a:r>
            <a:r>
              <a:rPr lang="ru-RU" dirty="0">
                <a:latin typeface="Arial Black" panose="020B0A04020102020204" pitchFamily="34" charset="0"/>
                <a:cs typeface="Arial" panose="020B0604020202020204" pitchFamily="34" charset="0"/>
              </a:rPr>
              <a:t>– </a:t>
            </a:r>
            <a:r>
              <a:rPr lang="en-US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Н-р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ru-RU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- 1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Глухие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неслышащие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дети;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b="1" dirty="0" smtClean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ru-RU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- 2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Слабослышащие дети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ru-RU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- 3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Слепые (незрячие) дети и т.д. </a:t>
            </a:r>
          </a:p>
        </p:txBody>
      </p:sp>
    </p:spTree>
    <p:extLst>
      <p:ext uri="{BB962C8B-B14F-4D97-AF65-F5344CB8AC3E}">
        <p14:creationId xmlns:p14="http://schemas.microsoft.com/office/powerpoint/2010/main" val="33511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792" y="583323"/>
            <a:ext cx="8844455" cy="588053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Таблица № 12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предусматривает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расчетную наполняемость классов-комплектов для детей  с ОВЗ.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Напомним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что  </a:t>
            </a:r>
            <a:r>
              <a:rPr lang="en-US" dirty="0" smtClean="0">
                <a:solidFill>
                  <a:srgbClr val="8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k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- это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форма организации обучения детей, т.е. классы с ОВЗ (3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8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и инклюзивное обучение детей (9), а </a:t>
            </a:r>
            <a:r>
              <a:rPr lang="en-US" dirty="0">
                <a:solidFill>
                  <a:srgbClr val="8000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t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заболевание детей (выбираем по своему направлению).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Обращаем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ваше внимание на звездочку под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таблицей.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аполняемость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детей по </a:t>
            </a:r>
            <a:r>
              <a:rPr lang="en-US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r>
              <a:rPr lang="ru-RU" b="1" dirty="0">
                <a:solidFill>
                  <a:srgbClr val="8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-9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инклюзивное обучение детей –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создается группа – 2 чел.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либо расчетные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показатели делятся на 2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10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793" y="1277008"/>
            <a:ext cx="8891752" cy="532874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Таблица № 11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предусматривает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количество часов в неделю, для составления учебного плана по адаптированным основным общеобразовательным программам по каждой категории детей, а именно для формы обучения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-3 и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Данная </a:t>
            </a:r>
            <a:r>
              <a:rPr lang="ru-RU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таблица предусматривает количество часов </a:t>
            </a:r>
            <a:r>
              <a:rPr lang="ru-RU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1 </a:t>
            </a: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 и не предусматривает деление класса на подгруппы</a:t>
            </a:r>
            <a:r>
              <a:rPr lang="ru-RU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17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560" y="536028"/>
            <a:ext cx="8828688" cy="605395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Таблица № 14 </a:t>
            </a:r>
            <a:endParaRPr lang="ru-RU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содержит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дополнительное количество часов в неделю, предусмотренных учебным планом по адаптированным основным общеобразовательным программа (инклюзия). </a:t>
            </a:r>
            <a:endParaRPr lang="ru-RU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3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забываем, что при расчете количества часов на инклюзивное обучение детей  учитывать группу из 2-х человек, либо расчетные показатели делить на 2. </a:t>
            </a:r>
          </a:p>
          <a:p>
            <a:pPr marL="1071563" indent="-1071563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Н-р: категория детей 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-8 (легкая степень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умственной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отсталости) - 7 чел., </a:t>
            </a:r>
            <a:endParaRPr lang="ru-RU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1563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- 1 начальное образование. </a:t>
            </a:r>
            <a:endParaRPr lang="ru-RU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1563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Рассчитываем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– 7 чел*9,75/2=34,12 часа.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33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038" y="1690690"/>
            <a:ext cx="8543925" cy="448627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Таблица № 13</a:t>
            </a:r>
            <a:r>
              <a:rPr lang="ru-RU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dirty="0" smtClean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предусматривает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расчет штатных единиц педагогических работников исходя из  формы обучения.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Обращаем </a:t>
            </a:r>
            <a:r>
              <a:rPr lang="ru-RU" b="1" u="sng" dirty="0">
                <a:latin typeface="Arial" panose="020B0604020202020204" pitchFamily="34" charset="0"/>
                <a:cs typeface="Arial" panose="020B0604020202020204" pitchFamily="34" charset="0"/>
              </a:rPr>
              <a:t>ваше внимание: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расчете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-3,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-8 - штатные единицы считаются на 1 класс.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26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560" y="365128"/>
            <a:ext cx="8808403" cy="8961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6560" y="1545021"/>
            <a:ext cx="9174480" cy="4761186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29.12.2012 № 273-ФЗ </a:t>
            </a:r>
            <a:endParaRPr lang="ru-RU" b="1" dirty="0" smtClean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образовании в Российской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Федерации»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глава </a:t>
            </a: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статья 2, пункт 27 </a:t>
            </a:r>
            <a:endParaRPr lang="ru-RU" b="1" dirty="0" smtClean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«инклюзивное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образование - обеспечение равного доступа к образованию для всех обучающихся с учетом разнообразия особых образовательных потребностей и индивидуальных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возможностей».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4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038" y="1690690"/>
            <a:ext cx="8543925" cy="448627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Рассмотрим расчет штатных единиц по должности педагог-психолог для класса  по форме обучения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-3 (обучение детей в отдельных классах для детей с ОВЗ в школах более 275 чел), категории детей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-5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(дети с тяжелыми нарушениями речи),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- 1 начальное образование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1 класс-0,06 ставки;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2 класса- 0,06*2=0,12 ставки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1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436591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Учебный план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8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147122"/>
              </p:ext>
            </p:extLst>
          </p:nvPr>
        </p:nvGraphicFramePr>
        <p:xfrm>
          <a:off x="220719" y="1848341"/>
          <a:ext cx="9497848" cy="4722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1116"/>
                <a:gridCol w="250610"/>
                <a:gridCol w="3532653"/>
                <a:gridCol w="804072"/>
                <a:gridCol w="929397"/>
              </a:tblGrid>
              <a:tr h="45731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Предметные области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часов в неделю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Г 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Д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Обязательная часть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i="0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rowSpan="3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Филология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b="1" i="0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Литературное чтение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b="1" i="0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Иностранный язык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1" i="0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Математика и информатика</a:t>
                      </a:r>
                      <a:endParaRPr lang="ru-RU" sz="1600" b="1" i="0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b="1" i="0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Обществознание и естествознание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Окружающий мир 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rowSpan="2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Искусство</a:t>
                      </a:r>
                      <a:endParaRPr lang="ru-RU" sz="1600" b="1" i="0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Музыка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Изобразительное искусство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Технология</a:t>
                      </a:r>
                      <a:endParaRPr lang="ru-RU" sz="1600" b="1" i="0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Технология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Физическая культура</a:t>
                      </a:r>
                      <a:endParaRPr lang="ru-RU" sz="1600" b="1" i="0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Физическая культура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gridSpan="3">
                  <a:txBody>
                    <a:bodyPr/>
                    <a:lstStyle/>
                    <a:p>
                      <a:pPr marL="263525" indent="0" algn="l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3551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Часть, формируемая участниками образовательных отношений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gridSpan="3">
                  <a:txBody>
                    <a:bodyPr/>
                    <a:lstStyle/>
                    <a:p>
                      <a:pPr marL="263525" indent="0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Максимально допустимая недельная нагрузка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9189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i="0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Внеурочная деятельность</a:t>
                      </a:r>
                      <a:endParaRPr lang="ru-RU" sz="1600" b="1" i="0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3,75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1,75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8658">
                <a:tc gridSpan="3">
                  <a:txBody>
                    <a:bodyPr/>
                    <a:lstStyle/>
                    <a:p>
                      <a:pPr marL="263525" indent="0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24,75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600" b="1" i="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24,75</a:t>
                      </a:r>
                      <a:endParaRPr lang="ru-RU" sz="1600" b="1" i="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57200" y="365127"/>
            <a:ext cx="90809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Учебный план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начального общего образования для </a:t>
            </a:r>
          </a:p>
          <a:p>
            <a:pPr>
              <a:lnSpc>
                <a:spcPct val="100000"/>
              </a:lnSpc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класса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обучающихся с тяжёлыми нарушениями речи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t5)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класса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обучающихся с задержкой психического развития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90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655" y="141890"/>
            <a:ext cx="9884980" cy="97746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больных детей на дому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779" y="945931"/>
            <a:ext cx="9256461" cy="532874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соответствии </a:t>
            </a:r>
            <a:r>
              <a:rPr lang="ru-RU" sz="2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Приказом министерства образования Красноярского края от </a:t>
            </a:r>
            <a:r>
              <a:rPr lang="ru-RU" sz="20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26.08.2015 </a:t>
            </a:r>
            <a:r>
              <a:rPr lang="ru-RU" sz="2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48-11-04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порядка регламентации и оформления отношений государственной и муниципальной образовательной организации и родителей (законных представителей) обучающихся, нуждающихся в длительном лечении, а также детей-инвалидов в части организации обучения по основным общеобразовательным программам на дому или в медицинских организациях» (в редакции </a:t>
            </a:r>
            <a:r>
              <a:rPr lang="ru-RU" sz="2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Приказа министерства образования Красноярского края от 14.12.2015 №66-11-04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 выделено количество часов учебного плана:</a:t>
            </a:r>
          </a:p>
          <a:p>
            <a:pPr lvl="0" algn="just" fontAlgn="base">
              <a:lnSpc>
                <a:spcPct val="120000"/>
              </a:lnSpc>
              <a:spcBef>
                <a:spcPts val="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образовательным программам начального общего образования, в том числе адаптированным -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8 часов в неделю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lvl="0" algn="just" fontAlgn="base">
              <a:lnSpc>
                <a:spcPct val="120000"/>
              </a:lnSpc>
              <a:spcBef>
                <a:spcPts val="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образовательным программам основного общего образования, в том числе адаптированным -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10 часов в неделю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lvl="0" algn="just" fontAlgn="base">
              <a:lnSpc>
                <a:spcPct val="120000"/>
              </a:lnSpc>
              <a:spcBef>
                <a:spcPts val="0"/>
              </a:spcBef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образовательным программам среднего общего образования, в том числе адаптированным -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11 часов в неделю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5065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966" y="365128"/>
            <a:ext cx="8797158" cy="1164128"/>
          </a:xfrm>
        </p:spPr>
        <p:txBody>
          <a:bodyPr>
            <a:normAutofit/>
          </a:bodyPr>
          <a:lstStyle/>
          <a:p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Учебный план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домашнего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обучения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ученика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2 Б класса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 чел.)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919998"/>
              </p:ext>
            </p:extLst>
          </p:nvPr>
        </p:nvGraphicFramePr>
        <p:xfrm>
          <a:off x="472965" y="1529252"/>
          <a:ext cx="9065173" cy="4729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9338"/>
                <a:gridCol w="4024945"/>
                <a:gridCol w="1740890"/>
              </a:tblGrid>
              <a:tr h="3105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Предметные области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часов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6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Филология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Литературное чтение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Иностранный язык (английский)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4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 и информатика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63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Обществознание и естествознание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Окружающий мир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Искусство 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Музыка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ИЗО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Технология 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Технология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Физическая культура и основы безопасности жизнедеятельности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Физическая культура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6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Основы безопасности жизнедеятельности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0,25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Риторика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0,25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89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262" y="365128"/>
            <a:ext cx="8704701" cy="1132596"/>
          </a:xfrm>
        </p:spPr>
        <p:txBody>
          <a:bodyPr>
            <a:normAutofit/>
          </a:bodyPr>
          <a:lstStyle/>
          <a:p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Учебный план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домашнего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обучения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ученика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9 В класса (1 чел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005200"/>
              </p:ext>
            </p:extLst>
          </p:nvPr>
        </p:nvGraphicFramePr>
        <p:xfrm>
          <a:off x="520261" y="1497729"/>
          <a:ext cx="8970579" cy="5079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8056"/>
                <a:gridCol w="3925614"/>
                <a:gridCol w="1686909"/>
              </a:tblGrid>
              <a:tr h="2542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Предметные области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часов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Филология 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Литература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Иностранный язык (английский)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 и информатика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Информатика и ИКТ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Общественно-научные предметы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История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8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Обществознание (включая экономику и право)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Естественнонаучные предметы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Искусство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Искусство (музыка и ИЗО)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Технология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Технология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68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Физическая культура и основы безопасности жизнедеятельности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Физическая культура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24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6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36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497" y="365127"/>
            <a:ext cx="8720466" cy="73845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Инклюзивное обучение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072" y="1103586"/>
            <a:ext cx="9157855" cy="55494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соответствии с </a:t>
            </a:r>
            <a:r>
              <a:rPr lang="ru-RU" sz="2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письмом Правительства Красноярского края от 29.05.2014 № 217-п.</a:t>
            </a:r>
            <a:r>
              <a:rPr lang="ru-RU" sz="20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Дополнительное количество часов в неделю, предусмотренных учебным планом по адаптированным основным общеобразовательным программам при 6-дневной рабочей неделе на n-м уровне, направленности и сложности общеобразовательных программ для детей с ограниченными возможностями здоровья соответствующей t-й категории к количеству часов в неделю, предусмотренному базисным учебным планом для </a:t>
            </a:r>
            <a:r>
              <a:rPr 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= 1, 2, 4, 5, 6, 7.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- IV </a:t>
            </a:r>
            <a:r>
              <a:rPr 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классах до - 9,75 часов,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- VIII </a:t>
            </a:r>
            <a:r>
              <a:rPr 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классах до - 14,8 часов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При распределении часов учитываются индивидуальные особенности, психофизические возможности больных детей.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основании заявлений родителей составляются индивидуальные учебные планы учащихся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945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054" y="365127"/>
            <a:ext cx="9114380" cy="1148363"/>
          </a:xfrm>
        </p:spPr>
        <p:txBody>
          <a:bodyPr>
            <a:noAutofit/>
          </a:bodyPr>
          <a:lstStyle/>
          <a:p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инклюзивного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обучения (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9) (обучение на дому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ученика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1 Б класса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 чел.)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641772"/>
              </p:ext>
            </p:extLst>
          </p:nvPr>
        </p:nvGraphicFramePr>
        <p:xfrm>
          <a:off x="646386" y="1781504"/>
          <a:ext cx="8655269" cy="4430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4097"/>
                <a:gridCol w="4551593"/>
                <a:gridCol w="1089579"/>
              </a:tblGrid>
              <a:tr h="6403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Предметные области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часов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03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Язык и речевая практика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Речь и альтернативная коммуникация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61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Математические представления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017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Окружающий мир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Окружающий природный мир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0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Человек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01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Окружающий социальный мир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61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Искусство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Изобразительная деятельность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61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Физическая культура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Адаптивная физическая культура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017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017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62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028" y="365127"/>
            <a:ext cx="8688935" cy="1195659"/>
          </a:xfrm>
        </p:spPr>
        <p:txBody>
          <a:bodyPr>
            <a:normAutofit/>
          </a:bodyPr>
          <a:lstStyle/>
          <a:p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инклюзивного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обучения (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7) группы учеников 1 Б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класса (2 чел.)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379181"/>
              </p:ext>
            </p:extLst>
          </p:nvPr>
        </p:nvGraphicFramePr>
        <p:xfrm>
          <a:off x="536028" y="2049512"/>
          <a:ext cx="8688935" cy="2112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1122"/>
                <a:gridCol w="2627813"/>
              </a:tblGrid>
              <a:tr h="5269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часов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Коррекция познавательной сферы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22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262" y="504498"/>
            <a:ext cx="8704701" cy="961696"/>
          </a:xfrm>
        </p:spPr>
        <p:txBody>
          <a:bodyPr>
            <a:normAutofit/>
          </a:bodyPr>
          <a:lstStyle/>
          <a:p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инклюзивного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обучения (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5)</a:t>
            </a:r>
            <a:b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группы учеников 1 класса (3 чел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569366"/>
              </p:ext>
            </p:extLst>
          </p:nvPr>
        </p:nvGraphicFramePr>
        <p:xfrm>
          <a:off x="520262" y="1986455"/>
          <a:ext cx="8734097" cy="285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1366"/>
                <a:gridCol w="4388069"/>
                <a:gridCol w="1434662"/>
              </a:tblGrid>
              <a:tr h="9511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Предметные области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часов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59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Филология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5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Литературное чтение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59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59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06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560" y="365128"/>
            <a:ext cx="8808403" cy="8961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6560" y="365128"/>
            <a:ext cx="9174480" cy="625638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Инклюзия </a:t>
            </a: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глубокое погружение ребёнка в адаптированную образовательную среду и оказание ему поддерживающих услуг.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Инклюзивное (включающее) образование дает возможность всем в полном объеме участвовать в жизни коллектива школы.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Благодаря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этому школа превращается в такое образовательное пространство, которое стимулирует и поддерживает не только учеников, но и собственных сотрудников.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Здесь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развивается сообщество, которое поддерживает и высоко ценит достижения каждого человека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43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65127"/>
            <a:ext cx="9080938" cy="1325563"/>
          </a:xfrm>
        </p:spPr>
        <p:txBody>
          <a:bodyPr>
            <a:noAutofit/>
          </a:bodyPr>
          <a:lstStyle/>
          <a:p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инклюзивного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обучения (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9) </a:t>
            </a:r>
            <a:r>
              <a:rPr lang="ru-RU" sz="3000" b="1" u="sng" dirty="0">
                <a:latin typeface="Arial" panose="020B0604020202020204" pitchFamily="34" charset="0"/>
                <a:cs typeface="Arial" panose="020B0604020202020204" pitchFamily="34" charset="0"/>
              </a:rPr>
              <a:t>(обучение на дому</a:t>
            </a:r>
            <a:r>
              <a:rPr lang="ru-RU" sz="3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ученика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2 Б класса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 чел.)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685521"/>
              </p:ext>
            </p:extLst>
          </p:nvPr>
        </p:nvGraphicFramePr>
        <p:xfrm>
          <a:off x="457200" y="1690690"/>
          <a:ext cx="8908475" cy="4684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5448"/>
                <a:gridCol w="4477407"/>
                <a:gridCol w="1435620"/>
              </a:tblGrid>
              <a:tr h="649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Предметные области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часов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92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Язык и речевая практика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Речь и альтернативная коммуникация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Математические представления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8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Окружающий мир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Окружающий природный мир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Человек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Окружающий социальный мир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Искусство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Изобразительная деятельность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1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Физическая культура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Адаптивная физическая культура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60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60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83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028" y="488732"/>
            <a:ext cx="8688936" cy="9144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инклюзивного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обучения (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8)</a:t>
            </a:r>
            <a:b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ученика 4 Б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класса (1 чел.)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607665"/>
              </p:ext>
            </p:extLst>
          </p:nvPr>
        </p:nvGraphicFramePr>
        <p:xfrm>
          <a:off x="536028" y="1970687"/>
          <a:ext cx="8828689" cy="356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2896"/>
                <a:gridCol w="4103362"/>
                <a:gridCol w="1782431"/>
              </a:tblGrid>
              <a:tr h="7641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Предметные области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часов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51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Язык и речевая практика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Чтение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Речевая практика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6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Мир природы и человека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1,375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5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4,875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5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4,875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91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794" y="425670"/>
            <a:ext cx="8673170" cy="10562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инклюзивного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обучения (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8)</a:t>
            </a:r>
            <a:b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ученика 5 А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класса (1 чел.) 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862687"/>
              </p:ext>
            </p:extLst>
          </p:nvPr>
        </p:nvGraphicFramePr>
        <p:xfrm>
          <a:off x="551795" y="1986455"/>
          <a:ext cx="8812922" cy="3358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6869"/>
                <a:gridCol w="3728038"/>
                <a:gridCol w="1568015"/>
              </a:tblGrid>
              <a:tr h="8308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Предметные области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часов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19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Язык и речевая практика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2,4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Чтение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1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1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Природоведение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19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7,4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19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7,4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22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262" y="457200"/>
            <a:ext cx="9304776" cy="10247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spc="140" dirty="0"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3000" b="1" spc="140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инклюзивного </a:t>
            </a:r>
            <a:r>
              <a:rPr lang="ru-RU" sz="3000" b="1" spc="140" dirty="0">
                <a:latin typeface="Arial" panose="020B0604020202020204" pitchFamily="34" charset="0"/>
                <a:cs typeface="Arial" panose="020B0604020202020204" pitchFamily="34" charset="0"/>
              </a:rPr>
              <a:t>обучения (</a:t>
            </a:r>
            <a:r>
              <a:rPr lang="en-US" sz="3000" b="1" spc="14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000" b="1" spc="140" dirty="0">
                <a:latin typeface="Arial" panose="020B0604020202020204" pitchFamily="34" charset="0"/>
                <a:cs typeface="Arial" panose="020B0604020202020204" pitchFamily="34" charset="0"/>
              </a:rPr>
              <a:t> 9)</a:t>
            </a:r>
            <a:br>
              <a:rPr lang="ru-RU" sz="3000" b="1" spc="14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spc="140" dirty="0">
                <a:latin typeface="Arial" panose="020B0604020202020204" pitchFamily="34" charset="0"/>
                <a:cs typeface="Arial" panose="020B0604020202020204" pitchFamily="34" charset="0"/>
              </a:rPr>
              <a:t>ученика 5 Б класса (1 чел</a:t>
            </a:r>
            <a:r>
              <a:rPr lang="ru-RU" sz="3000" b="1" spc="14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3000" b="1" spc="14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643548"/>
              </p:ext>
            </p:extLst>
          </p:nvPr>
        </p:nvGraphicFramePr>
        <p:xfrm>
          <a:off x="520262" y="1970690"/>
          <a:ext cx="8860221" cy="3626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3407"/>
                <a:gridCol w="4286033"/>
                <a:gridCol w="1620781"/>
              </a:tblGrid>
              <a:tr h="802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Предметные области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часов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2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Язык и речевая практика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Речь и альтернативная коммуникация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1,4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2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Математические представления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6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Окружающий природный мир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661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3,4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661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3,4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85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560" y="365127"/>
            <a:ext cx="8657404" cy="12114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инклюзивного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обучения (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8)</a:t>
            </a:r>
            <a:b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группы учеников 6 класса (2 чел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37517"/>
              </p:ext>
            </p:extLst>
          </p:nvPr>
        </p:nvGraphicFramePr>
        <p:xfrm>
          <a:off x="567561" y="1923391"/>
          <a:ext cx="8797156" cy="367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2385"/>
                <a:gridCol w="4385388"/>
                <a:gridCol w="1479383"/>
              </a:tblGrid>
              <a:tr h="9183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Предметные области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часов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Язык и речевая практика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Чтение (литературное чтение)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Природоведение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14,8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14,8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17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028" y="365127"/>
            <a:ext cx="8688935" cy="1211425"/>
          </a:xfrm>
        </p:spPr>
        <p:txBody>
          <a:bodyPr>
            <a:normAutofit/>
          </a:bodyPr>
          <a:lstStyle/>
          <a:p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инклюзивного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обучения (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 8)</a:t>
            </a:r>
            <a:b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ученика 6 Б класса (1 чел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822745"/>
              </p:ext>
            </p:extLst>
          </p:nvPr>
        </p:nvGraphicFramePr>
        <p:xfrm>
          <a:off x="536027" y="1954922"/>
          <a:ext cx="8688937" cy="3673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2617"/>
                <a:gridCol w="4489268"/>
                <a:gridCol w="1397052"/>
              </a:tblGrid>
              <a:tr h="9183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Предметные области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Учебные предметы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Кол-во </a:t>
                      </a: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часов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Язык и речевая практика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Чтение (литературное чтение)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1800" b="1" spc="14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Природоведение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1,4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7,4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917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 к финансированию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7,4</a:t>
                      </a:r>
                      <a:endParaRPr lang="ru-RU" sz="18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05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9" y="1709741"/>
            <a:ext cx="8543925" cy="2215873"/>
          </a:xfrm>
        </p:spPr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СанПин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880" y="3925615"/>
            <a:ext cx="8843470" cy="2475186"/>
          </a:xfrm>
        </p:spPr>
        <p:txBody>
          <a:bodyPr>
            <a:noAutofit/>
          </a:bodyPr>
          <a:lstStyle/>
          <a:p>
            <a:pPr algn="just"/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СанПиН 2.4.2.3286-15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«Санитарно-эпидемиологические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условиям и организации обучения и воспитания в организациях, осуществляющих образовательную деятельность по адаптированным основным общеобразовательным программам для обучающихся с ограниченными возможностями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здоровья»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0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946" y="365127"/>
            <a:ext cx="9337964" cy="132556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Раздел VIII. Требования к организации образовательной деятельности и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режиму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дня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6" y="1576552"/>
            <a:ext cx="9337964" cy="504592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Пункт 8.2</a:t>
            </a:r>
            <a:r>
              <a:rPr lang="ru-RU" sz="2900" b="1" u="sng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Учебные занятия для обучающихся с ОВЗ организуются в первую смену по 5-ти дневной учебной неделе. Учебные занятия начинаются не ранее 8 часов.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 организации для обучающихся с ОВЗ может осуществляться присмотр и уход в группах продленного дня при условии создания условий, предусматривающих организацию питания (полдника) и прогулок, а для детей первого года обучения дополнительную организацию дневного сна.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Пункт 8.3</a:t>
            </a:r>
            <a:r>
              <a:rPr lang="ru-RU" sz="2900" b="1" u="sng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Основная образовательная программа реализуется через организацию урочной и внеурочной деятельности.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Урочная деятельность состоит из часов обязательной части и части, формируемой участниками отношений.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Внеурочная деятельность формируется из часов, необходимых для обеспечения индивидуальных потребностей обучающихся с ОВЗ и в сумме составляет 10 часов в неделю на каждый класс, из которых не менее 5 часов предусматривается на реализацию обязательных занятий коррекционной направленности, остальные - на развивающую область с учетом возрастных особенностей учащихся и их физиологических потребностей.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Arial" panose="020B0604020202020204" pitchFamily="34" charset="0"/>
                <a:cs typeface="Arial" panose="020B0604020202020204" pitchFamily="34" charset="0"/>
              </a:rPr>
              <a:t>Реабилитационно-коррекционные мероприятия могут реализовываться как во время внеурочной деятельности, так и во время урочной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267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659632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Пункт 8.3.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Таблица 1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088723"/>
              </p:ext>
            </p:extLst>
          </p:nvPr>
        </p:nvGraphicFramePr>
        <p:xfrm>
          <a:off x="346364" y="1024759"/>
          <a:ext cx="9171710" cy="4060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367"/>
                <a:gridCol w="4288221"/>
                <a:gridCol w="2455122"/>
              </a:tblGrid>
              <a:tr h="35344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Классы</a:t>
                      </a:r>
                    </a:p>
                  </a:txBody>
                  <a:tcPr marL="13941" marR="13941" marT="13335" marB="133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Максимально допустимая недельная нагрузка в академических часах</a:t>
                      </a:r>
                    </a:p>
                  </a:txBody>
                  <a:tcPr marL="13941" marR="13941" marT="13335" marB="133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4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Урочная деятельность (аудиторная недельная нагрузка)</a:t>
                      </a:r>
                    </a:p>
                  </a:txBody>
                  <a:tcPr marL="13941" marR="13941" marT="13335" marB="133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Внеурочная деятельность </a:t>
                      </a:r>
                      <a:r>
                        <a:rPr lang="ru-RU" sz="1600" b="1" u="none" strike="noStrike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2" action="ppaction://hlinkfile" tooltip="Ссылка на текущий документ"/>
                        </a:rPr>
                        <a:t>&lt;***&gt;</a:t>
                      </a:r>
                      <a:endParaRPr lang="ru-RU" sz="1600" b="1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3941" marR="13941" marT="13335" marB="133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88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Начальное общее образование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</a:t>
                      </a:r>
                      <a:endParaRPr lang="ru-RU" sz="1600" b="1" spc="14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дополнительный)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</a:t>
                      </a:r>
                    </a:p>
                  </a:txBody>
                  <a:tcPr marL="13941" marR="13941" marT="13335" marB="133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 10</a:t>
                      </a:r>
                    </a:p>
                  </a:txBody>
                  <a:tcPr marL="13941" marR="13941" marT="13335" marB="133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34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2 - 4 (5 </a:t>
                      </a:r>
                      <a:r>
                        <a:rPr lang="ru-RU" sz="1600" b="1" u="none" strike="noStrike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3" action="ppaction://hlinkfile" tooltip="Ссылка на текущий документ"/>
                        </a:rPr>
                        <a:t>&lt;*&gt;</a:t>
                      </a: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 6 </a:t>
                      </a:r>
                      <a:r>
                        <a:rPr lang="ru-RU" sz="1600" b="1" u="none" strike="noStrike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hlinkClick r:id="rId4" action="ppaction://hlinkfile" tooltip="Ссылка на текущий документ"/>
                        </a:rPr>
                        <a:t>&lt;**&gt;</a:t>
                      </a: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)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</a:t>
                      </a:r>
                    </a:p>
                  </a:txBody>
                  <a:tcPr marL="13941" marR="13941" marT="13335" marB="133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 10</a:t>
                      </a:r>
                    </a:p>
                  </a:txBody>
                  <a:tcPr marL="13941" marR="13941" marT="13335" marB="133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88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Основное общее образование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 10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 10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32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 10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8 - 9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33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 10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88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Среднее общее образование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10 - 11 (12)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 10</a:t>
                      </a:r>
                    </a:p>
                  </a:txBody>
                  <a:tcPr marL="13941" marR="13941" marT="13335" marB="133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Объект 2"/>
          <p:cNvSpPr txBox="1">
            <a:spLocks/>
          </p:cNvSpPr>
          <p:nvPr/>
        </p:nvSpPr>
        <p:spPr>
          <a:xfrm>
            <a:off x="346364" y="5085333"/>
            <a:ext cx="9407235" cy="14202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Примечание: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&lt;*&gt; 5 класс - для глухих, слабослышащих и позднооглохших, слепых и слабовидящих обучающихся и обучающихся с расстройствами аутистического спектра.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&lt;**&gt; 6 класс - для глухих обучающихся и обучающихся с расстройствами аутистического спектра.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&lt;***&gt; Часы внеурочной деятельности могут быть реализованы как в течение учебной недели, так и в период каникул, в выходные и праздничные дни.</a:t>
            </a:r>
          </a:p>
        </p:txBody>
      </p:sp>
    </p:spTree>
    <p:extLst>
      <p:ext uri="{BB962C8B-B14F-4D97-AF65-F5344CB8AC3E}">
        <p14:creationId xmlns:p14="http://schemas.microsoft.com/office/powerpoint/2010/main" val="104770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038" y="583323"/>
            <a:ext cx="8543925" cy="559363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Часы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отведенные на внеурочную деятельность, могут быть использованы для: проведения общественно полезных практик, исследовательской деятельности, реализации образовательных проектов, экскурсий, походов, соревнований, посещений театров, музеев.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Допускается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перераспределение часов внеурочной деятельности по годам обучения в пределах одного уровня общего образования, а также их суммирование в течение учебного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277347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324" y="365128"/>
            <a:ext cx="8641639" cy="84881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Опыт школы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90690"/>
            <a:ext cx="9144000" cy="485525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Школа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№ 95 </a:t>
            </a: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работала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дифференциации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1989 года:</a:t>
            </a:r>
            <a:endParaRPr lang="ru-RU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65338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alt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классы опережения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65338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классы равного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представительства</a:t>
            </a:r>
          </a:p>
          <a:p>
            <a:pPr marL="2065338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классы коррекционно-развивающие</a:t>
            </a:r>
          </a:p>
          <a:p>
            <a:pPr marL="2065338" indent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разноуровневые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классы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ru-RU" alt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Получена лицензия в 2007-2008 учебном </a:t>
            </a: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году:</a:t>
            </a:r>
            <a:endParaRPr lang="ru-RU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SzPct val="125000"/>
              <a:buFont typeface="Wingdings" panose="05000000000000000000" pitchFamily="2" charset="2"/>
              <a:buChar char="§"/>
            </a:pPr>
            <a:r>
              <a:rPr kumimoji="1"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Специальное </a:t>
            </a:r>
            <a:r>
              <a:rPr kumimoji="1"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(коррекционное) обучение для учащихся с отклонениями в развитии </a:t>
            </a:r>
            <a:r>
              <a:rPr kumimoji="1" lang="en-US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VII</a:t>
            </a:r>
            <a:r>
              <a:rPr kumimoji="1"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вида - начальное общее образование.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SzPct val="125000"/>
              <a:buFont typeface="Wingdings" panose="05000000000000000000" pitchFamily="2" charset="2"/>
              <a:buChar char="§"/>
            </a:pPr>
            <a:r>
              <a:rPr kumimoji="1"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Специальное (коррекционное) обучение для учащихся с нарушением речи V вида - начальное общее образование. </a:t>
            </a:r>
          </a:p>
          <a:p>
            <a:pPr algn="just">
              <a:lnSpc>
                <a:spcPct val="100000"/>
              </a:lnSpc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52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966" y="365127"/>
            <a:ext cx="9077434" cy="1148363"/>
          </a:xfrm>
        </p:spPr>
        <p:txBody>
          <a:bodyPr>
            <a:noAutofit/>
          </a:bodyPr>
          <a:lstStyle/>
          <a:p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Приложение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1 к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СанПиН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2.4.2.3286-15 «Комплектование классов (групп) для обучающихся с ОВЗ»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002821"/>
              </p:ext>
            </p:extLst>
          </p:nvPr>
        </p:nvGraphicFramePr>
        <p:xfrm>
          <a:off x="243840" y="1513490"/>
          <a:ext cx="9440487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807"/>
                <a:gridCol w="1464749"/>
                <a:gridCol w="5008024"/>
                <a:gridCol w="835572"/>
                <a:gridCol w="945931"/>
                <a:gridCol w="871404"/>
              </a:tblGrid>
              <a:tr h="20945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 </a:t>
                      </a: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Вид </a:t>
                      </a:r>
                      <a:r>
                        <a:rPr lang="ru-RU" sz="14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ОВЗ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Варианты программ образования </a:t>
                      </a:r>
                      <a:r>
                        <a:rPr lang="ru-RU" sz="1400" u="none" strike="noStrike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3" action="ppaction://hlinkfile" tooltip="Ссылка на текущий документ"/>
                        </a:rPr>
                        <a:t>&lt;*&gt;</a:t>
                      </a:r>
                      <a:endParaRPr lang="ru-RU" sz="140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45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9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максимальное количество обучающихся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spc="1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77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Глухие обучающиеся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более 2 глухих обучающихся в классе в условиях инклюзии. Общая наполняемость класса: при 1 глухом - не более 20 обучающихся, при 2 глухих - не более 15 обучающихся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66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spc="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Слабослы-шащие</a:t>
                      </a:r>
                      <a:r>
                        <a:rPr lang="ru-RU" sz="1400" b="1" spc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400" b="1" spc="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позднооглох-шие</a:t>
                      </a:r>
                      <a:r>
                        <a:rPr lang="ru-RU" sz="1400" b="1" spc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обучающиеся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более 2 слабослышащих или позднооглохших обучающихся в классе в условиях инклюзии. Общая наполняемость класса: при 1 слабослышащем или позднооглохшем - не более 25 обучающихся, при 2 слабослышащих или позднооглохших - не более 20 обучающихся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ru-RU" sz="1400" b="1" spc="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отде-ление</a:t>
                      </a: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spc="1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ru-RU" sz="1400" b="1" spc="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отде-ление</a:t>
                      </a: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Вариант не предусмотрен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spc="1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Слепые обучающиеся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более 2 слепых обучающихся в классе в условиях инклюзии. Общая наполняемость класса: при 1 слепом - не более 20 обучающихся, при 2 слепых - не более 15 обучающихся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005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spc="10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Слабовидя-щие</a:t>
                      </a:r>
                      <a:r>
                        <a:rPr lang="ru-RU" sz="1400" b="1" spc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обучающиеся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000" algn="just">
                        <a:spcAft>
                          <a:spcPts val="0"/>
                        </a:spcAft>
                      </a:pPr>
                      <a:r>
                        <a:rPr lang="ru-RU" sz="1400" b="1" spc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</a:t>
                      </a: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более 2 слабовидящих обучающихся в классе в условиях инклюзии. Общая наполняемость класса: при 1 слабовидящем - не более 25 обучающихся, при 2 слабовидящих - не более 20 обучающихся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Вариант не </a:t>
                      </a:r>
                      <a:r>
                        <a:rPr lang="ru-RU" sz="1400" b="1" spc="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предусмотрен</a:t>
                      </a:r>
                      <a:endParaRPr lang="ru-RU" sz="1400" b="1" spc="1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35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028" y="223237"/>
            <a:ext cx="9146450" cy="1325563"/>
          </a:xfrm>
        </p:spPr>
        <p:txBody>
          <a:bodyPr>
            <a:noAutofit/>
          </a:bodyPr>
          <a:lstStyle/>
          <a:p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Приложение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1 к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СанПиН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2.4.2.3286-15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«Комплектование классов (групп) для обучающихся с ОВЗ»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193474"/>
              </p:ext>
            </p:extLst>
          </p:nvPr>
        </p:nvGraphicFramePr>
        <p:xfrm>
          <a:off x="274320" y="1686910"/>
          <a:ext cx="9367519" cy="463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129"/>
                <a:gridCol w="1747163"/>
                <a:gridCol w="3710112"/>
                <a:gridCol w="992290"/>
                <a:gridCol w="1277945"/>
                <a:gridCol w="1301880"/>
              </a:tblGrid>
              <a:tr h="24403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 </a:t>
                      </a: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Вид </a:t>
                      </a: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ОВЗ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Варианты программ образования </a:t>
                      </a:r>
                      <a:r>
                        <a:rPr lang="ru-RU" sz="1600" u="none" strike="noStrike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" action="ppaction://hlinkfile" tooltip="Ссылка на текущий документ"/>
                        </a:rPr>
                        <a:t>&lt;*&gt;</a:t>
                      </a:r>
                      <a:endParaRPr lang="ru-RU" sz="160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807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максимальное количество обучающихся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6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Обучающиеся с тяжелыми нарушениями речи (ТНР)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более 5 обучающихся с ТНР в классе в условиях инклюзии. Общая наполняемость класса - не более 25 обучающихся.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Вариант не предусмотрен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Вариант не предусмотрен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8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Обучающиеся с нарушениями опорно-двигательного аппарата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более 2 обучающихся с НОДА в классе в условиях инклюзии. Общая наполняемость класса: при 1 обучающемся с НОДА - не более 20 обучающихся, при 2 - не более 15 обучающихся.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61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Обучающиеся с задержкой психического развития (ЗПР)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более 4 обучающихся с ЗПР в классе в условиях инклюзии. Общая наполняемость класса - не более 25 обучающихся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Вариант не предусмотрен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Вариант не предусмотрен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57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028" y="239003"/>
            <a:ext cx="9105811" cy="1325563"/>
          </a:xfrm>
        </p:spPr>
        <p:txBody>
          <a:bodyPr>
            <a:noAutofit/>
          </a:bodyPr>
          <a:lstStyle/>
          <a:p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Приложение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1 к 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СанПиН 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2.4.2.3286-15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«Комплектование классов (групп) для обучающихся с ОВЗ»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506190"/>
              </p:ext>
            </p:extLst>
          </p:nvPr>
        </p:nvGraphicFramePr>
        <p:xfrm>
          <a:off x="274320" y="1564565"/>
          <a:ext cx="9367519" cy="4957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129"/>
                <a:gridCol w="1720848"/>
                <a:gridCol w="2033751"/>
                <a:gridCol w="1434662"/>
                <a:gridCol w="1371600"/>
                <a:gridCol w="2468529"/>
              </a:tblGrid>
              <a:tr h="25020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400" b="1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 </a:t>
                      </a:r>
                      <a:r>
                        <a:rPr lang="ru-RU" sz="14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spc="14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Вид </a:t>
                      </a:r>
                      <a:r>
                        <a:rPr lang="ru-RU" sz="1600" b="1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ОВЗ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Варианты программ образования </a:t>
                      </a:r>
                      <a:r>
                        <a:rPr lang="ru-RU" sz="1600" u="none" strike="noStrike" spc="14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" action="ppaction://hlinkfile" tooltip="Ссылка на текущий документ"/>
                        </a:rPr>
                        <a:t>&lt;*&gt;</a:t>
                      </a:r>
                      <a:endParaRPr lang="ru-RU" sz="1600" spc="14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414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вариант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максимальное количество обучающихся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Обучающиеся с </a:t>
                      </a:r>
                      <a:r>
                        <a:rPr lang="ru-RU" sz="1600" b="1" spc="11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расстрой-</a:t>
                      </a:r>
                      <a:r>
                        <a:rPr lang="ru-RU" sz="1600" b="1" spc="11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ствами</a:t>
                      </a:r>
                      <a:r>
                        <a:rPr lang="ru-RU" sz="1600" b="1" spc="11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spc="11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аутистичес</a:t>
                      </a:r>
                      <a:r>
                        <a:rPr lang="ru-RU" sz="1600" b="1" spc="11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-кого </a:t>
                      </a:r>
                      <a:r>
                        <a:rPr lang="ru-RU" sz="16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спектра (РАС)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более 2 </a:t>
                      </a:r>
                      <a:r>
                        <a:rPr lang="ru-RU" sz="1400" b="1" spc="11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обучаю-</a:t>
                      </a:r>
                      <a:r>
                        <a:rPr lang="ru-RU" sz="1400" b="1" spc="11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щихся</a:t>
                      </a:r>
                      <a:r>
                        <a:rPr lang="ru-RU" sz="1400" b="1" spc="11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 РАС в классе в условиях инклюзии. Общая наполняемость класса: при 1 </a:t>
                      </a:r>
                      <a:r>
                        <a:rPr lang="ru-RU" sz="1400" b="1" spc="11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обу-чающемся</a:t>
                      </a:r>
                      <a:r>
                        <a:rPr lang="ru-RU" sz="1400" b="1" spc="11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 РАС - не более 20 </a:t>
                      </a:r>
                      <a:r>
                        <a:rPr lang="ru-RU" sz="1400" b="1" spc="11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обучающихся</a:t>
                      </a: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при 2 </a:t>
                      </a:r>
                      <a:r>
                        <a:rPr lang="ru-RU" sz="1400" b="1" spc="11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обучающихся </a:t>
                      </a: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 РАС - не более 15 обучающихся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более 2 обучающихся с РАС в классе в условиях инклюзии при общей наполняемости класса не более 12 обучающихся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более 1 обучающего с РАС в классе в условиях инклюзии при общей наполняемости класса не более 9 </a:t>
                      </a:r>
                      <a:r>
                        <a:rPr lang="ru-RU" sz="1400" b="1" spc="11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обу-чающихся</a:t>
                      </a:r>
                      <a:endParaRPr lang="ru-RU" sz="1400" b="1" spc="110" baseline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 более 1 обучающего с РАС в классе в условиях инклюзии при общей наполняемости класса не более 5 обучающихся (не более 2-х обучающихся с РАС в классе с </a:t>
                      </a:r>
                      <a:r>
                        <a:rPr lang="ru-RU" sz="1400" b="1" spc="11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обучающи-мися</a:t>
                      </a:r>
                      <a:r>
                        <a:rPr lang="ru-RU" sz="1400" b="1" spc="11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 умственной отсталостью (</a:t>
                      </a:r>
                      <a:r>
                        <a:rPr lang="ru-RU" sz="1400" b="1" spc="11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наруше-ниями</a:t>
                      </a:r>
                      <a:r>
                        <a:rPr lang="ru-RU" sz="1400" b="1" spc="11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интеллекта)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012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Обучающиеся с умственной отсталостью (интеллектуальными нарушениями)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110" baseline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44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200107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Курсы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67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441434" y="381000"/>
            <a:ext cx="9217470" cy="911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Курсы повышения квалификации</a:t>
            </a:r>
            <a:endParaRPr lang="ru-RU" alt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441434" y="1484313"/>
            <a:ext cx="903364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сентября 2014 года по настоящее время участие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педагогических работников школы </a:t>
            </a:r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alt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бщероссийском проекте 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Школа цифрового века»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Общероссийский проект «Школа цифрового века» разработан в соответствии с Федеральной целевой программой развития образования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на развитие инновационного потенциала образовательных учреждений: вовлечение педагогических работников в цифровое образовательное пространство, повышение эффективности использования современных образовательных технологий (в том числе, информационно-коммуникационных технологий) в профессиональной деятельности.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Интернет-обеспечение проекта: Издательский дом «Первое сентября»</a:t>
            </a:r>
            <a:b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Стратегический партнёр: Издательство «Просвещение». </a:t>
            </a:r>
          </a:p>
          <a:p>
            <a:pPr>
              <a:spcBef>
                <a:spcPts val="0"/>
              </a:spcBef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Предоставляемые материалы: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Периодические издания ИД «Первое сентября» (электронная версия),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Модульные курсы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Педуниверситета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«Первое сентября» («Навыки профессиональной и личной эффективности», «Инклюзивный подход в образовании»),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36-часовые дистанционные курсы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Педуниверситета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«Первое сентября»,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Методическая литература (электронная версия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51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681038" y="1825625"/>
            <a:ext cx="8510259" cy="43513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6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  <a:p>
            <a:pPr marL="0" indent="0" algn="ctr">
              <a:buNone/>
            </a:pPr>
            <a:endParaRPr lang="ru-RU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alt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Россия, 660115, Красноярский край, г. Красноярск, улица Юшкова, 38,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alt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общеобразовательное учреждение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altLang="ru-RU" sz="2300" b="1" dirty="0">
                <a:latin typeface="Arial" panose="020B0604020202020204" pitchFamily="34" charset="0"/>
                <a:cs typeface="Arial" panose="020B0604020202020204" pitchFamily="34" charset="0"/>
              </a:rPr>
              <a:t>«Средняя школа № 95» (МБОУ СШ № 95)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alt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Телефон:</a:t>
            </a: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 (391) </a:t>
            </a: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37, </a:t>
            </a: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endParaRPr lang="ru-RU" alt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Факс: </a:t>
            </a: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(391) </a:t>
            </a: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endParaRPr lang="ru-RU" alt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E-mail: kras-school95@mail.ru</a:t>
            </a:r>
            <a:endParaRPr lang="ru-RU" altLang="ru-RU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altLang="ru-RU" sz="2300" dirty="0">
                <a:latin typeface="Arial" panose="020B0604020202020204" pitchFamily="34" charset="0"/>
                <a:cs typeface="Arial" panose="020B0604020202020204" pitchFamily="34" charset="0"/>
              </a:rPr>
              <a:t>http://kras-school95.edusite.ru/</a:t>
            </a:r>
          </a:p>
        </p:txBody>
      </p:sp>
    </p:spTree>
    <p:extLst>
      <p:ext uri="{BB962C8B-B14F-4D97-AF65-F5344CB8AC3E}">
        <p14:creationId xmlns:p14="http://schemas.microsoft.com/office/powerpoint/2010/main" val="278758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436591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Сетка часов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31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558" y="365127"/>
            <a:ext cx="8657405" cy="1621328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Сведения о количестве часов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обучения детей в отдельных классах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 ОВЗ МБОУ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СШ № 95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 2016-2017 г.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0309105"/>
              </p:ext>
            </p:extLst>
          </p:nvPr>
        </p:nvGraphicFramePr>
        <p:xfrm>
          <a:off x="567558" y="2574813"/>
          <a:ext cx="8828689" cy="3068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021"/>
                <a:gridCol w="1484806"/>
                <a:gridCol w="1079858"/>
                <a:gridCol w="3494544"/>
                <a:gridCol w="1613460"/>
              </a:tblGrid>
              <a:tr h="82867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уч-ся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Предельно допустимая аудиторная учебная нагрузка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Г </a:t>
                      </a:r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t5)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Г </a:t>
                      </a:r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t5)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Д </a:t>
                      </a:r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t7)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Г </a:t>
                      </a:r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t5)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Д </a:t>
                      </a:r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t7)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Г </a:t>
                      </a:r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t7)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1-4 </a:t>
                      </a:r>
                      <a:r>
                        <a:rPr lang="ru-RU" sz="1800" b="1" i="0" u="none" strike="noStrike" spc="11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800" b="1" i="0" u="none" strike="noStrike" spc="11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148,5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148,5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1-4 </a:t>
                      </a:r>
                      <a:r>
                        <a:rPr lang="ru-RU" sz="1800" b="1" i="0" u="none" strike="noStrike" spc="11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800" b="1" i="0" u="none" strike="noStrike" spc="11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148,5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148,5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93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793" y="380892"/>
            <a:ext cx="8878121" cy="1594302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Сведения о количестве часов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инклюзивного обучения детей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ОВЗ </a:t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общеобразовательных классах образовательных организаций на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2016-2017 г.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783340"/>
              </p:ext>
            </p:extLst>
          </p:nvPr>
        </p:nvGraphicFramePr>
        <p:xfrm>
          <a:off x="551794" y="2226470"/>
          <a:ext cx="8878121" cy="4189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179"/>
                <a:gridCol w="1598693"/>
                <a:gridCol w="1131152"/>
                <a:gridCol w="3664929"/>
                <a:gridCol w="1562168"/>
              </a:tblGrid>
              <a:tr h="4171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endParaRPr lang="ru-RU" sz="1800" b="1" i="0" u="none" strike="noStrike" spc="11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п/п</a:t>
                      </a:r>
                      <a:endParaRPr lang="ru-RU" sz="1800" b="1" i="0" u="none" strike="noStrike" spc="11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</a:t>
                      </a:r>
                      <a:endParaRPr lang="ru-RU" sz="1800" b="1" i="0" u="none" strike="noStrike" spc="11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уч-ся</a:t>
                      </a:r>
                      <a:endParaRPr lang="ru-RU" sz="1800" b="1" i="0" u="none" strike="noStrike" spc="11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Предельно допустимая аудиторная учебная нагрузка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(t7)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(t5)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t7)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t8)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t8)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t5)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1 - 4 </a:t>
                      </a:r>
                      <a:r>
                        <a:rPr lang="ru-RU" sz="1800" b="1" i="0" u="none" strike="noStrike" spc="11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800" b="1" i="0" u="none" strike="noStrike" spc="11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t8)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t9)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t8)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5 - 9 </a:t>
                      </a:r>
                      <a:r>
                        <a:rPr lang="ru-RU" sz="1800" b="1" i="0" u="none" strike="noStrike" spc="11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800" b="1" i="0" u="none" strike="noStrike" spc="11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6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1 - 9 </a:t>
                      </a:r>
                      <a:r>
                        <a:rPr lang="ru-RU" sz="1800" b="1" i="0" u="none" strike="noStrike" spc="11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800" b="1" i="0" u="none" strike="noStrike" spc="11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35,95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50,75</a:t>
                      </a:r>
                    </a:p>
                  </a:txBody>
                  <a:tcPr marL="5715" marR="5715" marT="57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72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698" y="365127"/>
            <a:ext cx="9060502" cy="1782987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Сведения о количестве часов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для индивидуального обучения детей при наличии соответствующего медицинского заключения и детей-инвалидов на дому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2016-2017 г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972639"/>
              </p:ext>
            </p:extLst>
          </p:nvPr>
        </p:nvGraphicFramePr>
        <p:xfrm>
          <a:off x="540698" y="2493281"/>
          <a:ext cx="8880021" cy="3653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29"/>
                <a:gridCol w="1586514"/>
                <a:gridCol w="1331538"/>
                <a:gridCol w="3286348"/>
                <a:gridCol w="1343492"/>
              </a:tblGrid>
              <a:tr h="360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L="7951" marR="7951" marT="7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</a:p>
                  </a:txBody>
                  <a:tcPr marL="7951" marR="7951" marT="7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</a:t>
                      </a:r>
                      <a:endParaRPr lang="ru-RU" sz="1800" b="1" i="0" u="none" strike="noStrike" spc="11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1800" b="1" i="0" u="none" strike="noStrike" spc="11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уч-ся</a:t>
                      </a:r>
                      <a:endParaRPr lang="ru-RU" sz="1800" b="1" i="0" u="none" strike="noStrike" spc="11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51" marR="7951" marT="7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Предельно допустимая аудиторная учебная нагрузка</a:t>
                      </a:r>
                    </a:p>
                  </a:txBody>
                  <a:tcPr marL="7951" marR="7951" marT="7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7951" marR="7951" marT="79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 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1 - 4 </a:t>
                      </a:r>
                      <a:r>
                        <a:rPr lang="ru-RU" sz="1800" b="1" i="0" u="none" strike="noStrike" spc="11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endParaRPr lang="ru-RU" sz="1800" b="1" i="0" u="none" strike="noStrike" spc="11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5 - 9 </a:t>
                      </a:r>
                      <a:r>
                        <a:rPr lang="ru-RU" sz="1800" b="1" i="0" u="none" strike="noStrike" spc="11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endParaRPr lang="ru-RU" sz="1800" b="1" i="0" u="none" strike="noStrike" spc="11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1 - 9 кл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spc="11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7951" marR="7951" marT="79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03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880" y="365127"/>
            <a:ext cx="8788083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 в школу 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комплектование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классов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880" y="1825624"/>
            <a:ext cx="9123680" cy="458968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Детей с ОВЗ зачисляют в школу на общих основаниях – в соответствии с Порядком приема граждан на обучение по общеобразовательным программам начального общего, основного общего и среднего общего образования, утвержденного приказом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России </a:t>
            </a:r>
            <a:r>
              <a:rPr lang="ru-RU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22.01.2014 № 32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Помимо личного заявления, родители (законные представители) ребенка с ОВЗ дополнительно предъявляют заключение и рекомендации психолого-медико-педагогической комиссии. </a:t>
            </a:r>
          </a:p>
        </p:txBody>
      </p:sp>
    </p:spTree>
    <p:extLst>
      <p:ext uri="{BB962C8B-B14F-4D97-AF65-F5344CB8AC3E}">
        <p14:creationId xmlns:p14="http://schemas.microsoft.com/office/powerpoint/2010/main" val="306134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3010</Words>
  <Application>Microsoft Office PowerPoint</Application>
  <PresentationFormat>Лист A4 (210x297 мм)</PresentationFormat>
  <Paragraphs>721</Paragraphs>
  <Slides>45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3" baseType="lpstr">
      <vt:lpstr>Aharoni</vt:lpstr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Практический семинар   «Вопросы тарификации  и комплектования классов  для детей с ограниченными возможностями здоровья»</vt:lpstr>
      <vt:lpstr>Презентация PowerPoint</vt:lpstr>
      <vt:lpstr>Презентация PowerPoint</vt:lpstr>
      <vt:lpstr>Опыт школы</vt:lpstr>
      <vt:lpstr>Сетка часов</vt:lpstr>
      <vt:lpstr>Сведения о количестве часов  для обучения детей в отдельных классах  для обучающихся с ОВЗ МБОУ СШ № 95  на 2016-2017 г.</vt:lpstr>
      <vt:lpstr>Сведения о количестве часов  для инклюзивного обучения детей с ОВЗ  в общеобразовательных классах образовательных организаций на 2016-2017 г.</vt:lpstr>
      <vt:lpstr>Сведения о количестве часов для индивидуального обучения детей при наличии соответствующего медицинского заключения и детей-инвалидов на дому на 2016-2017 г.</vt:lpstr>
      <vt:lpstr>Прием в школу и комплектование классов</vt:lpstr>
      <vt:lpstr>Методика финансирования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Учебный план</vt:lpstr>
      <vt:lpstr>Презентация PowerPoint</vt:lpstr>
      <vt:lpstr>Обучение больных детей на дому</vt:lpstr>
      <vt:lpstr>Учебный план домашнего обучения  ученика 2 Б класса (1 чел.)</vt:lpstr>
      <vt:lpstr>Учебный план домашнего обучения  ученика 9 В класса (1 чел.)</vt:lpstr>
      <vt:lpstr>Инклюзивное обучение</vt:lpstr>
      <vt:lpstr>Учебный план инклюзивного обучения (t 9) (обучение на дому) ученика 1 Б класса (1 чел.)</vt:lpstr>
      <vt:lpstr>Учебный план инклюзивного обучения (t 7) группы учеников 1 Б класса (2 чел.)</vt:lpstr>
      <vt:lpstr>Учебный план инклюзивного обучения (t 5) группы учеников 1 класса (3 чел.)</vt:lpstr>
      <vt:lpstr>Учебный план инклюзивного обучения (t 9) (обучение на дому) ученика 2 Б класса (1 чел.)</vt:lpstr>
      <vt:lpstr>Учебный план инклюзивного обучения (t 8) ученика 4 Б класса (1 чел.)</vt:lpstr>
      <vt:lpstr>Учебный план инклюзивного обучения (t 8) ученика 5 А класса (1 чел.) </vt:lpstr>
      <vt:lpstr>Учебный план инклюзивного обучения (t 9) ученика 5 Б класса (1 чел.)</vt:lpstr>
      <vt:lpstr>Учебный план инклюзивного обучения (t 8) группы учеников 6 класса (2 чел.)</vt:lpstr>
      <vt:lpstr>Учебный план инклюзивного обучения (t 8) ученика 6 Б класса (1 чел.)</vt:lpstr>
      <vt:lpstr>СанПин</vt:lpstr>
      <vt:lpstr>Раздел VIII. Требования к организации образовательной деятельности и режиму дня</vt:lpstr>
      <vt:lpstr>Пункт 8.3.   Таблица 1</vt:lpstr>
      <vt:lpstr>Презентация PowerPoint</vt:lpstr>
      <vt:lpstr>Приложение № 1 к СанПиН 2.4.2.3286-15 «Комплектование классов (групп) для обучающихся с ОВЗ»</vt:lpstr>
      <vt:lpstr>Приложение № 1 к СанПиН 2.4.2.3286-15 «Комплектование классов (групп) для обучающихся с ОВЗ»</vt:lpstr>
      <vt:lpstr>Приложение № 1 к СанПиН 2.4.2.3286-15 «Комплектование классов (групп) для обучающихся с ОВЗ»</vt:lpstr>
      <vt:lpstr>Курсы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Наташа</dc:creator>
  <cp:lastModifiedBy>Школа 95</cp:lastModifiedBy>
  <cp:revision>109</cp:revision>
  <cp:lastPrinted>2017-08-16T09:56:07Z</cp:lastPrinted>
  <dcterms:created xsi:type="dcterms:W3CDTF">2017-08-15T15:24:30Z</dcterms:created>
  <dcterms:modified xsi:type="dcterms:W3CDTF">2017-08-17T02:21:09Z</dcterms:modified>
</cp:coreProperties>
</file>