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8" r:id="rId9"/>
    <p:sldId id="264" r:id="rId10"/>
    <p:sldId id="265" r:id="rId11"/>
    <p:sldId id="269" r:id="rId12"/>
    <p:sldId id="266" r:id="rId13"/>
    <p:sldId id="270" r:id="rId14"/>
    <p:sldId id="267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AFA"/>
    <a:srgbClr val="FF004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78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08740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004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7074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44265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955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9083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6000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435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4920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1012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414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A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BB889-9D34-4BBB-8EBF-7B432ADE08F0}" type="datetimeFigureOut">
              <a:rPr lang="ru-RU" smtClean="0"/>
              <a:pPr/>
              <a:t>17.12.2020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3F88-3387-453B-9303-AC0210B95CB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97180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9810" y="4253694"/>
            <a:ext cx="7546019" cy="1410259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+mn-lt"/>
              </a:rPr>
              <a:t>«Круги сообщества»</a:t>
            </a:r>
            <a:endParaRPr lang="ru-RU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38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/>
              <a:t>Правила Круга:</a:t>
            </a:r>
            <a:endParaRPr lang="ru-RU" sz="2800" dirty="0" smtClean="0"/>
          </a:p>
          <a:p>
            <a:r>
              <a:rPr lang="ru-RU" sz="2800" dirty="0" smtClean="0"/>
              <a:t> уважать символ слова</a:t>
            </a:r>
          </a:p>
          <a:p>
            <a:r>
              <a:rPr lang="ru-RU" sz="2800" dirty="0" smtClean="0"/>
              <a:t> говорить от всего сердца</a:t>
            </a:r>
          </a:p>
          <a:p>
            <a:r>
              <a:rPr lang="ru-RU" sz="2800" dirty="0" smtClean="0"/>
              <a:t>говорить и слушать с уважением</a:t>
            </a:r>
          </a:p>
          <a:p>
            <a:r>
              <a:rPr lang="ru-RU" sz="2800" dirty="0" smtClean="0"/>
              <a:t> оставаться в Круге до его завершения</a:t>
            </a:r>
          </a:p>
          <a:p>
            <a:r>
              <a:rPr lang="ru-RU" sz="2800" dirty="0" smtClean="0"/>
              <a:t> соблюдать конфиденциальность</a:t>
            </a:r>
          </a:p>
          <a:p>
            <a:r>
              <a:rPr lang="ru-RU" sz="2800" dirty="0" smtClean="0"/>
              <a:t>ход можно пропустить, но лучше высказаться</a:t>
            </a:r>
          </a:p>
          <a:p>
            <a:endParaRPr lang="ru-RU" sz="2800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/>
              <a:t>Обязанности ведущего (Хранителя) Круга:</a:t>
            </a:r>
            <a:endParaRPr lang="ru-RU" sz="2800" dirty="0" smtClean="0"/>
          </a:p>
          <a:p>
            <a:r>
              <a:rPr lang="ru-RU" sz="2800" dirty="0" smtClean="0"/>
              <a:t> готовить Круг</a:t>
            </a:r>
          </a:p>
          <a:p>
            <a:r>
              <a:rPr lang="ru-RU" sz="2800" dirty="0" smtClean="0"/>
              <a:t>следить за соблюдением правил Круга</a:t>
            </a:r>
          </a:p>
          <a:p>
            <a:r>
              <a:rPr lang="ru-RU" sz="2800" dirty="0" smtClean="0"/>
              <a:t>обеспечивать безопасное пространство для диалога</a:t>
            </a:r>
          </a:p>
          <a:p>
            <a:r>
              <a:rPr lang="ru-RU" sz="2800" dirty="0" smtClean="0"/>
              <a:t>следить за регламентом </a:t>
            </a:r>
          </a:p>
          <a:p>
            <a:r>
              <a:rPr lang="ru-RU" sz="2800" dirty="0" smtClean="0"/>
              <a:t>обеспечивать диалог в </a:t>
            </a:r>
            <a:r>
              <a:rPr lang="ru-RU" sz="2800" dirty="0" smtClean="0"/>
              <a:t>Круге</a:t>
            </a:r>
          </a:p>
          <a:p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ПОДДЕРЖКА ЗНАЧИМОГО ЛИЦА</a:t>
            </a:r>
            <a:endParaRPr lang="ru-RU" sz="2800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i="1" dirty="0" smtClean="0"/>
              <a:t>Главное на Кругах</a:t>
            </a:r>
            <a:r>
              <a:rPr lang="ru-RU" sz="2800" dirty="0" smtClean="0"/>
              <a:t> – та атмосфера, которая и позволяет перейти к объединению, взаимопониманию и совместной работе над улучшением своей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i="1" dirty="0" smtClean="0"/>
              <a:t>Возможные цели проведения Круга: </a:t>
            </a:r>
          </a:p>
          <a:p>
            <a:r>
              <a:rPr lang="ru-RU" sz="2800" dirty="0" smtClean="0"/>
              <a:t>для принятия совместного </a:t>
            </a:r>
            <a:r>
              <a:rPr lang="ru-RU" sz="2800" dirty="0" smtClean="0"/>
              <a:t>решения (конфликт в классе)</a:t>
            </a:r>
            <a:endParaRPr lang="ru-RU" sz="2800" dirty="0" smtClean="0"/>
          </a:p>
          <a:p>
            <a:r>
              <a:rPr lang="ru-RU" sz="2800" dirty="0" smtClean="0"/>
              <a:t>для выработки и принятия правил </a:t>
            </a:r>
            <a:r>
              <a:rPr lang="ru-RU" sz="2800" dirty="0" smtClean="0"/>
              <a:t>группы (адаптация нового коллектива)</a:t>
            </a:r>
            <a:endParaRPr lang="ru-RU" sz="2800" dirty="0" smtClean="0"/>
          </a:p>
          <a:p>
            <a:r>
              <a:rPr lang="ru-RU" sz="2800" dirty="0" smtClean="0"/>
              <a:t>для поддержки и исцеления пострадавшего </a:t>
            </a:r>
            <a:r>
              <a:rPr lang="ru-RU" sz="2800" dirty="0" smtClean="0"/>
              <a:t>(трудная жизненная ситуация 1 из членов)</a:t>
            </a:r>
            <a:endParaRPr lang="ru-RU" sz="2800" dirty="0" smtClean="0"/>
          </a:p>
          <a:p>
            <a:r>
              <a:rPr lang="ru-RU" sz="2800" dirty="0" smtClean="0"/>
              <a:t>по ситуациям правонарушения несовершеннолетних и пр.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«Круги заключаются не в представлении или указывании на правильное или неправильное, или в постановке отличного спектакля. Их роль не в том, чтобы выдать «нужный ответ» и уж точно не заставить других принять нашу точку зрения. Круги стремятся дойти до сути нашего существования, исследуя наши сердца, душу и наше представление о правде, и вновь открыть наши жизненные ценности, которые помогают нам понять, какими мы хотим быть» </a:t>
            </a:r>
          </a:p>
          <a:p>
            <a:pPr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err="1" smtClean="0"/>
              <a:t>Прайнис</a:t>
            </a:r>
            <a:r>
              <a:rPr lang="ru-RU" dirty="0" smtClean="0"/>
              <a:t> К, Стюарт Б., </a:t>
            </a:r>
            <a:r>
              <a:rPr lang="ru-RU" dirty="0" err="1" smtClean="0"/>
              <a:t>Уэйдж</a:t>
            </a:r>
            <a:r>
              <a:rPr lang="ru-RU" dirty="0" smtClean="0"/>
              <a:t> У. </a:t>
            </a:r>
          </a:p>
          <a:p>
            <a:pPr algn="r">
              <a:buNone/>
            </a:pPr>
            <a:r>
              <a:rPr lang="ru-RU" dirty="0" smtClean="0"/>
              <a:t>Круги примирения: от преступления к сообществу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                            Литература: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Кей</a:t>
            </a:r>
            <a:r>
              <a:rPr lang="ru-RU" dirty="0" smtClean="0"/>
              <a:t> </a:t>
            </a:r>
            <a:r>
              <a:rPr lang="ru-RU" dirty="0" err="1" smtClean="0"/>
              <a:t>Пранис</a:t>
            </a:r>
            <a:r>
              <a:rPr lang="ru-RU" dirty="0" smtClean="0"/>
              <a:t>, </a:t>
            </a:r>
            <a:r>
              <a:rPr lang="ru-RU" dirty="0" err="1" smtClean="0"/>
              <a:t>Барри</a:t>
            </a:r>
            <a:r>
              <a:rPr lang="ru-RU" dirty="0" smtClean="0"/>
              <a:t> Стюарт, Марк </a:t>
            </a:r>
            <a:r>
              <a:rPr lang="ru-RU" dirty="0" err="1" smtClean="0"/>
              <a:t>Уедж</a:t>
            </a:r>
            <a:r>
              <a:rPr lang="ru-RU" dirty="0" smtClean="0"/>
              <a:t>. Круги примирения: от преступления к сообществу. /Пер. с англ. Н.С. </a:t>
            </a:r>
            <a:r>
              <a:rPr lang="ru-RU" dirty="0" err="1" smtClean="0"/>
              <a:t>Силкиной</a:t>
            </a:r>
            <a:r>
              <a:rPr lang="ru-RU" dirty="0" smtClean="0"/>
              <a:t> под ред. Р.Р. Максудова, Л.М. </a:t>
            </a:r>
            <a:r>
              <a:rPr lang="ru-RU" dirty="0" err="1" smtClean="0"/>
              <a:t>Карнозовой</a:t>
            </a:r>
            <a:r>
              <a:rPr lang="ru-RU" dirty="0" smtClean="0"/>
              <a:t>, Н.В. </a:t>
            </a:r>
            <a:r>
              <a:rPr lang="ru-RU" dirty="0" err="1" smtClean="0"/>
              <a:t>Путинцевой</a:t>
            </a:r>
            <a:r>
              <a:rPr lang="ru-RU" dirty="0" smtClean="0"/>
              <a:t>. М.: Р. </a:t>
            </a:r>
            <a:r>
              <a:rPr lang="ru-RU" dirty="0" err="1" smtClean="0"/>
              <a:t>Валент</a:t>
            </a:r>
            <a:r>
              <a:rPr lang="ru-RU" dirty="0" smtClean="0"/>
              <a:t>, 2009. — 240 с</a:t>
            </a:r>
          </a:p>
          <a:p>
            <a:r>
              <a:rPr lang="ru-RU" dirty="0" smtClean="0"/>
              <a:t>Коновалов А.Ю.</a:t>
            </a:r>
          </a:p>
          <a:p>
            <a:r>
              <a:rPr lang="ru-RU" dirty="0" smtClean="0"/>
              <a:t>Максудов Р.М.</a:t>
            </a:r>
          </a:p>
          <a:p>
            <a:r>
              <a:rPr lang="ru-RU" dirty="0" err="1" smtClean="0"/>
              <a:t>Карнозова</a:t>
            </a:r>
            <a:r>
              <a:rPr lang="ru-RU" dirty="0" smtClean="0"/>
              <a:t> Л.М.</a:t>
            </a:r>
          </a:p>
          <a:p>
            <a:r>
              <a:rPr lang="ru-RU" dirty="0" err="1" smtClean="0"/>
              <a:t>Путинцева</a:t>
            </a:r>
            <a:r>
              <a:rPr lang="ru-RU" dirty="0" smtClean="0"/>
              <a:t> Н.С.</a:t>
            </a:r>
          </a:p>
          <a:p>
            <a:r>
              <a:rPr lang="ru-RU" smtClean="0"/>
              <a:t>Кривцова С.Н.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Возможности  ИППС  СФУ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Магистерская программа «Медиация и управление конфликтами в образовании»</a:t>
            </a:r>
          </a:p>
          <a:p>
            <a:r>
              <a:rPr lang="ru-RU" dirty="0" smtClean="0"/>
              <a:t>Профессиональная переподготовка «Медиация. Психология управления конфликтами»</a:t>
            </a:r>
          </a:p>
          <a:p>
            <a:r>
              <a:rPr lang="ru-RU" dirty="0" smtClean="0"/>
              <a:t>Курсы повышения квалификации «Медиация. Навыки эффективной коммуникации»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Планируемые курсы «Круги сообщества» как форма профилактики конфликтного поведения в группе»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b="1" i="1" dirty="0" smtClean="0"/>
              <a:t>«Круги сообщества» </a:t>
            </a:r>
            <a:r>
              <a:rPr lang="ru-RU" sz="2800" dirty="0" smtClean="0"/>
              <a:t>— это многовековой способ разрешения конфликтов, который существует в различных формах в культуре многих народов (совет старейшин, семейные советы, Круги Макаренко).</a:t>
            </a:r>
          </a:p>
          <a:p>
            <a:endParaRPr lang="ru-RU" sz="2800" dirty="0" smtClean="0"/>
          </a:p>
          <a:p>
            <a:r>
              <a:rPr lang="ru-RU" sz="2800" dirty="0" smtClean="0"/>
              <a:t>Само название программы говорит о форме её проведения. </a:t>
            </a:r>
          </a:p>
          <a:p>
            <a:endParaRPr lang="ru-RU" sz="2800" dirty="0" smtClean="0"/>
          </a:p>
          <a:p>
            <a:r>
              <a:rPr lang="ru-RU" sz="2800" dirty="0" smtClean="0"/>
              <a:t>Сообществом же может быть любая группа людей, </a:t>
            </a:r>
            <a:r>
              <a:rPr lang="ru-RU" sz="2800" b="1" i="1" dirty="0" smtClean="0"/>
              <a:t>объединенных</a:t>
            </a:r>
            <a:r>
              <a:rPr lang="ru-RU" sz="2800" dirty="0" smtClean="0"/>
              <a:t> общими интересами или видами деятельности.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i="1" dirty="0" smtClean="0"/>
              <a:t>Важным отличием</a:t>
            </a:r>
            <a:r>
              <a:rPr lang="ru-RU" sz="2800" dirty="0" smtClean="0"/>
              <a:t> данной восстановительной программы является </a:t>
            </a:r>
            <a:r>
              <a:rPr lang="ru-RU" sz="2800" b="1" i="1" dirty="0" smtClean="0"/>
              <a:t>технологичность</a:t>
            </a:r>
            <a:r>
              <a:rPr lang="ru-RU" sz="2800" dirty="0" smtClean="0"/>
              <a:t> - наличие определенных принципов, этапов с заданной целью и правилами, а также добровольное принятие на себя ответственности каждым членом Круга за выдвинутое им самим предложение по улучшению ситуации.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i="1" dirty="0" smtClean="0"/>
              <a:t>Важнейшей особенностью</a:t>
            </a:r>
            <a:r>
              <a:rPr lang="ru-RU" sz="2800" dirty="0" smtClean="0"/>
              <a:t> Кругов сообщества является привлечение к обсуждению проблемы всех заинтересованных людей, что обеспечивает их активное участие в принятии решения и разделение ответственности за его выполнение.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i="1" dirty="0" smtClean="0"/>
              <a:t>Основной принцип Круга</a:t>
            </a:r>
            <a:r>
              <a:rPr lang="ru-RU" sz="2800" dirty="0" smtClean="0"/>
              <a:t> – опора на ценности. Опыт проведения Кругов </a:t>
            </a:r>
            <a:r>
              <a:rPr lang="ru-RU" sz="2800" dirty="0" smtClean="0"/>
              <a:t>в </a:t>
            </a:r>
            <a:r>
              <a:rPr lang="ru-RU" sz="2800" dirty="0" smtClean="0"/>
              <a:t>разных ситуациях показывает, что в независимости от времени, эпохи, </a:t>
            </a:r>
            <a:r>
              <a:rPr lang="ru-RU" sz="2800" dirty="0" smtClean="0"/>
              <a:t>страны, национальности, </a:t>
            </a:r>
            <a:r>
              <a:rPr lang="ru-RU" sz="2800" dirty="0" smtClean="0"/>
              <a:t>ситуации </a:t>
            </a:r>
            <a:r>
              <a:rPr lang="ru-RU" sz="2800" dirty="0" smtClean="0"/>
              <a:t>участники Кругов называют сходные ценности: любовь, уважение, доверие, ответственность и пр. Это универсальные ценности, ценности морали и этики, не меняющиеся веками.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i="1" dirty="0" smtClean="0"/>
              <a:t>Одним из условий успешности</a:t>
            </a:r>
            <a:r>
              <a:rPr lang="ru-RU" sz="2800" dirty="0" smtClean="0"/>
              <a:t> Круга является личность ведущего — Хранителя Круга. От того, какой тон задаст ведущий, какие слова он подберет, зависит успех Круга. Если ведущий искренне называют первым универсальную человеческую ценность, значимую для него, и объясняет, почему он её выбрал для себя, можно быть уверенным, что и участники круга раскроют свою душу сверстникам и будут искренни.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i="1" dirty="0" smtClean="0"/>
              <a:t>Важным атрибутом</a:t>
            </a:r>
            <a:r>
              <a:rPr lang="ru-RU" sz="2800" dirty="0" smtClean="0"/>
              <a:t> для проведения Круга сообщества является  </a:t>
            </a:r>
            <a:r>
              <a:rPr lang="ru-RU" sz="2800" b="1" i="1" dirty="0" smtClean="0"/>
              <a:t>Символ слова</a:t>
            </a:r>
            <a:r>
              <a:rPr lang="ru-RU" sz="2800" dirty="0" smtClean="0"/>
              <a:t>. Символ слова – не просто предмет, который передается по кругу, чтобы обозначить говорящего, защитить его от вмешательства других членов Круга (т.к. только имеющий символ слова может говорить в Кругу), успокоить его через тактильный контакт. Это и символ темы Круга, и символ ценностей данного Круга.</a:t>
            </a:r>
          </a:p>
          <a:p>
            <a:pPr>
              <a:buNone/>
            </a:pPr>
            <a:endParaRPr lang="ru-RU" sz="2800" dirty="0" smtClean="0"/>
          </a:p>
          <a:p>
            <a:r>
              <a:rPr lang="ru-RU" sz="1800" b="1" dirty="0" smtClean="0"/>
              <a:t>Примечание: </a:t>
            </a:r>
            <a:r>
              <a:rPr lang="ru-RU" sz="1800" dirty="0" smtClean="0"/>
              <a:t>лучше иметь несколько символов слова, так как темы Кругов могут быть разными.</a:t>
            </a:r>
            <a:endParaRPr lang="ru-RU" sz="1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/>
              <a:t>Проводится</a:t>
            </a:r>
            <a:endParaRPr lang="ru-RU" sz="2800" dirty="0" smtClean="0"/>
          </a:p>
          <a:p>
            <a:r>
              <a:rPr lang="ru-RU" sz="2800" dirty="0" smtClean="0"/>
              <a:t>когда в конфликте участвуют более 4 человек</a:t>
            </a:r>
          </a:p>
          <a:p>
            <a:r>
              <a:rPr lang="ru-RU" sz="2800" dirty="0" smtClean="0"/>
              <a:t>когда в коллективе/группе есть </a:t>
            </a:r>
            <a:r>
              <a:rPr lang="ru-RU" sz="2800" dirty="0" err="1" smtClean="0"/>
              <a:t>утсайдеры</a:t>
            </a:r>
            <a:r>
              <a:rPr lang="ru-RU" sz="2800" dirty="0" smtClean="0"/>
              <a:t>/изгои</a:t>
            </a:r>
          </a:p>
          <a:p>
            <a:r>
              <a:rPr lang="ru-RU" sz="2800" dirty="0" smtClean="0"/>
              <a:t>п</a:t>
            </a:r>
            <a:r>
              <a:rPr lang="ru-RU" sz="2800" dirty="0" smtClean="0"/>
              <a:t>рофилактический</a:t>
            </a:r>
            <a:endParaRPr lang="ru-RU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48574" y="710214"/>
          <a:ext cx="8701782" cy="563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9306"/>
                <a:gridCol w="3275860"/>
                <a:gridCol w="3996616"/>
              </a:tblGrid>
              <a:tr h="2929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kern="15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фаза</a:t>
                      </a:r>
                      <a:endParaRPr lang="ru-RU" sz="2000" kern="1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kern="15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действие</a:t>
                      </a:r>
                      <a:endParaRPr lang="ru-RU" sz="2000" kern="1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kern="150" dirty="0">
                          <a:solidFill>
                            <a:schemeClr val="bg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примечание</a:t>
                      </a:r>
                      <a:endParaRPr lang="ru-RU" sz="2000" kern="15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1843420"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b="1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1фаза Круга:</a:t>
                      </a:r>
                      <a:endParaRPr lang="ru-RU" sz="1000" b="1" kern="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 marR="36195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создание основы для диалога</a:t>
                      </a:r>
                      <a:endParaRPr lang="ru-RU" sz="1000" kern="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36195" marR="36195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000" kern="15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приветствие участников</a:t>
                      </a:r>
                    </a:p>
                    <a:p>
                      <a:pPr marL="36195" marR="36195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5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благодарность присутствующим Круга</a:t>
                      </a:r>
                      <a:endParaRPr lang="ru-RU" sz="1000" kern="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 marR="36195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церемония открытия Круга</a:t>
                      </a:r>
                      <a:endParaRPr lang="ru-RU" sz="1000" kern="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 marR="36195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5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000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достижение договоренностей по правилам работы </a:t>
                      </a:r>
                      <a:r>
                        <a:rPr lang="ru-RU" sz="1000" kern="15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Круге</a:t>
                      </a:r>
                      <a:endParaRPr lang="ru-RU" sz="1000" kern="15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6195" marR="36195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5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напоминание о цели Круга</a:t>
                      </a:r>
                      <a:endParaRPr lang="ru-RU" sz="1000" kern="15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6195" marR="36195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5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раунд знакомства</a:t>
                      </a:r>
                      <a:endParaRPr lang="ru-RU" sz="1000" kern="15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36195" marR="36195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kern="15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1000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раунд личных </a:t>
                      </a:r>
                      <a:r>
                        <a:rPr lang="ru-RU" sz="1000" kern="15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историй</a:t>
                      </a:r>
                      <a:endParaRPr lang="ru-RU" sz="1000" kern="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kern="150" dirty="0">
                          <a:latin typeface="Times New Roman"/>
                          <a:ea typeface="Calibri"/>
                          <a:cs typeface="Times New Roman"/>
                        </a:rPr>
                        <a:t>Важно, чтобы все находились в кругу, наблюдатели «за кругом» не допускаются. Символ слова всегда передается по часовой стрелке.</a:t>
                      </a:r>
                      <a:endParaRPr lang="ru-RU" sz="1000" kern="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 marR="36195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Хранитель начинает первым, чтобы было понятно, что это именно реальная история (а не краткий ответ на вопрос). Истории никак не оцениваются, после рассказа символ слова передается дальше.</a:t>
                      </a:r>
                      <a:endParaRPr lang="ru-RU" sz="1000" kern="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856646"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b="1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 фаза Круга:</a:t>
                      </a:r>
                      <a:endParaRPr lang="ru-RU" sz="1000" b="1" kern="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 marR="36195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обсуждение ситуации, интересов и намерений</a:t>
                      </a:r>
                      <a:endParaRPr lang="ru-RU" sz="1000" kern="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рассказы о переживаниях, проблемах, проблемной ситуации (может быть несколько раундов)</a:t>
                      </a:r>
                      <a:endParaRPr lang="ru-RU" sz="1000" kern="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 marR="36195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определение проблем, интересов, намерений, надежд (может быть несколько раундов)</a:t>
                      </a:r>
                      <a:endParaRPr lang="ru-RU" sz="1000" kern="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kern="150" dirty="0">
                          <a:latin typeface="Times New Roman"/>
                          <a:ea typeface="Calibri"/>
                          <a:cs typeface="Times New Roman"/>
                        </a:rPr>
                        <a:t>На этом этапе важно, чтобы «все голоса были услышаны». Хранитель может высказывать свое отношение к произошедшему наравне с другими участниками Круга и является активным участником Круга.</a:t>
                      </a:r>
                      <a:endParaRPr lang="ru-RU" sz="1000" kern="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1014256"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b="1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 фаза Круга:</a:t>
                      </a:r>
                      <a:endParaRPr lang="ru-RU" sz="1000" b="1" kern="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 marR="36195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рассмотрение возможных вариантов решения проблемы или выхода из ситуации</a:t>
                      </a:r>
                      <a:endParaRPr lang="ru-RU" sz="1000" kern="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обсуждение возможных решений (может быть несколько раундов; хранитель создает условия для достижения консенсуса</a:t>
                      </a:r>
                      <a:r>
                        <a:rPr lang="ru-RU" sz="1000" kern="150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000" kern="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Важно направлять разговор на принятие ответственности за поиск выхода из ситуации самим участником Круга. Если какое-то решение находится вне зоны компетенции (например, зависят от администрации), то тогда важно обсудить, как участники Круга будут способствовать его реализации.</a:t>
                      </a:r>
                      <a:endParaRPr lang="ru-RU" sz="1000" kern="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784694"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b="1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 фаза Круга:</a:t>
                      </a:r>
                      <a:endParaRPr lang="ru-RU" sz="1000" b="1" kern="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 marR="36195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достижение взаимопонимания и договоренности</a:t>
                      </a:r>
                      <a:endParaRPr lang="ru-RU" sz="1000" kern="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kern="1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определение пунктов соглашения или общей точки зрения</a:t>
                      </a:r>
                      <a:endParaRPr lang="ru-RU" sz="1000" kern="1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 marR="36195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kern="15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определение следующих шагов в нормализации отношений</a:t>
                      </a:r>
                      <a:endParaRPr lang="ru-RU" sz="1000" kern="1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Решение поставленных на обсуждение вопросов лежит на участниках Круга, Хранитель лишь способствует нормализации коммуникации, достижению взаимопонимания и выработке соглашения.</a:t>
                      </a:r>
                      <a:endParaRPr lang="ru-RU" sz="1000" kern="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  <a:tr h="712742"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b="1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 фаза Круга:</a:t>
                      </a:r>
                      <a:endParaRPr lang="ru-RU" sz="1000" b="1" kern="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 marR="36195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закрытие</a:t>
                      </a:r>
                      <a:endParaRPr lang="ru-RU" sz="1000" kern="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подведение итогов: соглашение/ следующие шаги</a:t>
                      </a:r>
                      <a:endParaRPr lang="ru-RU" sz="1000" kern="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 marR="36195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завершающий обмен мыслями о встрече в Круге</a:t>
                      </a:r>
                      <a:endParaRPr lang="ru-RU" sz="1000" kern="1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6195" marR="36195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 церемония закрытия</a:t>
                      </a:r>
                      <a:endParaRPr lang="ru-RU" sz="1000" kern="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/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00000"/>
                        </a:lnSpc>
                        <a:spcBef>
                          <a:spcPts val="285"/>
                        </a:spcBef>
                        <a:spcAft>
                          <a:spcPts val="285"/>
                        </a:spcAft>
                      </a:pPr>
                      <a:r>
                        <a:rPr lang="ru-RU" sz="1000" kern="15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Участники обмениваются мыслями о прошедшем Круге. Также проводится завершающая церемония закрытия Круга, которая ставит «точку» в этом процессе.</a:t>
                      </a:r>
                      <a:endParaRPr lang="ru-RU" sz="1000" kern="1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925" marR="34925" marT="34925" marB="349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1018</Words>
  <Application>Microsoft Office PowerPoint</Application>
  <PresentationFormat>Экран (4:3)</PresentationFormat>
  <Paragraphs>90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«Круги сообщества»</vt:lpstr>
      <vt:lpstr>Слайд 2</vt:lpstr>
      <vt:lpstr>Слайд 3</vt:lpstr>
      <vt:lpstr>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                            Литература:</vt:lpstr>
      <vt:lpstr>Возможности  ИППС  СФУ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Павел</dc:creator>
  <cp:lastModifiedBy>user</cp:lastModifiedBy>
  <cp:revision>59</cp:revision>
  <dcterms:created xsi:type="dcterms:W3CDTF">2014-11-21T11:00:06Z</dcterms:created>
  <dcterms:modified xsi:type="dcterms:W3CDTF">2020-12-17T03:22:31Z</dcterms:modified>
</cp:coreProperties>
</file>