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56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4BE5549-5DBD-48DA-A02E-440DF5A3F393}"/>
              </a:ext>
            </a:extLst>
          </p:cNvPr>
          <p:cNvSpPr/>
          <p:nvPr/>
        </p:nvSpPr>
        <p:spPr>
          <a:xfrm>
            <a:off x="1286683" y="2236711"/>
            <a:ext cx="810991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Применение элементов сенсорной интеграции </a:t>
            </a:r>
          </a:p>
          <a:p>
            <a:pPr algn="ctr"/>
            <a:r>
              <a:rPr lang="ru-RU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занятиях ФК </a:t>
            </a:r>
          </a:p>
          <a:p>
            <a:pPr algn="ctr"/>
            <a:r>
              <a:rPr lang="ru-RU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 индивидуальных занятиях с логопедом</a:t>
            </a:r>
            <a:r>
              <a:rPr lang="ru-RU" sz="28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45D757A-B11F-4F18-98AE-DD0B4CCDC856}"/>
              </a:ext>
            </a:extLst>
          </p:cNvPr>
          <p:cNvSpPr/>
          <p:nvPr/>
        </p:nvSpPr>
        <p:spPr>
          <a:xfrm>
            <a:off x="5999511" y="5710534"/>
            <a:ext cx="3397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Прошкина О.А.</a:t>
            </a:r>
          </a:p>
          <a:p>
            <a:pPr algn="ctr"/>
            <a:r>
              <a: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Учитель-логопед МБДОУ №7</a:t>
            </a:r>
          </a:p>
        </p:txBody>
      </p:sp>
    </p:spTree>
    <p:extLst>
      <p:ext uri="{BB962C8B-B14F-4D97-AF65-F5344CB8AC3E}">
        <p14:creationId xmlns:p14="http://schemas.microsoft.com/office/powerpoint/2010/main" val="223114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CD13ABE-0C0D-48C9-8119-268BC1A3F0A0}"/>
              </a:ext>
            </a:extLst>
          </p:cNvPr>
          <p:cNvSpPr/>
          <p:nvPr/>
        </p:nvSpPr>
        <p:spPr>
          <a:xfrm>
            <a:off x="440659" y="674709"/>
            <a:ext cx="1009148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Сенсорная интеграция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это упорядочивание информации, </a:t>
            </a:r>
          </a:p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которая поступает от всех органов чувств. Мозг перерабатывает </a:t>
            </a:r>
          </a:p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эту информацию и выдает адекватный ответ. </a:t>
            </a:r>
            <a:endParaRPr lang="ru-RU" sz="28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D6D2870-5658-40CC-9EA7-8E8AC4842E06}"/>
              </a:ext>
            </a:extLst>
          </p:cNvPr>
          <p:cNvSpPr/>
          <p:nvPr/>
        </p:nvSpPr>
        <p:spPr>
          <a:xfrm>
            <a:off x="188313" y="2982415"/>
            <a:ext cx="1122397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Нарушение обработки сенсорной информации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это неспособность </a:t>
            </a:r>
          </a:p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использовать информацию, полученную от органов чувств, </a:t>
            </a:r>
          </a:p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нормальной, беспрерывной жизнедеятельности. </a:t>
            </a:r>
          </a:p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Также ее еще называют «дисфункция сенсорной интеграции».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64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8738424A-34D7-4669-83F7-003D9814087C}"/>
              </a:ext>
            </a:extLst>
          </p:cNvPr>
          <p:cNvSpPr/>
          <p:nvPr/>
        </p:nvSpPr>
        <p:spPr>
          <a:xfrm>
            <a:off x="3514511" y="4003806"/>
            <a:ext cx="2770496" cy="25794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xmlns="" id="{F32A0270-232F-4149-A787-34E430B13BA6}"/>
              </a:ext>
            </a:extLst>
          </p:cNvPr>
          <p:cNvSpPr/>
          <p:nvPr/>
        </p:nvSpPr>
        <p:spPr>
          <a:xfrm>
            <a:off x="6539552" y="607328"/>
            <a:ext cx="2770496" cy="25794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872B385B-2051-42AA-8564-EFC5E050998B}"/>
              </a:ext>
            </a:extLst>
          </p:cNvPr>
          <p:cNvSpPr/>
          <p:nvPr/>
        </p:nvSpPr>
        <p:spPr>
          <a:xfrm>
            <a:off x="291152" y="607328"/>
            <a:ext cx="2770496" cy="25794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C9BA3A8-8116-41D4-9673-58000A933F55}"/>
              </a:ext>
            </a:extLst>
          </p:cNvPr>
          <p:cNvSpPr/>
          <p:nvPr/>
        </p:nvSpPr>
        <p:spPr>
          <a:xfrm>
            <a:off x="3564297" y="4765689"/>
            <a:ext cx="26709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Ребенок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043C0CE-B7B6-45B7-858F-FECDFB2CAA1C}"/>
              </a:ext>
            </a:extLst>
          </p:cNvPr>
          <p:cNvSpPr/>
          <p:nvPr/>
        </p:nvSpPr>
        <p:spPr>
          <a:xfrm>
            <a:off x="576579" y="1296876"/>
            <a:ext cx="21996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Учитель-</a:t>
            </a:r>
          </a:p>
          <a:p>
            <a:pPr algn="ctr"/>
            <a:r>
              <a:rPr lang="ru-RU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логопед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B5FB97B-F819-41AC-A681-1105EF3E72F8}"/>
              </a:ext>
            </a:extLst>
          </p:cNvPr>
          <p:cNvSpPr/>
          <p:nvPr/>
        </p:nvSpPr>
        <p:spPr>
          <a:xfrm>
            <a:off x="6539552" y="1406058"/>
            <a:ext cx="291297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Инструктор </a:t>
            </a:r>
          </a:p>
          <a:p>
            <a:pPr algn="ctr"/>
            <a:r>
              <a:rPr lang="ru-RU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 ФК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xmlns="" id="{6EB524CB-DB95-474E-A9D7-1E7A1C2C8C9A}"/>
              </a:ext>
            </a:extLst>
          </p:cNvPr>
          <p:cNvSpPr/>
          <p:nvPr/>
        </p:nvSpPr>
        <p:spPr>
          <a:xfrm rot="2678273">
            <a:off x="2279176" y="3429000"/>
            <a:ext cx="1489880" cy="651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C0F1E92E-D3F3-4BB6-8A36-BF5669A9DC91}"/>
              </a:ext>
            </a:extLst>
          </p:cNvPr>
          <p:cNvSpPr/>
          <p:nvPr/>
        </p:nvSpPr>
        <p:spPr>
          <a:xfrm rot="8057223">
            <a:off x="6024858" y="3435485"/>
            <a:ext cx="1489880" cy="651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лево-вправо 11">
            <a:extLst>
              <a:ext uri="{FF2B5EF4-FFF2-40B4-BE49-F238E27FC236}">
                <a16:creationId xmlns:a16="http://schemas.microsoft.com/office/drawing/2014/main" xmlns="" id="{4C3B109A-0744-4630-A134-2EC5EC0503CC}"/>
              </a:ext>
            </a:extLst>
          </p:cNvPr>
          <p:cNvSpPr/>
          <p:nvPr/>
        </p:nvSpPr>
        <p:spPr>
          <a:xfrm>
            <a:off x="3297288" y="2031745"/>
            <a:ext cx="293793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9E30BB1-3D20-4C3A-BE4C-50C39ACF5495}"/>
              </a:ext>
            </a:extLst>
          </p:cNvPr>
          <p:cNvSpPr txBox="1"/>
          <p:nvPr/>
        </p:nvSpPr>
        <p:spPr>
          <a:xfrm>
            <a:off x="2974868" y="805893"/>
            <a:ext cx="3791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Наблюдения</a:t>
            </a:r>
          </a:p>
          <a:p>
            <a:pPr algn="ctr"/>
            <a:r>
              <a:rPr lang="ru-RU" dirty="0"/>
              <a:t>Подбор специальных упражнений</a:t>
            </a:r>
          </a:p>
          <a:p>
            <a:pPr algn="ctr"/>
            <a:r>
              <a:rPr lang="ru-RU" dirty="0"/>
              <a:t>Закрепление</a:t>
            </a:r>
          </a:p>
          <a:p>
            <a:pPr algn="ctr"/>
            <a:r>
              <a:rPr lang="ru-RU" dirty="0"/>
              <a:t>Анализ </a:t>
            </a:r>
          </a:p>
        </p:txBody>
      </p:sp>
    </p:spTree>
    <p:extLst>
      <p:ext uri="{BB962C8B-B14F-4D97-AF65-F5344CB8AC3E}">
        <p14:creationId xmlns:p14="http://schemas.microsoft.com/office/powerpoint/2010/main" val="23663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5500E72-BB2E-44E4-9799-E7C94C64C3D8}"/>
              </a:ext>
            </a:extLst>
          </p:cNvPr>
          <p:cNvSpPr/>
          <p:nvPr/>
        </p:nvSpPr>
        <p:spPr>
          <a:xfrm>
            <a:off x="2934269" y="559557"/>
            <a:ext cx="4967785" cy="955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4BAB816-9347-4402-872E-FBA575DAF630}"/>
              </a:ext>
            </a:extLst>
          </p:cNvPr>
          <p:cNvSpPr/>
          <p:nvPr/>
        </p:nvSpPr>
        <p:spPr>
          <a:xfrm>
            <a:off x="3067998" y="652507"/>
            <a:ext cx="47003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Виды ощущений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E8C98B8-E02C-4E6D-8B32-001C4B92BEB1}"/>
              </a:ext>
            </a:extLst>
          </p:cNvPr>
          <p:cNvSpPr/>
          <p:nvPr/>
        </p:nvSpPr>
        <p:spPr>
          <a:xfrm>
            <a:off x="122828" y="2419364"/>
            <a:ext cx="4395415" cy="141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вкусовые, тактильные, слуховые, обонятельные ощущения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3FF89C5-6C20-4A38-A679-C9281B4A10A4}"/>
              </a:ext>
            </a:extLst>
          </p:cNvPr>
          <p:cNvSpPr/>
          <p:nvPr/>
        </p:nvSpPr>
        <p:spPr>
          <a:xfrm>
            <a:off x="5977719" y="2419364"/>
            <a:ext cx="4590670" cy="141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E626C88-43D6-4EA3-9130-B791537E1DE3}"/>
              </a:ext>
            </a:extLst>
          </p:cNvPr>
          <p:cNvSpPr/>
          <p:nvPr/>
        </p:nvSpPr>
        <p:spPr>
          <a:xfrm>
            <a:off x="3398176" y="4496091"/>
            <a:ext cx="4039968" cy="1709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ощущение своего тела в пространстве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C09EBBC-E844-436A-B715-6536C3318BD5}"/>
              </a:ext>
            </a:extLst>
          </p:cNvPr>
          <p:cNvSpPr/>
          <p:nvPr/>
        </p:nvSpPr>
        <p:spPr>
          <a:xfrm>
            <a:off x="272538" y="2478057"/>
            <a:ext cx="40959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Кинестетические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4A9F782-8C4E-4E51-9C3F-73765CD7C3E1}"/>
              </a:ext>
            </a:extLst>
          </p:cNvPr>
          <p:cNvSpPr/>
          <p:nvPr/>
        </p:nvSpPr>
        <p:spPr>
          <a:xfrm>
            <a:off x="5977719" y="2493198"/>
            <a:ext cx="47275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Проприоцептивные</a:t>
            </a:r>
            <a:r>
              <a:rPr lang="ru-RU" sz="4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1CCDB2F-51B6-43C1-B389-775F71E0F8F6}"/>
              </a:ext>
            </a:extLst>
          </p:cNvPr>
          <p:cNvSpPr/>
          <p:nvPr/>
        </p:nvSpPr>
        <p:spPr>
          <a:xfrm>
            <a:off x="3493595" y="4496091"/>
            <a:ext cx="38491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Вестибулярные</a:t>
            </a:r>
            <a:r>
              <a:rPr lang="ru-RU" sz="4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C29C189-4896-4558-AB0F-99A354C3A4EC}"/>
              </a:ext>
            </a:extLst>
          </p:cNvPr>
          <p:cNvSpPr txBox="1"/>
          <p:nvPr/>
        </p:nvSpPr>
        <p:spPr>
          <a:xfrm>
            <a:off x="6379271" y="3124388"/>
            <a:ext cx="3924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мышечные ощущения,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ощущение своего тела, его границ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xmlns="" id="{1C131C86-355A-4651-9A88-99069E3A8249}"/>
              </a:ext>
            </a:extLst>
          </p:cNvPr>
          <p:cNvSpPr/>
          <p:nvPr/>
        </p:nvSpPr>
        <p:spPr>
          <a:xfrm>
            <a:off x="5117910" y="1607851"/>
            <a:ext cx="484632" cy="2568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xmlns="" id="{101127BF-BA4D-412C-A31A-926E09D455C0}"/>
              </a:ext>
            </a:extLst>
          </p:cNvPr>
          <p:cNvSpPr/>
          <p:nvPr/>
        </p:nvSpPr>
        <p:spPr>
          <a:xfrm rot="18486434">
            <a:off x="8427442" y="1210864"/>
            <a:ext cx="484632" cy="1231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1EF126D8-54C8-4E7A-974C-21CA8E974D07}"/>
              </a:ext>
            </a:extLst>
          </p:cNvPr>
          <p:cNvSpPr/>
          <p:nvPr/>
        </p:nvSpPr>
        <p:spPr>
          <a:xfrm rot="2992711">
            <a:off x="1954156" y="1138607"/>
            <a:ext cx="484632" cy="134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9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B85A458-C875-4DE3-94C9-B9655F55FE92}"/>
              </a:ext>
            </a:extLst>
          </p:cNvPr>
          <p:cNvSpPr/>
          <p:nvPr/>
        </p:nvSpPr>
        <p:spPr>
          <a:xfrm>
            <a:off x="2934269" y="559557"/>
            <a:ext cx="4967785" cy="955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4039A87-5CF4-4E79-9455-18B481BFCBBC}"/>
              </a:ext>
            </a:extLst>
          </p:cNvPr>
          <p:cNvSpPr/>
          <p:nvPr/>
        </p:nvSpPr>
        <p:spPr>
          <a:xfrm>
            <a:off x="122828" y="2419364"/>
            <a:ext cx="4395415" cy="141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DAC51BA-877A-4B86-9734-098BF05BC65E}"/>
              </a:ext>
            </a:extLst>
          </p:cNvPr>
          <p:cNvSpPr/>
          <p:nvPr/>
        </p:nvSpPr>
        <p:spPr>
          <a:xfrm>
            <a:off x="5977719" y="2419364"/>
            <a:ext cx="4590670" cy="141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Пониженная чувствительность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9DCD7C2-82F2-4E1A-BF7A-A8646A986765}"/>
              </a:ext>
            </a:extLst>
          </p:cNvPr>
          <p:cNvSpPr/>
          <p:nvPr/>
        </p:nvSpPr>
        <p:spPr>
          <a:xfrm>
            <a:off x="3398176" y="4496091"/>
            <a:ext cx="4039968" cy="1619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 может насытиться ощущениями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xmlns="" id="{F1A65A72-70B3-4555-B8BC-9ED9C57146DF}"/>
              </a:ext>
            </a:extLst>
          </p:cNvPr>
          <p:cNvSpPr/>
          <p:nvPr/>
        </p:nvSpPr>
        <p:spPr>
          <a:xfrm>
            <a:off x="5117910" y="1607851"/>
            <a:ext cx="484632" cy="2568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xmlns="" id="{465B168C-68FB-408A-B359-8DB5FC410656}"/>
              </a:ext>
            </a:extLst>
          </p:cNvPr>
          <p:cNvSpPr/>
          <p:nvPr/>
        </p:nvSpPr>
        <p:spPr>
          <a:xfrm rot="18486434">
            <a:off x="8427442" y="1210864"/>
            <a:ext cx="484632" cy="1231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xmlns="" id="{FBE3748F-1637-411C-92CC-9246A28FB7AC}"/>
              </a:ext>
            </a:extLst>
          </p:cNvPr>
          <p:cNvSpPr/>
          <p:nvPr/>
        </p:nvSpPr>
        <p:spPr>
          <a:xfrm rot="2992711">
            <a:off x="1954156" y="1138607"/>
            <a:ext cx="484632" cy="134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71FE4A1-F644-4266-9461-E709A4C1D96A}"/>
              </a:ext>
            </a:extLst>
          </p:cNvPr>
          <p:cNvSpPr/>
          <p:nvPr/>
        </p:nvSpPr>
        <p:spPr>
          <a:xfrm>
            <a:off x="3013269" y="742264"/>
            <a:ext cx="46939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Выраженность ощущений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852318F-E700-493E-8131-67FAEA3D08DF}"/>
              </a:ext>
            </a:extLst>
          </p:cNvPr>
          <p:cNvSpPr/>
          <p:nvPr/>
        </p:nvSpPr>
        <p:spPr>
          <a:xfrm>
            <a:off x="122828" y="2502648"/>
            <a:ext cx="43572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Гиперчувствительность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6F509E8-2847-4C86-9EA1-A18AA12927F9}"/>
              </a:ext>
            </a:extLst>
          </p:cNvPr>
          <p:cNvSpPr/>
          <p:nvPr/>
        </p:nvSpPr>
        <p:spPr>
          <a:xfrm>
            <a:off x="6201015" y="2540590"/>
            <a:ext cx="41440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Гипочувствительность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27621558-BEC5-4C2E-AB6D-E046B1083A44}"/>
              </a:ext>
            </a:extLst>
          </p:cNvPr>
          <p:cNvSpPr/>
          <p:nvPr/>
        </p:nvSpPr>
        <p:spPr>
          <a:xfrm>
            <a:off x="3829423" y="4581283"/>
            <a:ext cx="31774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Поиск ощущений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CCE4ED-0FBD-41E6-A676-6E20FCC99C25}"/>
              </a:ext>
            </a:extLst>
          </p:cNvPr>
          <p:cNvSpPr txBox="1"/>
          <p:nvPr/>
        </p:nvSpPr>
        <p:spPr>
          <a:xfrm>
            <a:off x="499394" y="3244334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Повышенная чувствительность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35490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165947"/>
              </p:ext>
            </p:extLst>
          </p:nvPr>
        </p:nvGraphicFramePr>
        <p:xfrm>
          <a:off x="309673" y="699636"/>
          <a:ext cx="10219764" cy="4921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3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794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190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2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гиерчувствительность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гипочувствительность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поиске ощущений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945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Сенсорные ощущения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Работа с песком (прикосновения, высыпание песка на руки, откапывание предметов, рисование на песке)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r>
                        <a:rPr lang="ru-RU" sz="1800" baseline="0" dirty="0">
                          <a:effectLst/>
                        </a:rPr>
                        <a:t> Игры с </a:t>
                      </a:r>
                      <a:r>
                        <a:rPr lang="ru-RU" sz="1800" dirty="0">
                          <a:effectLst/>
                        </a:rPr>
                        <a:t>сенсорными коробками (пересыпание, погружение рук, откапывание предметов или картинок)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Игры с тактильными кубиками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Работа с песком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Игры с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сенсорными коробками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Игры с гидрогелем </a:t>
                      </a:r>
                      <a:r>
                        <a:rPr lang="ru-RU" sz="1800" dirty="0" err="1">
                          <a:effectLst/>
                        </a:rPr>
                        <a:t>слаймами</a:t>
                      </a:r>
                      <a:endParaRPr lang="ru-RU" sz="1800" dirty="0">
                        <a:effectLst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Прокатывание массажных мячиков по телу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Игры с тактильными кубиками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Работает только</a:t>
                      </a:r>
                      <a:r>
                        <a:rPr lang="ru-RU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логопед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Работа с песком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Игры с сенсорными коробками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Игры с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гидрогелем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Игры со </a:t>
                      </a:r>
                      <a:r>
                        <a:rPr lang="ru-RU" sz="1800" dirty="0" err="1">
                          <a:effectLst/>
                        </a:rPr>
                        <a:t>слаймами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прокатывание массажных мячиков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>
                          <a:effectLst/>
                        </a:rPr>
                        <a:t> Игры с тактильными кубиками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01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71954"/>
              </p:ext>
            </p:extLst>
          </p:nvPr>
        </p:nvGraphicFramePr>
        <p:xfrm>
          <a:off x="363071" y="470647"/>
          <a:ext cx="10018059" cy="5851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4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8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91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883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гиерчувствительность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гипочувствительность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поиске ощущений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416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Проприоцептивные</a:t>
                      </a:r>
                      <a:r>
                        <a:rPr lang="ru-RU" sz="2000" dirty="0">
                          <a:effectLst/>
                        </a:rPr>
                        <a:t> ощущения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Легкий, поглаживающий массаж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Ползание на четвереньках,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по-пластунски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Тянуться за чем-либо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</a:t>
                      </a:r>
                      <a:r>
                        <a:rPr lang="ru-RU" sz="1800" dirty="0" err="1">
                          <a:effectLst/>
                        </a:rPr>
                        <a:t>Проминание</a:t>
                      </a:r>
                      <a:r>
                        <a:rPr lang="ru-RU" sz="1800" dirty="0">
                          <a:effectLst/>
                        </a:rPr>
                        <a:t> тела перед занятиями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ходьба на руках (упражнение «тачка»)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применение утяжелителей для рук и ног на период занятия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ходьба босиком по массажным балансировочным полусферам, ребристой поверхности, по канату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стояние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массажных полусферах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Прыжки (на одной ноге, на двух ногах, перепрыгивание разных препятствий, перепрыгивание с места на место.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ходьба на руках (упражнение «тачка») + задание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качание в гамаке – лежа на животе, руки на полу, тело в гамаке + выполнение заданий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упражнения на сопротивление (побороться, вылезти из объятий)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21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6671"/>
              </p:ext>
            </p:extLst>
          </p:nvPr>
        </p:nvGraphicFramePr>
        <p:xfrm>
          <a:off x="753036" y="564776"/>
          <a:ext cx="9937377" cy="604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4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602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06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гиерчувствительность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гипочувствительность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поиске ощущений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025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Вестибулярные ощущения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- работа с координационной лестницей (</a:t>
                      </a:r>
                      <a:r>
                        <a:rPr lang="ru-RU" sz="1800" baseline="0" dirty="0">
                          <a:effectLst/>
                        </a:rPr>
                        <a:t>маршировать, перемещаться по заданному маршруту)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effectLst/>
                        </a:rPr>
                        <a:t>- Качание в гамаке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Ходьба, стояние на балансировочных полусферах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Плавное качание на балансире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игры в тоннеле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ходьба по канату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качание на балансире (ловить, бросать, поднимать что-либо, стоя на нем)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ходьба по бревну или скамейке разными способами: лицом вперёд, спиной вперёд, боком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Работа с теннисными мячами - ловить, подбрасывать, стучать, подбрасывать сразу два мяча.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Качание в гамаке-коконе, сопряженное с различными заданиями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36562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</TotalTime>
  <Words>445</Words>
  <Application>Microsoft Office PowerPoint</Application>
  <PresentationFormat>Произвольный</PresentationFormat>
  <Paragraphs>97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Татьяна Владимировна Свиридова</cp:lastModifiedBy>
  <cp:revision>12</cp:revision>
  <dcterms:created xsi:type="dcterms:W3CDTF">2021-12-07T05:58:48Z</dcterms:created>
  <dcterms:modified xsi:type="dcterms:W3CDTF">2022-12-19T09:34:10Z</dcterms:modified>
</cp:coreProperties>
</file>