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5" r:id="rId8"/>
    <p:sldId id="267" r:id="rId9"/>
    <p:sldId id="275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543800" cy="2726159"/>
          </a:xfrm>
        </p:spPr>
        <p:txBody>
          <a:bodyPr/>
          <a:lstStyle/>
          <a:p>
            <a:pPr algn="ctr"/>
            <a:r>
              <a:rPr lang="ru-RU" sz="3600" dirty="0">
                <a:latin typeface="Bookman Old Style" panose="02050604050505020204" pitchFamily="18" charset="0"/>
              </a:rPr>
              <a:t>П</a:t>
            </a:r>
            <a:r>
              <a:rPr lang="ru-RU" sz="3600" dirty="0" smtClean="0">
                <a:latin typeface="Bookman Old Style" panose="02050604050505020204" pitchFamily="18" charset="0"/>
              </a:rPr>
              <a:t>риоритетные направления деятельности муниципальной психологической службы </a:t>
            </a:r>
            <a:br>
              <a:rPr lang="ru-RU" sz="3600" dirty="0" smtClean="0">
                <a:latin typeface="Bookman Old Style" panose="02050604050505020204" pitchFamily="18" charset="0"/>
              </a:rPr>
            </a:br>
            <a:r>
              <a:rPr lang="ru-RU" sz="3600" dirty="0" smtClean="0">
                <a:latin typeface="Bookman Old Style" panose="02050604050505020204" pitchFamily="18" charset="0"/>
              </a:rPr>
              <a:t>в 2023-2024 учебном году</a:t>
            </a:r>
            <a:endParaRPr lang="ru-RU" sz="3600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Свиридова Татьяна Владимировна, методист МКУ КИМЦ, куратор СГПС специалистов сопровождения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105835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anose="02050604050505020204" pitchFamily="18" charset="0"/>
              </a:rPr>
              <a:t>Спасибо за внимание!</a:t>
            </a:r>
            <a:endParaRPr lang="ru-RU" sz="4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ru-RU" sz="3200" dirty="0" smtClean="0">
                <a:latin typeface="Bookman Old Style" panose="02050604050505020204" pitchFamily="18" charset="0"/>
              </a:rPr>
              <a:t>Нормативные основания: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>
                <a:latin typeface="Bookman Old Style" panose="02050604050505020204" pitchFamily="18" charset="0"/>
              </a:rPr>
              <a:t>Федеральный уровень:</a:t>
            </a:r>
          </a:p>
          <a:p>
            <a:pPr algn="just"/>
            <a:r>
              <a:rPr lang="ru-RU" dirty="0" err="1">
                <a:latin typeface="Bookman Old Style" panose="02050604050505020204" pitchFamily="18" charset="0"/>
              </a:rPr>
              <a:t>Профстандарт</a:t>
            </a:r>
            <a:r>
              <a:rPr lang="ru-RU" dirty="0">
                <a:latin typeface="Bookman Old Style" panose="02050604050505020204" pitchFamily="18" charset="0"/>
              </a:rPr>
              <a:t> «Педагог-психолог»;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Концепция развития психологической службы в системе общего образования и среднего профессионального образования в РФ на период до 2025 года (от 20.05.2022);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План мероприятий на 2022-2025 года по реализации концепции развития психологической службы в системе общего образования и среднего профессионального образования в РФ на период до 2025 года;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Система функционирования психологических служб в ОУ, методические рекомендации Министерства просвещения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ru-RU" sz="3200" dirty="0" smtClean="0">
                <a:latin typeface="Bookman Old Style" panose="02050604050505020204" pitchFamily="18" charset="0"/>
              </a:rPr>
              <a:t>Нормативные основания: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Краевой уровень:</a:t>
            </a:r>
          </a:p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Организационно-функциональная </a:t>
            </a:r>
            <a:r>
              <a:rPr lang="ru-RU" dirty="0">
                <a:latin typeface="Bookman Old Style" panose="02050604050505020204" pitchFamily="18" charset="0"/>
              </a:rPr>
              <a:t>модель психологической службы в системе образования Красноярского края;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План мероприятий по развитию психологической службы в системе общего и профессионального образования на территории Красноярского края до 2025 </a:t>
            </a:r>
            <a:r>
              <a:rPr lang="ru-RU" dirty="0" smtClean="0">
                <a:latin typeface="Bookman Old Style" panose="02050604050505020204" pitchFamily="18" charset="0"/>
              </a:rPr>
              <a:t>года;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Муниципальный уровень:</a:t>
            </a:r>
            <a:endParaRPr lang="ru-RU" b="1" dirty="0"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Модель психологической службы г. Красноярска;</a:t>
            </a:r>
          </a:p>
          <a:p>
            <a:pPr algn="just"/>
            <a:r>
              <a:rPr lang="ru-RU" dirty="0">
                <a:latin typeface="Bookman Old Style" panose="02050604050505020204" pitchFamily="18" charset="0"/>
              </a:rPr>
              <a:t>План мероприятий по развитию психологической службы в системе образования на территории г. Красноярска до 2025 </a:t>
            </a:r>
            <a:r>
              <a:rPr lang="ru-RU" dirty="0" smtClean="0">
                <a:latin typeface="Bookman Old Style" panose="02050604050505020204" pitchFamily="18" charset="0"/>
              </a:rPr>
              <a:t>год;</a:t>
            </a:r>
          </a:p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Положение об организации экстренной муниципальной психологической службы</a:t>
            </a:r>
            <a:endParaRPr lang="ru-RU" dirty="0">
              <a:latin typeface="Bookman Old Style" panose="02050604050505020204" pitchFamily="18" charset="0"/>
            </a:endParaRPr>
          </a:p>
          <a:p>
            <a:pPr marL="114300" indent="0" algn="just">
              <a:buNone/>
            </a:pP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7620000" cy="552450"/>
          </a:xfrm>
        </p:spPr>
        <p:txBody>
          <a:bodyPr/>
          <a:lstStyle/>
          <a:p>
            <a:pPr algn="ctr"/>
            <a:r>
              <a:rPr lang="ru-RU" altLang="en-US" sz="2000" b="1" dirty="0">
                <a:latin typeface="Bookman Old Style" panose="02050604050505020204" pitchFamily="18" charset="0"/>
              </a:rPr>
              <a:t>Итоги деятельности муниципальной психологической службы за 2022-2023 учебный год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55905" y="760730"/>
            <a:ext cx="8626475" cy="55499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altLang="en-US" sz="1800" dirty="0" smtClean="0">
                <a:latin typeface="Bookman Old Style" panose="02050604050505020204" pitchFamily="18" charset="0"/>
                <a:sym typeface="+mn-ea"/>
              </a:rPr>
              <a:t>Муниципальный уровень                  </a:t>
            </a:r>
            <a:endParaRPr lang="ru-RU" altLang="en-US" sz="1800" dirty="0">
              <a:latin typeface="Bookman Old Style" panose="02050604050505020204" pitchFamily="18" charset="0"/>
              <a:sym typeface="+mn-ea"/>
            </a:endParaRPr>
          </a:p>
        </p:txBody>
      </p:sp>
      <p:graphicFrame>
        <p:nvGraphicFramePr>
          <p:cNvPr id="5" name="Таблица 4"/>
          <p:cNvGraphicFramePr/>
          <p:nvPr>
            <p:extLst>
              <p:ext uri="{D42A27DB-BD31-4B8C-83A1-F6EECF244321}">
                <p14:modId xmlns:p14="http://schemas.microsoft.com/office/powerpoint/2010/main" val="3308853243"/>
              </p:ext>
            </p:extLst>
          </p:nvPr>
        </p:nvGraphicFramePr>
        <p:xfrm>
          <a:off x="107315" y="1124743"/>
          <a:ext cx="8281109" cy="56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453"/>
                <a:gridCol w="3925287"/>
                <a:gridCol w="1979369"/>
              </a:tblGrid>
              <a:tr h="22174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/>
                        <a:t>ЦППМСП, ПМПК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/>
                        <a:t>ГУО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/>
                        <a:t>КИМЦ</a:t>
                      </a:r>
                    </a:p>
                  </a:txBody>
                  <a:tcPr/>
                </a:tc>
              </a:tr>
              <a:tr h="5264864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Деятельность</a:t>
                      </a:r>
                      <a:r>
                        <a:rPr lang="ru-RU" altLang="en-US" sz="1400" baseline="0" dirty="0" smtClean="0">
                          <a:latin typeface="Bookman Old Style" panose="02050604050505020204" pitchFamily="18" charset="0"/>
                        </a:rPr>
                        <a:t> согласно МЗ.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В 2022-2023 году Центрами было оказано более 15 890 услуг психолого-педагогической помощи, из них наиболее востребованные направления – дошкольное образование и ранняя помощь – 7876 услуг; образование детей с ОВЗ и инвалидностью – 4669 услуг</a:t>
                      </a:r>
                      <a:endParaRPr lang="ru-RU" altLang="en-US" sz="1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Разработана  и реализуется муниципальная модель психологической службы, план мероприятий по развитию психологической службы г. Красноярска;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Во всех образовательных организациях города созданы и функционируют психологические службы в соответствии со спецификой ОО.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Создана экстренная муниципальная психологическая служба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alt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alt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pPr>
                        <a:buNone/>
                      </a:pPr>
                      <a:endParaRPr lang="ru-RU" altLang="en-US" sz="1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Проведена серия семинаров по разработке моделей психологических служб ОУ;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Функционируют городское и районные сетевые профессиональные сообщества педагогов-психологов, учителей-логопедов, учителей-дефектологов</a:t>
                      </a:r>
                    </a:p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- Выстроена и функционирует система организационно-методического сопровождения деятельности МПС</a:t>
                      </a:r>
                      <a:r>
                        <a:rPr lang="ru-RU" altLang="en-US" sz="1400" baseline="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ru-RU" altLang="en-US" sz="1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508000"/>
          </a:xfrm>
        </p:spPr>
        <p:txBody>
          <a:bodyPr/>
          <a:lstStyle/>
          <a:p>
            <a:pPr algn="ctr"/>
            <a:r>
              <a:rPr lang="ru-RU" altLang="en-US" sz="2000" b="1" dirty="0" smtClean="0">
                <a:latin typeface="Bookman Old Style" panose="02050604050505020204" pitchFamily="18" charset="0"/>
              </a:rPr>
              <a:t>Деятельности муниципальной психологической службы за 2022-2023 учебный год</a:t>
            </a:r>
            <a:endParaRPr lang="ru-RU" alt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2235" y="836712"/>
            <a:ext cx="8286189" cy="58841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altLang="en-US" sz="2800" b="1" dirty="0" smtClean="0">
                <a:latin typeface="Bookman Old Style" panose="02050604050505020204" pitchFamily="18" charset="0"/>
              </a:rPr>
              <a:t>Институциональный уровень </a:t>
            </a:r>
          </a:p>
          <a:p>
            <a:pPr marL="114300" indent="0" algn="ctr">
              <a:buNone/>
            </a:pPr>
            <a:r>
              <a:rPr lang="ru-RU" altLang="en-US" sz="2800" b="1" dirty="0" smtClean="0">
                <a:latin typeface="Bookman Old Style" panose="02050604050505020204" pitchFamily="18" charset="0"/>
              </a:rPr>
              <a:t>(уровень ОУ)</a:t>
            </a:r>
          </a:p>
          <a:p>
            <a:pPr algn="just"/>
            <a:r>
              <a:rPr lang="ru-RU" altLang="en-US" sz="2400" dirty="0">
                <a:latin typeface="Bookman Old Style" panose="02050604050505020204" pitchFamily="18" charset="0"/>
              </a:rPr>
              <a:t>Во всех образовательных организациях города созданы и функционируют психологические </a:t>
            </a:r>
            <a:r>
              <a:rPr lang="ru-RU" altLang="en-US" sz="2400" dirty="0" smtClean="0">
                <a:latin typeface="Bookman Old Style" panose="02050604050505020204" pitchFamily="18" charset="0"/>
              </a:rPr>
              <a:t>службы;</a:t>
            </a:r>
          </a:p>
          <a:p>
            <a:pPr algn="just"/>
            <a:r>
              <a:rPr lang="ru-RU" altLang="en-US" sz="2400" dirty="0" smtClean="0">
                <a:latin typeface="Bookman Old Style" panose="02050604050505020204" pitchFamily="18" charset="0"/>
              </a:rPr>
              <a:t>Осуществляется психолого-педагогическое сопровождение образовательного процесса;</a:t>
            </a:r>
          </a:p>
          <a:p>
            <a:pPr algn="just"/>
            <a:r>
              <a:rPr lang="ru-RU" altLang="en-US" sz="2400" dirty="0" smtClean="0">
                <a:latin typeface="Bookman Old Style" panose="02050604050505020204" pitchFamily="18" charset="0"/>
              </a:rPr>
              <a:t>Оказывается психолого-педагогическая помощь детям с ОВЗ и инвалидностью;</a:t>
            </a:r>
          </a:p>
          <a:p>
            <a:pPr algn="just"/>
            <a:r>
              <a:rPr lang="ru-RU" altLang="en-US" sz="2400" dirty="0" smtClean="0">
                <a:latin typeface="Bookman Old Style" panose="02050604050505020204" pitchFamily="18" charset="0"/>
              </a:rPr>
              <a:t>Разворачивается система профилактики </a:t>
            </a:r>
            <a:r>
              <a:rPr lang="ru-RU" altLang="en-US" sz="2400" dirty="0" err="1" smtClean="0">
                <a:latin typeface="Bookman Old Style" panose="02050604050505020204" pitchFamily="18" charset="0"/>
              </a:rPr>
              <a:t>девиантного</a:t>
            </a:r>
            <a:r>
              <a:rPr lang="ru-RU" altLang="en-US" sz="2400" dirty="0" smtClean="0">
                <a:latin typeface="Bookman Old Style" panose="02050604050505020204" pitchFamily="18" charset="0"/>
              </a:rPr>
              <a:t> поведения детей и подростков.</a:t>
            </a:r>
            <a:endParaRPr lang="ru-RU" altLang="en-US" sz="2400" dirty="0">
              <a:latin typeface="Bookman Old Style" panose="02050604050505020204" pitchFamily="18" charset="0"/>
            </a:endParaRPr>
          </a:p>
          <a:p>
            <a:pPr algn="just"/>
            <a:endParaRPr lang="ru-RU" altLang="en-US" i="1" dirty="0" smtClean="0"/>
          </a:p>
          <a:p>
            <a:pPr marL="114300" indent="0" algn="just">
              <a:buNone/>
            </a:pPr>
            <a:endParaRPr lang="ru-RU" alt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489749"/>
          </a:xfrm>
        </p:spPr>
        <p:txBody>
          <a:bodyPr/>
          <a:lstStyle/>
          <a:p>
            <a:pPr algn="ctr"/>
            <a:r>
              <a:rPr lang="ru-RU" altLang="en-US" sz="2000" b="1" dirty="0">
                <a:latin typeface="Bookman Old Style" panose="02050604050505020204" pitchFamily="18" charset="0"/>
              </a:rPr>
              <a:t>Задачи </a:t>
            </a:r>
            <a:r>
              <a:rPr lang="ru-RU" altLang="en-US" sz="2000" b="1" dirty="0" smtClean="0">
                <a:latin typeface="Bookman Old Style" panose="02050604050505020204" pitchFamily="18" charset="0"/>
              </a:rPr>
              <a:t>муниципальной психологической службы на </a:t>
            </a:r>
            <a:br>
              <a:rPr lang="ru-RU" altLang="en-US" sz="2000" b="1" dirty="0" smtClean="0">
                <a:latin typeface="Bookman Old Style" panose="02050604050505020204" pitchFamily="18" charset="0"/>
              </a:rPr>
            </a:br>
            <a:r>
              <a:rPr lang="ru-RU" altLang="en-US" sz="2000" b="1" dirty="0" smtClean="0">
                <a:latin typeface="Bookman Old Style" panose="02050604050505020204" pitchFamily="18" charset="0"/>
              </a:rPr>
              <a:t>2023-2024 учебный год</a:t>
            </a:r>
            <a:endParaRPr lang="ru-RU" altLang="en-US" sz="20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948893"/>
              </p:ext>
            </p:extLst>
          </p:nvPr>
        </p:nvGraphicFramePr>
        <p:xfrm>
          <a:off x="151765" y="847090"/>
          <a:ext cx="8140065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540"/>
                <a:gridCol w="2878455"/>
                <a:gridCol w="3100070"/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/>
                        <a:t>ЦППМСП, ПМПК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ГУО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/>
                        <a:t>КИМЦ</a:t>
                      </a: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Разворачивание деятельности согласно МЗ</a:t>
                      </a:r>
                      <a:endParaRPr lang="ru-RU" altLang="en-US" sz="1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400" dirty="0">
                          <a:latin typeface="Bookman Old Style" panose="02050604050505020204" pitchFamily="18" charset="0"/>
                        </a:rPr>
                        <a:t>Управление развитием </a:t>
                      </a: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МПС: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Достижение норматива  педагогов-психологов в соответствии с выделенным финансированием;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Реализация направлений инклюзивного образования  в г. Красноярске до 2030 года;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Организация работы экстренной муниципальной психологической службы;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Обеспечение механизмов межведомственного взаимодействия муниципальной службы;  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Мониторинг деятельности психологических служб ОО  в системе образования города.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400" dirty="0" smtClean="0">
                          <a:latin typeface="Bookman Old Style" panose="02050604050505020204" pitchFamily="18" charset="0"/>
                        </a:rPr>
                        <a:t> - Оформление запроса на ПК специалистов сопровождения</a:t>
                      </a:r>
                    </a:p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sz="1400" b="0" dirty="0">
                          <a:latin typeface="Bookman Old Style" panose="02050604050505020204" pitchFamily="18" charset="0"/>
                          <a:sym typeface="+mn-ea"/>
                        </a:rPr>
                        <a:t>Организационно-методическое сопровождение повышения профессиональной </a:t>
                      </a:r>
                      <a:r>
                        <a:rPr lang="ru-RU" sz="1400" b="0" dirty="0" smtClean="0">
                          <a:latin typeface="Bookman Old Style" panose="02050604050505020204" pitchFamily="18" charset="0"/>
                          <a:sym typeface="+mn-ea"/>
                        </a:rPr>
                        <a:t>компетентности</a:t>
                      </a:r>
                      <a:r>
                        <a:rPr lang="ru-RU" sz="1400" b="0" baseline="0" dirty="0" smtClean="0">
                          <a:latin typeface="Bookman Old Style" panose="02050604050505020204" pitchFamily="18" charset="0"/>
                          <a:sym typeface="+mn-ea"/>
                        </a:rPr>
                        <a:t> и </a:t>
                      </a:r>
                      <a:r>
                        <a:rPr lang="ru-RU" sz="1400" b="0" dirty="0" smtClean="0">
                          <a:latin typeface="Bookman Old Style" panose="02050604050505020204" pitchFamily="18" charset="0"/>
                          <a:sym typeface="+mn-ea"/>
                        </a:rPr>
                        <a:t>профессионального развития </a:t>
                      </a:r>
                      <a:r>
                        <a:rPr lang="ru-RU" sz="1400" b="0" dirty="0">
                          <a:latin typeface="Bookman Old Style" panose="02050604050505020204" pitchFamily="18" charset="0"/>
                          <a:sym typeface="+mn-ea"/>
                        </a:rPr>
                        <a:t>специалистов </a:t>
                      </a:r>
                      <a:r>
                        <a:rPr lang="ru-RU" sz="1400" b="0" dirty="0" smtClean="0">
                          <a:latin typeface="Bookman Old Style" panose="02050604050505020204" pitchFamily="18" charset="0"/>
                          <a:sym typeface="+mn-ea"/>
                        </a:rPr>
                        <a:t>сопровождения в сфере содержания деятельности психологических служб ОУ</a:t>
                      </a:r>
                    </a:p>
                    <a:p>
                      <a:pPr algn="just">
                        <a:buNone/>
                      </a:pPr>
                      <a:endParaRPr lang="ru-RU" alt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ru-RU" sz="1400" b="1" dirty="0">
                <a:latin typeface="Bookman Old Style" panose="02050604050505020204" pitchFamily="18" charset="0"/>
              </a:rPr>
              <a:t>КИМЦ: Организационно-методическое сопровождение </a:t>
            </a:r>
            <a:r>
              <a:rPr lang="ru-RU" sz="1400" b="1" dirty="0">
                <a:latin typeface="Bookman Old Style" panose="02050604050505020204" pitchFamily="18" charset="0"/>
                <a:sym typeface="+mn-ea"/>
              </a:rPr>
              <a:t>повышения профессиональной </a:t>
            </a:r>
            <a:r>
              <a:rPr lang="ru-RU" sz="1400" b="1" dirty="0" smtClean="0">
                <a:latin typeface="Bookman Old Style" panose="02050604050505020204" pitchFamily="18" charset="0"/>
                <a:sym typeface="+mn-ea"/>
              </a:rPr>
              <a:t>компетентности, профессионального развития </a:t>
            </a:r>
            <a:r>
              <a:rPr lang="ru-RU" sz="1400" b="1" dirty="0">
                <a:latin typeface="Bookman Old Style" panose="02050604050505020204" pitchFamily="18" charset="0"/>
                <a:sym typeface="+mn-ea"/>
              </a:rPr>
              <a:t>специалистов сопровождения  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1800" b="1" dirty="0" smtClean="0">
                <a:latin typeface="Bookman Old Style" panose="02050604050505020204" pitchFamily="18" charset="0"/>
              </a:rPr>
              <a:t>Планируются в 2023-2024 учебном году:</a:t>
            </a:r>
          </a:p>
          <a:p>
            <a:pPr algn="just"/>
            <a:r>
              <a:rPr lang="ru-RU" sz="1800" dirty="0">
                <a:latin typeface="Bookman Old Style" panose="02050604050505020204" pitchFamily="18" charset="0"/>
              </a:rPr>
              <a:t>Обучающие семинары </a:t>
            </a:r>
            <a:r>
              <a:rPr lang="ru-RU" sz="1800" dirty="0" smtClean="0">
                <a:latin typeface="Bookman Old Style" panose="02050604050505020204" pitchFamily="18" charset="0"/>
              </a:rPr>
              <a:t>по </a:t>
            </a:r>
            <a:r>
              <a:rPr lang="ru-RU" sz="1800" dirty="0">
                <a:latin typeface="Bookman Old Style" panose="02050604050505020204" pitchFamily="18" charset="0"/>
              </a:rPr>
              <a:t>актуальным </a:t>
            </a:r>
            <a:r>
              <a:rPr lang="ru-RU" sz="1800" dirty="0" smtClean="0">
                <a:latin typeface="Bookman Old Style" panose="02050604050505020204" pitchFamily="18" charset="0"/>
              </a:rPr>
              <a:t>темам;</a:t>
            </a:r>
            <a:endParaRPr lang="ru-RU" sz="1800" dirty="0">
              <a:latin typeface="Bookman Old Style" panose="02050604050505020204" pitchFamily="18" charset="0"/>
            </a:endParaRPr>
          </a:p>
          <a:p>
            <a:pPr algn="just"/>
            <a:r>
              <a:rPr lang="ru-RU" sz="1800" dirty="0" smtClean="0">
                <a:latin typeface="Bookman Old Style" panose="02050604050505020204" pitchFamily="18" charset="0"/>
              </a:rPr>
              <a:t>Стажировки</a:t>
            </a:r>
            <a:r>
              <a:rPr lang="ru-RU" sz="1800" dirty="0">
                <a:latin typeface="Bookman Old Style" panose="02050604050505020204" pitchFamily="18" charset="0"/>
              </a:rPr>
              <a:t>: «Оказание психологической помощи несовершеннолетним с </a:t>
            </a:r>
            <a:r>
              <a:rPr lang="ru-RU" sz="1800" dirty="0" err="1">
                <a:latin typeface="Bookman Old Style" panose="02050604050505020204" pitchFamily="18" charset="0"/>
              </a:rPr>
              <a:t>девиантным</a:t>
            </a:r>
            <a:r>
              <a:rPr lang="ru-RU" sz="1800" dirty="0">
                <a:latin typeface="Bookman Old Style" panose="02050604050505020204" pitchFamily="18" charset="0"/>
              </a:rPr>
              <a:t> поведением», «Особенности логопедического сопровождения детей</a:t>
            </a:r>
            <a:r>
              <a:rPr lang="ru-RU" sz="1800" dirty="0" smtClean="0">
                <a:latin typeface="Bookman Old Style" panose="02050604050505020204" pitchFamily="18" charset="0"/>
              </a:rPr>
              <a:t>»;</a:t>
            </a:r>
          </a:p>
          <a:p>
            <a:pPr algn="just"/>
            <a:r>
              <a:rPr lang="ru-RU" sz="1800" dirty="0" err="1" smtClean="0">
                <a:latin typeface="Bookman Old Style" panose="02050604050505020204" pitchFamily="18" charset="0"/>
              </a:rPr>
              <a:t>Супервизия</a:t>
            </a:r>
            <a:r>
              <a:rPr lang="ru-RU" sz="1800" dirty="0" smtClean="0">
                <a:latin typeface="Bookman Old Style" panose="02050604050505020204" pitchFamily="18" charset="0"/>
              </a:rPr>
              <a:t> «Трудный случай»;</a:t>
            </a:r>
          </a:p>
          <a:p>
            <a:pPr algn="just"/>
            <a:r>
              <a:rPr lang="ru-RU" sz="1800" dirty="0" smtClean="0">
                <a:latin typeface="Bookman Old Style" panose="02050604050505020204" pitchFamily="18" charset="0"/>
              </a:rPr>
              <a:t>Профессиональные школы: Школа молодого психолога «О профессии доступно», Школа консультанта «Короткая консультация»;</a:t>
            </a:r>
          </a:p>
          <a:p>
            <a:pPr algn="just"/>
            <a:r>
              <a:rPr lang="ru-RU" sz="1800" dirty="0" smtClean="0">
                <a:latin typeface="Bookman Old Style" panose="02050604050505020204" pitchFamily="18" charset="0"/>
              </a:rPr>
              <a:t>Городские мероприятия: Городской Психологический марафон для родителей, Городской Декадник специалистов сопровождения, Городской профессиональный конкурс «Конкурс профессионального мастерства специалистов сопровождения образовательного процесса (лучший педагог-психолог, учитель-дефектолог), </a:t>
            </a:r>
            <a:r>
              <a:rPr lang="ru-RU" sz="1800" dirty="0" err="1" smtClean="0">
                <a:latin typeface="Bookman Old Style" panose="02050604050505020204" pitchFamily="18" charset="0"/>
              </a:rPr>
              <a:t>Брейн</a:t>
            </a:r>
            <a:r>
              <a:rPr lang="ru-RU" sz="1800" dirty="0" smtClean="0">
                <a:latin typeface="Bookman Old Style" panose="02050604050505020204" pitchFamily="18" charset="0"/>
              </a:rPr>
              <a:t>-ринг «Логопедическое ассорти», 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ru-RU" sz="2400" b="1" dirty="0">
                <a:latin typeface="Bookman Old Style" panose="02050604050505020204" pitchFamily="18" charset="0"/>
                <a:sym typeface="+mn-ea"/>
              </a:rPr>
              <a:t>Планируются в 2023-2024 </a:t>
            </a:r>
            <a:r>
              <a:rPr lang="ru-RU" sz="2400" b="1" dirty="0" smtClean="0">
                <a:latin typeface="Bookman Old Style" panose="02050604050505020204" pitchFamily="18" charset="0"/>
                <a:sym typeface="+mn-ea"/>
              </a:rPr>
              <a:t>учебном году:</a:t>
            </a:r>
            <a:endParaRPr lang="ru-RU" sz="2400" b="1" dirty="0">
              <a:latin typeface="Bookman Old Style" panose="02050604050505020204" pitchFamily="18" charset="0"/>
              <a:sym typeface="+mn-e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pPr algn="just"/>
            <a:r>
              <a:rPr lang="ru-RU" sz="2400" dirty="0">
                <a:latin typeface="Bookman Old Style" panose="02050604050505020204" pitchFamily="18" charset="0"/>
              </a:rPr>
              <a:t>Городской открытый конкурс «Мир вокруг нас» для обучающихся начальных классов, имеющих ограниченные возможности </a:t>
            </a:r>
            <a:r>
              <a:rPr lang="ru-RU" sz="2400" dirty="0" smtClean="0">
                <a:latin typeface="Bookman Old Style" panose="02050604050505020204" pitchFamily="18" charset="0"/>
              </a:rPr>
              <a:t>здоровья;</a:t>
            </a:r>
          </a:p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 </a:t>
            </a:r>
            <a:r>
              <a:rPr lang="ru-RU" sz="2400" dirty="0">
                <a:latin typeface="Bookman Old Style" panose="02050604050505020204" pitchFamily="18" charset="0"/>
              </a:rPr>
              <a:t>Логопедическая олимпиада, викторина (учащиеся начальной школы, воспитанники старшей и подготовительной групп детского </a:t>
            </a:r>
            <a:r>
              <a:rPr lang="ru-RU" sz="2400" dirty="0" smtClean="0">
                <a:latin typeface="Bookman Old Style" panose="02050604050505020204" pitchFamily="18" charset="0"/>
              </a:rPr>
              <a:t>сада);</a:t>
            </a:r>
          </a:p>
          <a:p>
            <a:pPr algn="just"/>
            <a:r>
              <a:rPr lang="ru-RU" sz="2400" dirty="0" smtClean="0">
                <a:latin typeface="Bookman Old Style" panose="02050604050505020204" pitchFamily="18" charset="0"/>
              </a:rPr>
              <a:t>Методическое </a:t>
            </a:r>
            <a:r>
              <a:rPr lang="ru-RU" sz="2400" dirty="0">
                <a:latin typeface="Bookman Old Style" panose="02050604050505020204" pitchFamily="18" charset="0"/>
              </a:rPr>
              <a:t>сопровождение деятельности </a:t>
            </a:r>
            <a:r>
              <a:rPr lang="ru-RU" sz="2400" dirty="0" smtClean="0">
                <a:latin typeface="Bookman Old Style" panose="02050604050505020204" pitchFamily="18" charset="0"/>
              </a:rPr>
              <a:t>Базовых площадок по направлению «Психологическая служба ОУ»;</a:t>
            </a:r>
          </a:p>
          <a:p>
            <a:pPr algn="just"/>
            <a:r>
              <a:rPr lang="ru-RU" sz="2400" dirty="0">
                <a:latin typeface="Bookman Old Style" panose="02050604050505020204" pitchFamily="18" charset="0"/>
              </a:rPr>
              <a:t>Клуб профессионального развития педагогов-психологов «Свои люди</a:t>
            </a:r>
            <a:r>
              <a:rPr lang="ru-RU" sz="2400" dirty="0" smtClean="0">
                <a:latin typeface="Bookman Old Style" panose="02050604050505020204" pitchFamily="18" charset="0"/>
              </a:rPr>
              <a:t>».</a:t>
            </a:r>
          </a:p>
          <a:p>
            <a:pPr algn="just"/>
            <a:endParaRPr lang="ru-RU" sz="1800" dirty="0">
              <a:latin typeface="Bookman Old Style" panose="02050604050505020204" pitchFamily="18" charset="0"/>
            </a:endParaRPr>
          </a:p>
          <a:p>
            <a:pPr algn="just"/>
            <a:endParaRPr lang="ru-RU" sz="1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000" b="1" dirty="0">
                <a:latin typeface="Bookman Old Style" panose="02050604050505020204" pitchFamily="18" charset="0"/>
              </a:rPr>
              <a:t>Задачи муниципальной психологической службы на </a:t>
            </a:r>
            <a:br>
              <a:rPr lang="ru-RU" sz="2000" b="1" dirty="0">
                <a:latin typeface="Bookman Old Style" panose="02050604050505020204" pitchFamily="18" charset="0"/>
              </a:rPr>
            </a:br>
            <a:r>
              <a:rPr lang="ru-RU" sz="2000" b="1" dirty="0">
                <a:latin typeface="Bookman Old Style" panose="02050604050505020204" pitchFamily="18" charset="0"/>
              </a:rPr>
              <a:t>2023-2024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1800" b="1" dirty="0">
                <a:latin typeface="Bookman Old Style" panose="02050604050505020204" pitchFamily="18" charset="0"/>
              </a:rPr>
              <a:t>Институциональный уровень </a:t>
            </a:r>
          </a:p>
          <a:p>
            <a:pPr marL="114300" indent="0" algn="ctr">
              <a:buNone/>
            </a:pPr>
            <a:r>
              <a:rPr lang="ru-RU" sz="1800" b="1" dirty="0">
                <a:latin typeface="Bookman Old Style" panose="02050604050505020204" pitchFamily="18" charset="0"/>
              </a:rPr>
              <a:t>(уровень ОУ</a:t>
            </a:r>
            <a:r>
              <a:rPr lang="ru-RU" sz="1800" b="1" dirty="0" smtClean="0">
                <a:latin typeface="Bookman Old Style" panose="02050604050505020204" pitchFamily="18" charset="0"/>
              </a:rPr>
              <a:t>)</a:t>
            </a:r>
          </a:p>
          <a:p>
            <a:pPr marL="114300" indent="0" algn="just">
              <a:buNone/>
            </a:pPr>
            <a:endParaRPr lang="ru-RU" sz="1800" dirty="0">
              <a:latin typeface="Bookman Old Style" panose="02050604050505020204" pitchFamily="18" charset="0"/>
            </a:endParaRPr>
          </a:p>
          <a:p>
            <a:pPr marL="114300" indent="0" algn="just">
              <a:buNone/>
            </a:pPr>
            <a:r>
              <a:rPr lang="ru-RU" sz="1600" dirty="0">
                <a:latin typeface="Bookman Old Style" panose="02050604050505020204" pitchFamily="18" charset="0"/>
              </a:rPr>
              <a:t>Акцент делается на таких задачах как:</a:t>
            </a:r>
          </a:p>
          <a:p>
            <a:pPr marL="114300" indent="0" algn="just">
              <a:buNone/>
            </a:pPr>
            <a:r>
              <a:rPr lang="ru-RU" sz="1600" dirty="0">
                <a:latin typeface="Bookman Old Style" panose="02050604050505020204" pitchFamily="18" charset="0"/>
              </a:rPr>
              <a:t> - создание психологически безопасной образовательной среды;</a:t>
            </a:r>
          </a:p>
          <a:p>
            <a:pPr marL="114300" indent="0" algn="just">
              <a:buNone/>
            </a:pPr>
            <a:r>
              <a:rPr lang="ru-RU" sz="1600" dirty="0">
                <a:latin typeface="Bookman Old Style" panose="02050604050505020204" pitchFamily="18" charset="0"/>
              </a:rPr>
              <a:t> - психологическое сопровождение профессионального самоопределения;</a:t>
            </a:r>
          </a:p>
          <a:p>
            <a:pPr marL="114300" indent="0" algn="just">
              <a:buNone/>
            </a:pPr>
            <a:r>
              <a:rPr lang="ru-RU" sz="1600" dirty="0">
                <a:latin typeface="Bookman Old Style" panose="02050604050505020204" pitchFamily="18" charset="0"/>
              </a:rPr>
              <a:t> - профилактика </a:t>
            </a:r>
            <a:r>
              <a:rPr lang="ru-RU" sz="1600" dirty="0" err="1">
                <a:latin typeface="Bookman Old Style" panose="02050604050505020204" pitchFamily="18" charset="0"/>
              </a:rPr>
              <a:t>девиантного</a:t>
            </a:r>
            <a:r>
              <a:rPr lang="ru-RU" sz="1600" dirty="0">
                <a:latin typeface="Bookman Old Style" panose="02050604050505020204" pitchFamily="18" charset="0"/>
              </a:rPr>
              <a:t> поведения детей и подростков.</a:t>
            </a:r>
          </a:p>
          <a:p>
            <a:pPr marL="114300" indent="0" algn="just">
              <a:buNone/>
            </a:pPr>
            <a:r>
              <a:rPr lang="ru-RU" sz="1600" dirty="0">
                <a:latin typeface="Bookman Old Style" panose="02050604050505020204" pitchFamily="18" charset="0"/>
              </a:rPr>
              <a:t> - </a:t>
            </a:r>
            <a:r>
              <a:rPr lang="ru-RU" sz="1600" dirty="0" smtClean="0">
                <a:latin typeface="Bookman Old Style" panose="02050604050505020204" pitchFamily="18" charset="0"/>
              </a:rPr>
              <a:t>оказание </a:t>
            </a:r>
            <a:r>
              <a:rPr lang="ru-RU" sz="1600" dirty="0">
                <a:latin typeface="Bookman Old Style" panose="02050604050505020204" pitchFamily="18" charset="0"/>
              </a:rPr>
              <a:t>психолого-педагогической помощи детям </a:t>
            </a:r>
            <a:r>
              <a:rPr lang="ru-RU" sz="1600" dirty="0" smtClean="0">
                <a:latin typeface="Bookman Old Style" panose="02050604050505020204" pitchFamily="18" charset="0"/>
              </a:rPr>
              <a:t>разных целевых групп:</a:t>
            </a:r>
          </a:p>
          <a:p>
            <a:pPr algn="just"/>
            <a:r>
              <a:rPr lang="ru-RU" sz="1600" dirty="0" err="1" smtClean="0">
                <a:latin typeface="Bookman Old Style" panose="02050604050505020204" pitchFamily="18" charset="0"/>
              </a:rPr>
              <a:t>Нормотипичные</a:t>
            </a:r>
            <a:r>
              <a:rPr lang="ru-RU" sz="1600" dirty="0" smtClean="0">
                <a:latin typeface="Bookman Old Style" panose="02050604050505020204" pitchFamily="18" charset="0"/>
              </a:rPr>
              <a:t> дети;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Дети, испытывающие трудности в обучении;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Дети, находящиеся в трудной жизненной ситуации;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Дети-сироты и дети, оставшиеся без попечения родителей;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Дети с ОВЗ, инвалиды;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Дети с отклоняющимся поведением;</a:t>
            </a:r>
          </a:p>
          <a:p>
            <a:pPr algn="just"/>
            <a:r>
              <a:rPr lang="ru-RU" sz="1600" dirty="0" smtClean="0">
                <a:latin typeface="Bookman Old Style" panose="02050604050505020204" pitchFamily="18" charset="0"/>
              </a:rPr>
              <a:t>Одаренные дети</a:t>
            </a:r>
            <a:endParaRPr lang="ru-RU" sz="1600" dirty="0">
              <a:latin typeface="Bookman Old Style" panose="02050604050505020204" pitchFamily="18" charset="0"/>
            </a:endParaRPr>
          </a:p>
          <a:p>
            <a:pPr marL="114300" indent="0" algn="just">
              <a:buNone/>
            </a:pPr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6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</TotalTime>
  <Words>695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Приоритетные направления деятельности муниципальной психологической службы  в 2023-2024 учебном году</vt:lpstr>
      <vt:lpstr>Нормативные основания:</vt:lpstr>
      <vt:lpstr>Нормативные основания:</vt:lpstr>
      <vt:lpstr>Итоги деятельности муниципальной психологической службы за 2022-2023 учебный год</vt:lpstr>
      <vt:lpstr>Деятельности муниципальной психологической службы за 2022-2023 учебный год</vt:lpstr>
      <vt:lpstr>Задачи муниципальной психологической службы на  2023-2024 учебный год</vt:lpstr>
      <vt:lpstr>КИМЦ: Организационно-методическое сопровождение повышения профессиональной компетентности, профессионального развития специалистов сопровождения  </vt:lpstr>
      <vt:lpstr>Планируются в 2023-2024 учебном году:</vt:lpstr>
      <vt:lpstr>Задачи муниципальной психологической службы на  2023-2024 учебный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деятельности муниципальной психологической службы</dc:title>
  <dc:creator>Татьяна Владимировна Свиридова</dc:creator>
  <cp:lastModifiedBy>Татьяна Владимировна Свиридова</cp:lastModifiedBy>
  <cp:revision>55</cp:revision>
  <dcterms:created xsi:type="dcterms:W3CDTF">2023-08-07T03:07:00Z</dcterms:created>
  <dcterms:modified xsi:type="dcterms:W3CDTF">2023-08-22T04:02:31Z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7100A564FD7C4D198656B21752D7FAD6</vt:lpwstr>
  </property>
  <property fmtid="{D5CDD505-2E9C-101B-9397-08002B2CF9AE}" pid="3" name="KSOProductBuildVer">
    <vt:lpwstr>1049-11.2.0.11537</vt:lpwstr>
  </property>
</Properties>
</file>