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5" r:id="rId3"/>
    <p:sldId id="282" r:id="rId4"/>
    <p:sldId id="283" r:id="rId5"/>
    <p:sldId id="271" r:id="rId6"/>
    <p:sldId id="287" r:id="rId7"/>
    <p:sldId id="288" r:id="rId8"/>
    <p:sldId id="276" r:id="rId9"/>
    <p:sldId id="270" r:id="rId10"/>
    <p:sldId id="263" r:id="rId11"/>
    <p:sldId id="27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96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рина Геннадьевна Ровных" initials="МГР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286D"/>
    <a:srgbClr val="8B94A2"/>
    <a:srgbClr val="BBC8DA"/>
    <a:srgbClr val="E82929"/>
    <a:srgbClr val="FF3333"/>
    <a:srgbClr val="99A2B3"/>
    <a:srgbClr val="C3CCEF"/>
    <a:srgbClr val="0AB1ED"/>
    <a:srgbClr val="FFFFFF"/>
    <a:srgbClr val="2F2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692" autoAdjust="0"/>
  </p:normalViewPr>
  <p:slideViewPr>
    <p:cSldViewPr snapToGrid="0" showGuides="1">
      <p:cViewPr>
        <p:scale>
          <a:sx n="97" d="100"/>
          <a:sy n="97" d="100"/>
        </p:scale>
        <p:origin x="-990" y="-72"/>
      </p:cViewPr>
      <p:guideLst>
        <p:guide orient="horz" pos="2296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CB710-74D5-4EBD-A929-79922A6CE2F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A0E96-4FDE-4BFB-A34C-E6B0504A38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317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0E96-4FDE-4BFB-A34C-E6B0504A386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112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0E96-4FDE-4BFB-A34C-E6B0504A386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237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0E96-4FDE-4BFB-A34C-E6B0504A386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52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0E96-4FDE-4BFB-A34C-E6B0504A386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060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5A0E96-4FDE-4BFB-A34C-E6B0504A386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774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A0E96-4FDE-4BFB-A34C-E6B0504A386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393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5A0E96-4FDE-4BFB-A34C-E6B0504A386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90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69FA70-1046-6F9C-2085-593727FEB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4FEB3A5-98C6-79AB-F380-C0C1A373F6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E1B7728-C7BD-FC76-EA8B-0FE90C0AA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C765-B55D-4DE8-85AC-B81A539A955E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8313FCD-851B-7413-A565-3D201493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337BDF4-80F1-AEE7-6CA7-A2015AB75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71BFD-AC76-402C-AB83-2F0AED17F6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03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E0D7A5-CFAF-C9F4-09D0-F7BFD7F3A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89744C3-AFBC-1D06-C08C-D2D2E67CD6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2C2EC6E-4B19-80FE-9601-EDC8496B0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C765-B55D-4DE8-85AC-B81A539A955E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3A5C604-0F04-45C3-685F-90CA4A4B8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68D9D48-CB38-026A-1A97-F1552027D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71BFD-AC76-402C-AB83-2F0AED17F6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60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0BEF5882-20D7-34EC-6A05-702580A366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FC48B1D-3BCB-06F8-0E80-C6F2A95A8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48B493C-8F2A-011C-ED03-15270CE16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C765-B55D-4DE8-85AC-B81A539A955E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DE71669-1652-16ED-FDD0-6ED91A2BD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462E270-E1E7-3EBA-663A-84A6DF88F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71BFD-AC76-402C-AB83-2F0AED17F6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0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EC5D71-C264-019B-1620-C786C8B59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C270A2E-BCC2-E9B4-F9EB-B2BDFC8AA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CC17A9C-2F6B-3B7E-97C0-53DEB0CD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C765-B55D-4DE8-85AC-B81A539A955E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94315D1-504B-E132-A3DC-B3088EABE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0043729-EECE-4D39-1094-26A5377E0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71BFD-AC76-402C-AB83-2F0AED17F6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78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5F3BEA-42C4-8CAE-5000-C55238A66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D1F5758-D6FA-5DC0-1CE7-D2AFFD932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38707A9-C66C-0747-40B2-E8A6F257F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C765-B55D-4DE8-85AC-B81A539A955E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5F42223-F7AD-D426-A417-EF620AE93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720A6B1-8213-ECE8-BE78-C24E5402E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71BFD-AC76-402C-AB83-2F0AED17F6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68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FBEB694-3022-33BA-259A-E26964715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A527C0D-5C14-FD84-4206-B3B08D1436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307E66D-62AC-F409-E475-2333EFD70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4A457CE-9D32-CC0E-3452-160FD593B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C765-B55D-4DE8-85AC-B81A539A955E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4F35B27-F2FA-BDB5-8C73-19918C8F1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4F98926-86A9-B544-9469-7823B3232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71BFD-AC76-402C-AB83-2F0AED17F6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98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E14E6E-7E5F-A68B-48D4-DB24B45D1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225FC28-936B-7A9C-B3E3-B24598C7F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8BA3689-92B4-6A08-0AE3-AC2AB0BE99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ADA121B-27FE-DB7F-272D-BE500E995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E2E9C28A-9547-DF4A-0CB9-3D3A80CA22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6CA680B1-722D-0B7B-5F68-C03F619A2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C765-B55D-4DE8-85AC-B81A539A955E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15406D93-20C9-4EE7-6F34-F199A2236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5AF2663-8735-77A3-8339-CBAA0E3B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71BFD-AC76-402C-AB83-2F0AED17F6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78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2194EC-677B-B1D5-0DCF-853197BFC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805A297-C808-9249-9961-2FE60CB38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C765-B55D-4DE8-85AC-B81A539A955E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3BC8C8E-479C-AC3F-A8FA-66E4C1B5F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633E059-CEAC-42C0-AA1C-C564D1319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71BFD-AC76-402C-AB83-2F0AED17F6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96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389C70A8-ADA5-A320-2338-A885FF7A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C765-B55D-4DE8-85AC-B81A539A955E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D5D12CF-E877-D03D-8BB5-768706DC8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4940FC4-4811-1F07-DFCD-15A342FB6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71BFD-AC76-402C-AB83-2F0AED17F6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69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D95507-75FB-872B-2CDA-E2CFEAF5D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ABEAB4B-16BE-DD37-DD84-8B82D1D0A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390C036-C4A8-890D-A113-A764E1329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6AB3105-270B-077B-68A1-7D8A4EBDE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C765-B55D-4DE8-85AC-B81A539A955E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31E13B4-1783-BB96-8006-310ED3ACC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38AC5F4-687F-FCBF-7476-BA475E419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71BFD-AC76-402C-AB83-2F0AED17F6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79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53C6606-335E-4B10-9334-EDAF577E2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EDADCD1-C3FE-181C-441A-ADFEC05DF9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E10CD43-1034-35AD-1857-D84028B6FD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C6E0A8A-C134-606D-4062-485431DE3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C765-B55D-4DE8-85AC-B81A539A955E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AA57A3F-1DFD-4D6C-EC49-854FEAFFF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B0E3044-D276-69B3-AE93-A44115D21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71BFD-AC76-402C-AB83-2F0AED17F6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190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798703-5F36-B6EA-ECDE-87F347F94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DB74B0A-6067-08EF-5C1C-97559DF232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6C33D7D-734F-D65C-0CF9-2CE996BE3B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CC765-B55D-4DE8-85AC-B81A539A955E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3C41D38-62B7-05B0-3171-BA14CFFAEF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1AD0924-668F-EE12-4DE9-056B6AC9D0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71BFD-AC76-402C-AB83-2F0AED17F6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94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>
            <a:extLst>
              <a:ext uri="{FF2B5EF4-FFF2-40B4-BE49-F238E27FC236}">
                <a16:creationId xmlns:a16="http://schemas.microsoft.com/office/drawing/2014/main" xmlns="" id="{29628622-6879-8D79-B9F1-0248451C27F4}"/>
              </a:ext>
            </a:extLst>
          </p:cNvPr>
          <p:cNvSpPr/>
          <p:nvPr/>
        </p:nvSpPr>
        <p:spPr>
          <a:xfrm rot="10800000">
            <a:off x="-15241" y="868100"/>
            <a:ext cx="12218227" cy="5989899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9"/>
              <a:gd name="connsiteY0" fmla="*/ 6143 h 10000"/>
              <a:gd name="connsiteX1" fmla="*/ 10009 w 10009"/>
              <a:gd name="connsiteY1" fmla="*/ 0 h 10000"/>
              <a:gd name="connsiteX2" fmla="*/ 10009 w 10009"/>
              <a:gd name="connsiteY2" fmla="*/ 10000 h 10000"/>
              <a:gd name="connsiteX3" fmla="*/ 9 w 10009"/>
              <a:gd name="connsiteY3" fmla="*/ 10000 h 10000"/>
              <a:gd name="connsiteX4" fmla="*/ 0 w 10009"/>
              <a:gd name="connsiteY4" fmla="*/ 614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9" h="10000">
                <a:moveTo>
                  <a:pt x="0" y="6143"/>
                </a:moveTo>
                <a:lnTo>
                  <a:pt x="10009" y="0"/>
                </a:lnTo>
                <a:lnTo>
                  <a:pt x="10009" y="10000"/>
                </a:lnTo>
                <a:lnTo>
                  <a:pt x="9" y="10000"/>
                </a:lnTo>
                <a:cubicBezTo>
                  <a:pt x="6" y="8714"/>
                  <a:pt x="3" y="7429"/>
                  <a:pt x="0" y="6143"/>
                </a:cubicBezTo>
                <a:close/>
              </a:path>
            </a:pathLst>
          </a:custGeom>
          <a:gradFill flip="none" rotWithShape="1">
            <a:gsLst>
              <a:gs pos="1000">
                <a:srgbClr val="271C5E"/>
              </a:gs>
              <a:gs pos="54000">
                <a:srgbClr val="2E5292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0C0521E-8146-796F-3B08-56F75F6AD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406" y="539918"/>
            <a:ext cx="11718931" cy="3246998"/>
          </a:xfrm>
        </p:spPr>
        <p:txBody>
          <a:bodyPr>
            <a:noAutofit/>
          </a:bodyPr>
          <a:lstStyle/>
          <a:p>
            <a:pPr algn="l"/>
            <a:r>
              <a:rPr lang="ru-RU" sz="54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Модель психологической службы муниципальной системы образования города Красноярска</a:t>
            </a:r>
            <a:endParaRPr lang="ru-RU" sz="54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D618B28-4AB4-AA2E-44B3-66D46785D5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2898" y="5494896"/>
            <a:ext cx="9620439" cy="991629"/>
          </a:xfrm>
        </p:spPr>
        <p:txBody>
          <a:bodyPr>
            <a:normAutofit/>
          </a:bodyPr>
          <a:lstStyle/>
          <a:p>
            <a:pPr marL="342900" lvl="0" indent="-342900" algn="r">
              <a:lnSpc>
                <a:spcPct val="80000"/>
              </a:lnSpc>
              <a:defRPr/>
            </a:pPr>
            <a:r>
              <a:rPr lang="ru-RU" dirty="0" err="1">
                <a:cs typeface="Aharoni" panose="02010803020104030203" pitchFamily="2" charset="-79"/>
              </a:rPr>
              <a:t>Воднева</a:t>
            </a:r>
            <a:r>
              <a:rPr lang="ru-RU" dirty="0">
                <a:cs typeface="Aharoni" panose="02010803020104030203" pitchFamily="2" charset="-79"/>
              </a:rPr>
              <a:t> Надежда Валериевна,</a:t>
            </a:r>
            <a:br>
              <a:rPr lang="ru-RU" dirty="0">
                <a:cs typeface="Aharoni" panose="02010803020104030203" pitchFamily="2" charset="-79"/>
              </a:rPr>
            </a:br>
            <a:r>
              <a:rPr lang="ru-RU" dirty="0">
                <a:cs typeface="Aharoni" panose="02010803020104030203" pitchFamily="2" charset="-79"/>
              </a:rPr>
              <a:t>заместитель руководителя главного управления образования администрации города </a:t>
            </a:r>
            <a:r>
              <a:rPr lang="ru-RU" dirty="0" smtClean="0">
                <a:cs typeface="Aharoni" panose="02010803020104030203" pitchFamily="2" charset="-79"/>
              </a:rPr>
              <a:t>Красноярска</a:t>
            </a:r>
            <a:endParaRPr lang="ru-RU" dirty="0">
              <a:cs typeface="Aharoni" panose="02010803020104030203" pitchFamily="2" charset="-79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5C2F0BCC-E30A-EEF6-89F4-6A71EEC11B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63" y="-103681"/>
            <a:ext cx="462915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283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329C37C2-33CA-DBCD-CD3A-ABCF000147F1}"/>
              </a:ext>
            </a:extLst>
          </p:cNvPr>
          <p:cNvSpPr/>
          <p:nvPr/>
        </p:nvSpPr>
        <p:spPr>
          <a:xfrm>
            <a:off x="550885" y="2023586"/>
            <a:ext cx="5859098" cy="36819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000" dirty="0">
              <a:solidFill>
                <a:schemeClr val="tx1"/>
              </a:solidFill>
              <a:latin typeface="Aptos" panose="020B00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5579A785-70DA-05F1-87C3-09355F421499}"/>
              </a:ext>
            </a:extLst>
          </p:cNvPr>
          <p:cNvSpPr/>
          <p:nvPr/>
        </p:nvSpPr>
        <p:spPr>
          <a:xfrm rot="10800000">
            <a:off x="-1" y="236115"/>
            <a:ext cx="12192000" cy="1008320"/>
          </a:xfrm>
          <a:prstGeom prst="rect">
            <a:avLst/>
          </a:prstGeom>
          <a:gradFill flip="none" rotWithShape="1">
            <a:gsLst>
              <a:gs pos="0">
                <a:srgbClr val="271C5E"/>
              </a:gs>
              <a:gs pos="50000">
                <a:srgbClr val="2E5292"/>
              </a:gs>
              <a:gs pos="99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ptos" panose="020B0004020202020204" pitchFamily="34" charset="0"/>
            </a:endParaRPr>
          </a:p>
        </p:txBody>
      </p:sp>
      <p:sp>
        <p:nvSpPr>
          <p:cNvPr id="3" name="Параллелограмм 2">
            <a:extLst>
              <a:ext uri="{FF2B5EF4-FFF2-40B4-BE49-F238E27FC236}">
                <a16:creationId xmlns:a16="http://schemas.microsoft.com/office/drawing/2014/main" xmlns="" id="{3678BE18-1708-54F4-EEBD-BABB5E1CF382}"/>
              </a:ext>
            </a:extLst>
          </p:cNvPr>
          <p:cNvSpPr/>
          <p:nvPr/>
        </p:nvSpPr>
        <p:spPr>
          <a:xfrm rot="10800000">
            <a:off x="811091" y="10159"/>
            <a:ext cx="1268549" cy="1254613"/>
          </a:xfrm>
          <a:prstGeom prst="parallelogram">
            <a:avLst>
              <a:gd name="adj" fmla="val 9421"/>
            </a:avLst>
          </a:prstGeom>
          <a:gradFill flip="none" rotWithShape="1">
            <a:gsLst>
              <a:gs pos="0">
                <a:srgbClr val="282364"/>
              </a:gs>
              <a:gs pos="50000">
                <a:srgbClr val="46669F"/>
              </a:gs>
              <a:gs pos="100000">
                <a:srgbClr val="2A3071"/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ptos" panose="020B0004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DC900D-7E9A-B361-5F00-B1460FA61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880" y="123065"/>
            <a:ext cx="10515600" cy="89471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Муниципальный уровень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5B15EDD-DAF8-CA83-F633-D0F9CE5A1E25}"/>
              </a:ext>
            </a:extLst>
          </p:cNvPr>
          <p:cNvSpPr txBox="1"/>
          <p:nvPr/>
        </p:nvSpPr>
        <p:spPr>
          <a:xfrm>
            <a:off x="4355950" y="721216"/>
            <a:ext cx="31538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solidFill>
                  <a:schemeClr val="bg1"/>
                </a:solidFill>
                <a:latin typeface="+mj-lt"/>
              </a:rPr>
              <a:t>Структура</a:t>
            </a:r>
            <a:endParaRPr lang="ru-RU" sz="2800" i="1" dirty="0">
              <a:latin typeface="+mj-lt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9DCC41E6-A4BA-9584-CED4-A5B6F2235F7A}"/>
              </a:ext>
            </a:extLst>
          </p:cNvPr>
          <p:cNvSpPr/>
          <p:nvPr/>
        </p:nvSpPr>
        <p:spPr>
          <a:xfrm>
            <a:off x="7247431" y="2023585"/>
            <a:ext cx="4239638" cy="368197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>
                <a:solidFill>
                  <a:schemeClr val="tx1"/>
                </a:solidFill>
              </a:rPr>
              <a:t>Создан 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Центр </a:t>
            </a:r>
            <a:r>
              <a:rPr lang="ru-RU" sz="2400" b="1" dirty="0">
                <a:solidFill>
                  <a:schemeClr val="tx1"/>
                </a:solidFill>
              </a:rPr>
              <a:t>методического сопровождения психологической службы </a:t>
            </a:r>
            <a:r>
              <a:rPr lang="ru-RU" sz="2400" dirty="0">
                <a:solidFill>
                  <a:schemeClr val="tx1"/>
                </a:solidFill>
              </a:rPr>
              <a:t>муниципальной системы образования на базе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МКУ КИМЦ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8464" y="2484387"/>
            <a:ext cx="574644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0AB1ED"/>
              </a:buClr>
              <a:buFont typeface="Wingdings" panose="05000000000000000000" pitchFamily="2" charset="2"/>
              <a:buChar char="Ø"/>
            </a:pPr>
            <a:r>
              <a:rPr lang="ru-RU" sz="2500" dirty="0"/>
              <a:t>Главное управление образования администрации </a:t>
            </a:r>
            <a:r>
              <a:rPr lang="ru-RU" sz="2500" dirty="0" smtClean="0"/>
              <a:t>г. </a:t>
            </a:r>
            <a:r>
              <a:rPr lang="ru-RU" sz="2500" dirty="0"/>
              <a:t>Красноярска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8464" y="3972447"/>
            <a:ext cx="562824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0AB1ED"/>
              </a:buClr>
              <a:buFont typeface="Wingdings" panose="05000000000000000000" pitchFamily="2" charset="2"/>
              <a:buChar char="Ø"/>
            </a:pPr>
            <a:r>
              <a:rPr lang="ru-RU" sz="2500" dirty="0" smtClean="0"/>
              <a:t>  Красноярский </a:t>
            </a:r>
            <a:r>
              <a:rPr lang="ru-RU" sz="2500" dirty="0"/>
              <a:t>информационно-методический центр</a:t>
            </a:r>
          </a:p>
        </p:txBody>
      </p:sp>
      <p:sp>
        <p:nvSpPr>
          <p:cNvPr id="14" name="Стрелка вниз 3">
            <a:extLst>
              <a:ext uri="{FF2B5EF4-FFF2-40B4-BE49-F238E27FC236}">
                <a16:creationId xmlns:a16="http://schemas.microsoft.com/office/drawing/2014/main" xmlns="" id="{866D6388-A678-390A-AE98-2E5DD75D3757}"/>
              </a:ext>
            </a:extLst>
          </p:cNvPr>
          <p:cNvSpPr/>
          <p:nvPr/>
        </p:nvSpPr>
        <p:spPr>
          <a:xfrm rot="16200000">
            <a:off x="6593716" y="3467119"/>
            <a:ext cx="516127" cy="728435"/>
          </a:xfrm>
          <a:prstGeom prst="downArrow">
            <a:avLst/>
          </a:prstGeom>
          <a:solidFill>
            <a:srgbClr val="2F286D"/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663165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0F6AEAF-6EFB-8FBB-D649-F89A0D34F9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>
            <a:extLst>
              <a:ext uri="{FF2B5EF4-FFF2-40B4-BE49-F238E27FC236}">
                <a16:creationId xmlns:a16="http://schemas.microsoft.com/office/drawing/2014/main" xmlns="" id="{8B4F5B4D-6778-61A4-6613-986C106204CD}"/>
              </a:ext>
            </a:extLst>
          </p:cNvPr>
          <p:cNvSpPr/>
          <p:nvPr/>
        </p:nvSpPr>
        <p:spPr>
          <a:xfrm rot="10800000">
            <a:off x="-15243" y="1440872"/>
            <a:ext cx="9402309" cy="5417125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9"/>
              <a:gd name="connsiteY0" fmla="*/ 6143 h 10000"/>
              <a:gd name="connsiteX1" fmla="*/ 10009 w 10009"/>
              <a:gd name="connsiteY1" fmla="*/ 0 h 10000"/>
              <a:gd name="connsiteX2" fmla="*/ 10009 w 10009"/>
              <a:gd name="connsiteY2" fmla="*/ 10000 h 10000"/>
              <a:gd name="connsiteX3" fmla="*/ 9 w 10009"/>
              <a:gd name="connsiteY3" fmla="*/ 10000 h 10000"/>
              <a:gd name="connsiteX4" fmla="*/ 0 w 10009"/>
              <a:gd name="connsiteY4" fmla="*/ 614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9" h="10000">
                <a:moveTo>
                  <a:pt x="0" y="6143"/>
                </a:moveTo>
                <a:lnTo>
                  <a:pt x="10009" y="0"/>
                </a:lnTo>
                <a:lnTo>
                  <a:pt x="10009" y="10000"/>
                </a:lnTo>
                <a:lnTo>
                  <a:pt x="9" y="10000"/>
                </a:lnTo>
                <a:cubicBezTo>
                  <a:pt x="6" y="8714"/>
                  <a:pt x="3" y="7429"/>
                  <a:pt x="0" y="6143"/>
                </a:cubicBezTo>
                <a:close/>
              </a:path>
            </a:pathLst>
          </a:custGeom>
          <a:gradFill flip="none" rotWithShape="1">
            <a:gsLst>
              <a:gs pos="1000">
                <a:srgbClr val="271C5E"/>
              </a:gs>
              <a:gs pos="54000">
                <a:srgbClr val="2E5292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8370AA-9D86-B32A-4A36-DFD84AC8E5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02" y="1896047"/>
            <a:ext cx="10048240" cy="2387600"/>
          </a:xfrm>
        </p:spPr>
        <p:txBody>
          <a:bodyPr>
            <a:noAutofit/>
          </a:bodyPr>
          <a:lstStyle/>
          <a:p>
            <a:pPr algn="l"/>
            <a:r>
              <a:rPr lang="ru-RU" sz="5400" b="1" dirty="0">
                <a:solidFill>
                  <a:schemeClr val="bg1"/>
                </a:solidFill>
                <a:cs typeface="Aharoni" panose="02010803020104030203" pitchFamily="2" charset="-79"/>
              </a:rPr>
              <a:t>Муниципальная модель психологической службы </a:t>
            </a:r>
            <a:br>
              <a:rPr lang="ru-RU" sz="5400" b="1" dirty="0">
                <a:solidFill>
                  <a:schemeClr val="bg1"/>
                </a:solidFill>
                <a:cs typeface="Aharoni" panose="02010803020104030203" pitchFamily="2" charset="-79"/>
              </a:rPr>
            </a:br>
            <a:r>
              <a:rPr lang="ru-RU" sz="5400" b="1" dirty="0">
                <a:solidFill>
                  <a:schemeClr val="bg1"/>
                </a:solidFill>
                <a:cs typeface="Aharoni" panose="02010803020104030203" pitchFamily="2" charset="-79"/>
              </a:rPr>
              <a:t>города Красноярска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0F28FD24-3DEA-CABD-B78B-DBF523DCF2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18" y="39295"/>
            <a:ext cx="5224510" cy="1247002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B6CB661-3335-6B4D-7A20-A42560B8DA3F}"/>
              </a:ext>
            </a:extLst>
          </p:cNvPr>
          <p:cNvSpPr/>
          <p:nvPr/>
        </p:nvSpPr>
        <p:spPr>
          <a:xfrm>
            <a:off x="9456109" y="1440872"/>
            <a:ext cx="2627861" cy="2686950"/>
          </a:xfrm>
          <a:prstGeom prst="rect">
            <a:avLst/>
          </a:prstGeom>
          <a:gradFill flip="none" rotWithShape="1">
            <a:gsLst>
              <a:gs pos="0">
                <a:srgbClr val="0CB3EE">
                  <a:shade val="30000"/>
                  <a:satMod val="115000"/>
                </a:srgbClr>
              </a:gs>
              <a:gs pos="50000">
                <a:srgbClr val="0CB3EE">
                  <a:shade val="67500"/>
                  <a:satMod val="115000"/>
                </a:srgbClr>
              </a:gs>
              <a:gs pos="100000">
                <a:srgbClr val="0CB3EE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E645778F-E1A8-3D6A-FB11-92A8567F8F2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061" y="1591022"/>
            <a:ext cx="2367520" cy="236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850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0EE2F5A-549E-E34C-D0B6-99A75C1DEDDB}"/>
              </a:ext>
            </a:extLst>
          </p:cNvPr>
          <p:cNvSpPr/>
          <p:nvPr/>
        </p:nvSpPr>
        <p:spPr>
          <a:xfrm rot="10800000">
            <a:off x="0" y="183543"/>
            <a:ext cx="12192000" cy="1008320"/>
          </a:xfrm>
          <a:prstGeom prst="rect">
            <a:avLst/>
          </a:prstGeom>
          <a:gradFill flip="none" rotWithShape="1">
            <a:gsLst>
              <a:gs pos="0">
                <a:srgbClr val="271C5E"/>
              </a:gs>
              <a:gs pos="50000">
                <a:srgbClr val="2E5292"/>
              </a:gs>
              <a:gs pos="99000">
                <a:srgbClr val="C3CCEF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ptos" panose="020B00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29111"/>
            <a:ext cx="11106150" cy="879311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Национальные ориентиры развития образования 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" y="1485039"/>
            <a:ext cx="5460997" cy="243586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sz="1600" dirty="0" smtClean="0"/>
              <a:t>Создание </a:t>
            </a:r>
            <a:r>
              <a:rPr lang="ru-RU" sz="1600" dirty="0"/>
              <a:t>условий для воспитания </a:t>
            </a:r>
            <a:r>
              <a:rPr lang="ru-RU" sz="1600" b="1" dirty="0"/>
              <a:t>гармонично развитой, патриотичной и социально ответственной личности </a:t>
            </a:r>
            <a:r>
              <a:rPr lang="ru-RU" sz="1600" dirty="0"/>
              <a:t>на основе традиционных российских духовно-нравственных и культурно-исторических ценностей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600" dirty="0" smtClean="0"/>
              <a:t>Обеспечение </a:t>
            </a:r>
            <a:r>
              <a:rPr lang="ru-RU" sz="1600" dirty="0"/>
              <a:t>функционирования системы </a:t>
            </a:r>
            <a:r>
              <a:rPr lang="ru-RU" sz="1600" b="1" dirty="0"/>
              <a:t>выявления, поддержки и развития способностей и талантов </a:t>
            </a:r>
            <a:r>
              <a:rPr lang="ru-RU" sz="1600" dirty="0"/>
              <a:t>детей и молодежи, основанной на принципах ответственности, справедливости, всеобщности и направленной на самоопределение и профессиональную ориентацию 100% обучающихся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600" dirty="0" smtClean="0"/>
              <a:t>Увеличение </a:t>
            </a:r>
            <a:r>
              <a:rPr lang="ru-RU" sz="1600" dirty="0"/>
              <a:t>доли молодых людей, участвующих в проектах и программах, направленных на </a:t>
            </a:r>
            <a:r>
              <a:rPr lang="ru-RU" sz="1600" b="1" dirty="0"/>
              <a:t>профессиональное, личностное развитие и патриотическое воспитание</a:t>
            </a:r>
            <a:r>
              <a:rPr lang="ru-RU" sz="1600" dirty="0"/>
              <a:t>, не менее чем до 75%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600" dirty="0" smtClean="0"/>
              <a:t>Увеличение </a:t>
            </a:r>
            <a:r>
              <a:rPr lang="ru-RU" sz="1600" dirty="0"/>
              <a:t>доли молодых людей</a:t>
            </a:r>
            <a:r>
              <a:rPr lang="ru-RU" sz="1600" b="1" dirty="0"/>
              <a:t>, вовлечённых в добровольческую и общественную деятельность</a:t>
            </a:r>
            <a:r>
              <a:rPr lang="ru-RU" sz="1600" dirty="0"/>
              <a:t>, не менее чем до 45%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600" dirty="0" smtClean="0"/>
              <a:t>Увеличение </a:t>
            </a:r>
            <a:r>
              <a:rPr lang="ru-RU" sz="1600" dirty="0"/>
              <a:t>доли молодых людей, верящих в </a:t>
            </a:r>
            <a:r>
              <a:rPr lang="ru-RU" sz="1600" b="1" dirty="0"/>
              <a:t>возможности самореализации в России</a:t>
            </a:r>
            <a:r>
              <a:rPr lang="ru-RU" sz="1600" dirty="0"/>
              <a:t>, не менее чем до 85%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6700" y="660296"/>
            <a:ext cx="72104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chemeClr val="bg1"/>
                </a:solidFill>
                <a:latin typeface="+mj-lt"/>
              </a:rPr>
              <a:t>Указ </a:t>
            </a:r>
            <a:r>
              <a:rPr lang="ru-RU" sz="2400" i="1" dirty="0">
                <a:solidFill>
                  <a:schemeClr val="bg1"/>
                </a:solidFill>
                <a:latin typeface="+mj-lt"/>
              </a:rPr>
              <a:t>Президента РФ от 07.05.2024 г. № 309 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06357792-F684-454D-A20E-BED8CC060EBC}"/>
              </a:ext>
            </a:extLst>
          </p:cNvPr>
          <p:cNvSpPr/>
          <p:nvPr/>
        </p:nvSpPr>
        <p:spPr>
          <a:xfrm>
            <a:off x="6059488" y="1385176"/>
            <a:ext cx="5961062" cy="2545460"/>
          </a:xfrm>
          <a:prstGeom prst="roundRect">
            <a:avLst>
              <a:gd name="adj" fmla="val 9023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latin typeface="Aptos" panose="020B0004020202020204" pitchFamily="34" charset="0"/>
            </a:endParaRPr>
          </a:p>
        </p:txBody>
      </p:sp>
      <p:pic>
        <p:nvPicPr>
          <p:cNvPr id="1026" name="Picture 2" descr="https://avatars.mds.yandex.net/get-entity_search/1727263/990855353/S600xU_2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56654" y="1617641"/>
            <a:ext cx="1546225" cy="19963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151659" y="1349711"/>
            <a:ext cx="417194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b="1" dirty="0" smtClean="0">
                <a:latin typeface="Montserrat"/>
              </a:rPr>
              <a:t>   «</a:t>
            </a:r>
            <a:r>
              <a:rPr lang="ru-RU" sz="1300" dirty="0"/>
              <a:t>Перед нами стоят две ключевые задачи: поддержка талантливых ребят и подготовка кадров для реального запроса отраслей экономики края. </a:t>
            </a:r>
          </a:p>
          <a:p>
            <a:pPr algn="just"/>
            <a:r>
              <a:rPr lang="ru-RU" sz="1300" dirty="0" smtClean="0"/>
              <a:t>   Одна </a:t>
            </a:r>
            <a:r>
              <a:rPr lang="ru-RU" sz="1300" dirty="0"/>
              <a:t>из национальных целей развития страны, которую обозначил глава государства, это создание эффективной системы выявления и развития талантов. Учитывая, что все дети талантливы от рождения, нам необходимо создавать условия для развития интеллектуального, творческого, спортивного потенциала</a:t>
            </a:r>
            <a:r>
              <a:rPr lang="ru-RU" sz="1300" b="1" dirty="0"/>
              <a:t>»</a:t>
            </a:r>
            <a:r>
              <a:rPr lang="ru-RU" sz="1300" dirty="0"/>
              <a:t> </a:t>
            </a:r>
            <a:endParaRPr lang="ru-RU" sz="1300" dirty="0" smtClean="0"/>
          </a:p>
          <a:p>
            <a:pPr algn="just"/>
            <a:endParaRPr lang="ru-RU" sz="1300" dirty="0" smtClean="0"/>
          </a:p>
          <a:p>
            <a:pPr algn="r"/>
            <a:r>
              <a:rPr lang="ru-RU" sz="1000" dirty="0" err="1" smtClean="0"/>
              <a:t>Котюков</a:t>
            </a:r>
            <a:r>
              <a:rPr lang="ru-RU" sz="1000" dirty="0" smtClean="0"/>
              <a:t> </a:t>
            </a:r>
            <a:r>
              <a:rPr lang="ru-RU" sz="1000" dirty="0"/>
              <a:t>М.М., губернатор Красноярского края (из выступления на пленарном заседании краевого педагогического совета 2024</a:t>
            </a:r>
            <a:r>
              <a:rPr lang="ru-RU" sz="1100" i="1" dirty="0"/>
              <a:t>) </a:t>
            </a:r>
            <a:endParaRPr lang="ru-RU" sz="1200" dirty="0"/>
          </a:p>
        </p:txBody>
      </p:sp>
      <p:sp>
        <p:nvSpPr>
          <p:cNvPr id="10" name="Прямоугольник: скругленные углы 5">
            <a:extLst>
              <a:ext uri="{FF2B5EF4-FFF2-40B4-BE49-F238E27FC236}">
                <a16:creationId xmlns:a16="http://schemas.microsoft.com/office/drawing/2014/main" xmlns="" id="{06357792-F684-454D-A20E-BED8CC060EBC}"/>
              </a:ext>
            </a:extLst>
          </p:cNvPr>
          <p:cNvSpPr/>
          <p:nvPr/>
        </p:nvSpPr>
        <p:spPr>
          <a:xfrm>
            <a:off x="6059488" y="4214078"/>
            <a:ext cx="5961062" cy="2424847"/>
          </a:xfrm>
          <a:prstGeom prst="roundRect">
            <a:avLst>
              <a:gd name="adj" fmla="val 9023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latin typeface="Aptos" panose="020B00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51659" y="4246466"/>
            <a:ext cx="4193979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b="1" dirty="0" smtClean="0"/>
              <a:t>   «</a:t>
            </a:r>
            <a:r>
              <a:rPr lang="ru-RU" sz="1300" dirty="0"/>
              <a:t>Родители не на бумаге, а на деле должны становиться участниками образовательного процесса. Наряду с обучением детей необходимо выстраивать масштабную просветительскую работу с родителями, создавать «родительские университеты», объяснять основания наших педагогических решений, совместно определять варианты родительских стратегий</a:t>
            </a:r>
            <a:r>
              <a:rPr lang="ru-RU" sz="1300" b="1" dirty="0" smtClean="0"/>
              <a:t>»</a:t>
            </a:r>
          </a:p>
          <a:p>
            <a:pPr algn="just"/>
            <a:r>
              <a:rPr lang="ru-RU" sz="1200" dirty="0" smtClean="0">
                <a:latin typeface="Montserrat"/>
              </a:rPr>
              <a:t> </a:t>
            </a:r>
          </a:p>
          <a:p>
            <a:pPr algn="just"/>
            <a:endParaRPr lang="ru-RU" sz="1200" dirty="0">
              <a:latin typeface="Montserrat"/>
            </a:endParaRPr>
          </a:p>
          <a:p>
            <a:pPr algn="r"/>
            <a:r>
              <a:rPr lang="ru-RU" sz="1000" dirty="0"/>
              <a:t>Маковская С.И., министр образования Красноярского края (из выступления на пленарном заседании краевого педагогического совета 2024) </a:t>
            </a:r>
          </a:p>
        </p:txBody>
      </p:sp>
      <p:pic>
        <p:nvPicPr>
          <p:cNvPr id="1028" name="Picture 4" descr="Picture backgrou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6654" y="4443013"/>
            <a:ext cx="1475231" cy="19669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992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Арка 3">
            <a:extLst>
              <a:ext uri="{FF2B5EF4-FFF2-40B4-BE49-F238E27FC236}">
                <a16:creationId xmlns:a16="http://schemas.microsoft.com/office/drawing/2014/main" xmlns="" id="{13E70546-3327-0D38-9FA8-204AA2907DDD}"/>
              </a:ext>
            </a:extLst>
          </p:cNvPr>
          <p:cNvSpPr/>
          <p:nvPr/>
        </p:nvSpPr>
        <p:spPr>
          <a:xfrm rot="16200000">
            <a:off x="11285280" y="2963728"/>
            <a:ext cx="1830659" cy="1830659"/>
          </a:xfrm>
          <a:prstGeom prst="blockArc">
            <a:avLst>
              <a:gd name="adj1" fmla="val 10823931"/>
              <a:gd name="adj2" fmla="val 36255"/>
              <a:gd name="adj3" fmla="val 11653"/>
            </a:avLst>
          </a:prstGeom>
          <a:solidFill>
            <a:srgbClr val="2F266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F0"/>
              </a:solidFill>
            </a:endParaRPr>
          </a:p>
        </p:txBody>
      </p:sp>
      <p:sp>
        <p:nvSpPr>
          <p:cNvPr id="5" name="Арка 4">
            <a:extLst>
              <a:ext uri="{FF2B5EF4-FFF2-40B4-BE49-F238E27FC236}">
                <a16:creationId xmlns:a16="http://schemas.microsoft.com/office/drawing/2014/main" xmlns="" id="{BD94B423-4800-D42A-10D7-F12195072A34}"/>
              </a:ext>
            </a:extLst>
          </p:cNvPr>
          <p:cNvSpPr/>
          <p:nvPr/>
        </p:nvSpPr>
        <p:spPr>
          <a:xfrm rot="16200000">
            <a:off x="10760888" y="2447947"/>
            <a:ext cx="2862224" cy="2862224"/>
          </a:xfrm>
          <a:prstGeom prst="blockArc">
            <a:avLst>
              <a:gd name="adj1" fmla="val 10823931"/>
              <a:gd name="adj2" fmla="val 36255"/>
              <a:gd name="adj3" fmla="val 1165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0EE2F5A-549E-E34C-D0B6-99A75C1DEDDB}"/>
              </a:ext>
            </a:extLst>
          </p:cNvPr>
          <p:cNvSpPr/>
          <p:nvPr/>
        </p:nvSpPr>
        <p:spPr>
          <a:xfrm rot="10800000">
            <a:off x="-1" y="236115"/>
            <a:ext cx="12192000" cy="1008320"/>
          </a:xfrm>
          <a:prstGeom prst="rect">
            <a:avLst/>
          </a:prstGeom>
          <a:gradFill flip="none" rotWithShape="1">
            <a:gsLst>
              <a:gs pos="0">
                <a:srgbClr val="271C5E"/>
              </a:gs>
              <a:gs pos="50000">
                <a:srgbClr val="2E5292"/>
              </a:gs>
              <a:gs pos="99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ptos" panose="020B0004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C40955-0618-D151-800B-098C1E028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255" y="314196"/>
            <a:ext cx="10515600" cy="85215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Нормативно-правовые документы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E320E532-EA80-D59B-BD17-956436C8515D}"/>
              </a:ext>
            </a:extLst>
          </p:cNvPr>
          <p:cNvSpPr/>
          <p:nvPr/>
        </p:nvSpPr>
        <p:spPr>
          <a:xfrm>
            <a:off x="673599" y="1447651"/>
            <a:ext cx="10823583" cy="64462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chemeClr val="tx1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  Проект «Школа </a:t>
            </a:r>
            <a:r>
              <a:rPr lang="ru-RU" sz="1600" dirty="0" err="1">
                <a:solidFill>
                  <a:schemeClr val="tx1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Минпросвещения</a:t>
            </a:r>
            <a:r>
              <a:rPr lang="ru-RU" sz="1600" dirty="0">
                <a:solidFill>
                  <a:schemeClr val="tx1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 России» одобрен Коллегией Министерства просвещения Российской Федерации (Протокол от 08.04.2022 № ПК-1вн)</a:t>
            </a:r>
            <a:endParaRPr lang="ru-RU" sz="1200" dirty="0">
              <a:solidFill>
                <a:schemeClr val="tx1"/>
              </a:solidFill>
              <a:latin typeface="Aptos" panose="020B000402020202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90EBEBF1-2BE4-BA5F-AF82-062ABC21F941}"/>
              </a:ext>
            </a:extLst>
          </p:cNvPr>
          <p:cNvSpPr/>
          <p:nvPr/>
        </p:nvSpPr>
        <p:spPr>
          <a:xfrm>
            <a:off x="694818" y="2370554"/>
            <a:ext cx="10802365" cy="69758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tx2">
                  <a:lumMod val="75000"/>
                </a:schemeClr>
              </a:buClr>
            </a:pPr>
            <a:r>
              <a:rPr lang="ru-RU" sz="1600" dirty="0">
                <a:solidFill>
                  <a:schemeClr val="tx1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  Концепция развития системы психолого-педагогической помощи в сфере общего образования и среднего профессионального образования в Российской Федерации на период до 2030 года (от 18.06.2024 № СК-13/07ВН)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BE80664A-1722-FBF2-72C5-7E3398C30BAB}"/>
              </a:ext>
            </a:extLst>
          </p:cNvPr>
          <p:cNvSpPr/>
          <p:nvPr/>
        </p:nvSpPr>
        <p:spPr>
          <a:xfrm>
            <a:off x="673600" y="3317397"/>
            <a:ext cx="10823583" cy="84339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tx2">
                  <a:lumMod val="75000"/>
                </a:schemeClr>
              </a:buClr>
            </a:pPr>
            <a:r>
              <a:rPr lang="ru-RU" sz="1600" dirty="0">
                <a:solidFill>
                  <a:schemeClr val="tx1"/>
                </a:solidFill>
                <a:latin typeface="Aptos" panose="020B0004020202020204" pitchFamily="34" charset="0"/>
              </a:rPr>
              <a:t>  Организационно-функциональная модель психологической службы в системе образования Красноярского края и план мероприятий по развитию психологической службы в системе общего и профессионального образования на территории Красноярского края до 2030 года </a:t>
            </a:r>
            <a:r>
              <a:rPr lang="ru-RU" sz="1600" dirty="0">
                <a:solidFill>
                  <a:schemeClr val="tx1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от 11.05.2022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E1E29D79-F5DB-4D5A-A8A2-37CD5A2D65BF}"/>
              </a:ext>
            </a:extLst>
          </p:cNvPr>
          <p:cNvSpPr/>
          <p:nvPr/>
        </p:nvSpPr>
        <p:spPr>
          <a:xfrm>
            <a:off x="694818" y="4410053"/>
            <a:ext cx="10823583" cy="108356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tx2">
                  <a:lumMod val="75000"/>
                </a:schemeClr>
              </a:buClr>
            </a:pPr>
            <a:r>
              <a:rPr lang="ru-RU" sz="1600" dirty="0">
                <a:solidFill>
                  <a:schemeClr val="tx1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  Постановление  комиссии по делам несовершеннолетних и защите их прав Красноярского края от 01.12.2023 № 97-кдн: «Порядок межведомственного взаимодействия по профилактике суицидального поведения несовершеннолетних граждан на территории Красноярского края», «Межведомственный комплекс мер по развитию психологической службы в Красноярском крае на период 2023-2028 годов»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961BDA2C-498D-D981-EE1D-491442429039}"/>
              </a:ext>
            </a:extLst>
          </p:cNvPr>
          <p:cNvSpPr/>
          <p:nvPr/>
        </p:nvSpPr>
        <p:spPr>
          <a:xfrm>
            <a:off x="673599" y="5732839"/>
            <a:ext cx="10844802" cy="9740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tx2">
                  <a:lumMod val="75000"/>
                </a:schemeClr>
              </a:buClr>
            </a:pPr>
            <a:r>
              <a:rPr lang="ru-RU" sz="1600" dirty="0">
                <a:solidFill>
                  <a:schemeClr val="tx1"/>
                </a:solidFill>
                <a:latin typeface="Aptos" panose="020B0004020202020204" pitchFamily="34" charset="0"/>
              </a:rPr>
              <a:t>  Новый порядок организации деятельности по оказанию психолого-педагогической, медицинской и социальной помощи, в том числе типового порядка деятельности центра психолого-педагогической, медицинской и социальной </a:t>
            </a:r>
            <a:r>
              <a:rPr lang="ru-RU" sz="1600" dirty="0" smtClean="0">
                <a:solidFill>
                  <a:schemeClr val="tx1"/>
                </a:solidFill>
                <a:latin typeface="Aptos" panose="020B0004020202020204" pitchFamily="34" charset="0"/>
              </a:rPr>
              <a:t>помощи</a:t>
            </a:r>
            <a:endParaRPr lang="ru-RU" sz="1600" dirty="0">
              <a:solidFill>
                <a:schemeClr val="tx1"/>
              </a:solidFill>
              <a:latin typeface="Aptos" panose="020B0004020202020204" pitchFamily="34" charset="0"/>
            </a:endParaRPr>
          </a:p>
        </p:txBody>
      </p:sp>
      <p:sp>
        <p:nvSpPr>
          <p:cNvPr id="19" name="Пятиугольник 11">
            <a:extLst>
              <a:ext uri="{FF2B5EF4-FFF2-40B4-BE49-F238E27FC236}">
                <a16:creationId xmlns:a16="http://schemas.microsoft.com/office/drawing/2014/main" xmlns="" id="{D7CEBC0E-4951-8EE0-6D33-EFEF26DE213D}"/>
              </a:ext>
            </a:extLst>
          </p:cNvPr>
          <p:cNvSpPr/>
          <p:nvPr/>
        </p:nvSpPr>
        <p:spPr>
          <a:xfrm>
            <a:off x="330067" y="2290866"/>
            <a:ext cx="485729" cy="245848"/>
          </a:xfrm>
          <a:prstGeom prst="homePlate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latin typeface="Aptos" panose="020B0004020202020204" pitchFamily="34" charset="0"/>
            </a:endParaRPr>
          </a:p>
        </p:txBody>
      </p:sp>
      <p:sp>
        <p:nvSpPr>
          <p:cNvPr id="23" name="Пятиугольник 11">
            <a:extLst>
              <a:ext uri="{FF2B5EF4-FFF2-40B4-BE49-F238E27FC236}">
                <a16:creationId xmlns:a16="http://schemas.microsoft.com/office/drawing/2014/main" xmlns="" id="{8434CCB5-CEBE-FF99-A655-1F0CF5EA3D84}"/>
              </a:ext>
            </a:extLst>
          </p:cNvPr>
          <p:cNvSpPr/>
          <p:nvPr/>
        </p:nvSpPr>
        <p:spPr>
          <a:xfrm>
            <a:off x="330067" y="1364379"/>
            <a:ext cx="485729" cy="245848"/>
          </a:xfrm>
          <a:prstGeom prst="homePlate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latin typeface="Aptos" panose="020B0004020202020204" pitchFamily="34" charset="0"/>
            </a:endParaRPr>
          </a:p>
        </p:txBody>
      </p:sp>
      <p:sp>
        <p:nvSpPr>
          <p:cNvPr id="24" name="Пятиугольник 11">
            <a:extLst>
              <a:ext uri="{FF2B5EF4-FFF2-40B4-BE49-F238E27FC236}">
                <a16:creationId xmlns:a16="http://schemas.microsoft.com/office/drawing/2014/main" xmlns="" id="{1B8E0C1C-62BA-2D9D-599A-2E8EA8E6C831}"/>
              </a:ext>
            </a:extLst>
          </p:cNvPr>
          <p:cNvSpPr/>
          <p:nvPr/>
        </p:nvSpPr>
        <p:spPr>
          <a:xfrm>
            <a:off x="330067" y="3237309"/>
            <a:ext cx="485729" cy="245848"/>
          </a:xfrm>
          <a:prstGeom prst="homePlate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latin typeface="Aptos" panose="020B0004020202020204" pitchFamily="34" charset="0"/>
            </a:endParaRPr>
          </a:p>
        </p:txBody>
      </p:sp>
      <p:sp>
        <p:nvSpPr>
          <p:cNvPr id="25" name="Пятиугольник 11">
            <a:extLst>
              <a:ext uri="{FF2B5EF4-FFF2-40B4-BE49-F238E27FC236}">
                <a16:creationId xmlns:a16="http://schemas.microsoft.com/office/drawing/2014/main" xmlns="" id="{5824F6A1-D371-3602-7EC2-8881BA5C3ED7}"/>
              </a:ext>
            </a:extLst>
          </p:cNvPr>
          <p:cNvSpPr/>
          <p:nvPr/>
        </p:nvSpPr>
        <p:spPr>
          <a:xfrm>
            <a:off x="330067" y="4359382"/>
            <a:ext cx="485729" cy="245848"/>
          </a:xfrm>
          <a:prstGeom prst="homePlate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latin typeface="Aptos" panose="020B0004020202020204" pitchFamily="34" charset="0"/>
            </a:endParaRPr>
          </a:p>
        </p:txBody>
      </p:sp>
      <p:sp>
        <p:nvSpPr>
          <p:cNvPr id="26" name="Пятиугольник 11">
            <a:extLst>
              <a:ext uri="{FF2B5EF4-FFF2-40B4-BE49-F238E27FC236}">
                <a16:creationId xmlns:a16="http://schemas.microsoft.com/office/drawing/2014/main" xmlns="" id="{AF4929C0-0CA6-1EC6-97A7-C2F07003B71E}"/>
              </a:ext>
            </a:extLst>
          </p:cNvPr>
          <p:cNvSpPr/>
          <p:nvPr/>
        </p:nvSpPr>
        <p:spPr>
          <a:xfrm>
            <a:off x="330066" y="5657609"/>
            <a:ext cx="485729" cy="245848"/>
          </a:xfrm>
          <a:prstGeom prst="homePlate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3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8594D5A-FAB8-4461-3C7D-665509D96D93}"/>
              </a:ext>
            </a:extLst>
          </p:cNvPr>
          <p:cNvSpPr/>
          <p:nvPr/>
        </p:nvSpPr>
        <p:spPr>
          <a:xfrm rot="10800000">
            <a:off x="-1" y="236115"/>
            <a:ext cx="12192000" cy="1008320"/>
          </a:xfrm>
          <a:prstGeom prst="rect">
            <a:avLst/>
          </a:prstGeom>
          <a:gradFill flip="none" rotWithShape="1">
            <a:gsLst>
              <a:gs pos="0">
                <a:srgbClr val="271C5E"/>
              </a:gs>
              <a:gs pos="50000">
                <a:srgbClr val="2E5292"/>
              </a:gs>
              <a:gs pos="99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" name="Группа 26">
            <a:extLst>
              <a:ext uri="{FF2B5EF4-FFF2-40B4-BE49-F238E27FC236}">
                <a16:creationId xmlns:a16="http://schemas.microsoft.com/office/drawing/2014/main" xmlns="" id="{1434EEB0-6E35-A7C6-018A-EEB79A0C7479}"/>
              </a:ext>
            </a:extLst>
          </p:cNvPr>
          <p:cNvGrpSpPr/>
          <p:nvPr/>
        </p:nvGrpSpPr>
        <p:grpSpPr>
          <a:xfrm>
            <a:off x="637896" y="1477153"/>
            <a:ext cx="10962507" cy="5075283"/>
            <a:chOff x="935251" y="744441"/>
            <a:chExt cx="11218741" cy="5833768"/>
          </a:xfrm>
          <a:effectLst/>
        </p:grpSpPr>
        <p:sp>
          <p:nvSpPr>
            <p:cNvPr id="12" name="Прямоугольник: скругленные углы 11">
              <a:extLst>
                <a:ext uri="{FF2B5EF4-FFF2-40B4-BE49-F238E27FC236}">
                  <a16:creationId xmlns:a16="http://schemas.microsoft.com/office/drawing/2014/main" xmlns="" id="{9F1DA15E-3A97-C6A9-ED03-FD51E442AA4A}"/>
                </a:ext>
              </a:extLst>
            </p:cNvPr>
            <p:cNvSpPr/>
            <p:nvPr/>
          </p:nvSpPr>
          <p:spPr>
            <a:xfrm>
              <a:off x="1588334" y="755712"/>
              <a:ext cx="10565658" cy="128087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solidFill>
                    <a:schemeClr val="tx1"/>
                  </a:solidFill>
                </a:rPr>
                <a:t>разработка и совершенствование нормативно-правовой, методической и информационной системы оказания психолого-педагогической помощи </a:t>
              </a:r>
            </a:p>
          </p:txBody>
        </p:sp>
        <p:sp>
          <p:nvSpPr>
            <p:cNvPr id="13" name="Прямоугольник: скругленные углы 12">
              <a:extLst>
                <a:ext uri="{FF2B5EF4-FFF2-40B4-BE49-F238E27FC236}">
                  <a16:creationId xmlns:a16="http://schemas.microsoft.com/office/drawing/2014/main" xmlns="" id="{C10DE78C-1559-6415-C4D4-E7235C2DF4E4}"/>
                </a:ext>
              </a:extLst>
            </p:cNvPr>
            <p:cNvSpPr/>
            <p:nvPr/>
          </p:nvSpPr>
          <p:spPr>
            <a:xfrm>
              <a:off x="1580317" y="2241428"/>
              <a:ext cx="10573675" cy="132399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solidFill>
                    <a:schemeClr val="tx1"/>
                  </a:solidFill>
                </a:rPr>
                <a:t>обеспечение доступности и эффективности психолого-педагогической помощи участникам образовательных отношений (дети, родители, (законные представители), педагоги), в том числе организация работы мобильной экстренной психологической службы</a:t>
              </a:r>
            </a:p>
          </p:txBody>
        </p:sp>
        <p:sp>
          <p:nvSpPr>
            <p:cNvPr id="14" name="Прямоугольник: скругленные углы 13">
              <a:extLst>
                <a:ext uri="{FF2B5EF4-FFF2-40B4-BE49-F238E27FC236}">
                  <a16:creationId xmlns:a16="http://schemas.microsoft.com/office/drawing/2014/main" xmlns="" id="{208714AA-62A6-D944-4C78-B254F55E38F8}"/>
                </a:ext>
              </a:extLst>
            </p:cNvPr>
            <p:cNvSpPr/>
            <p:nvPr/>
          </p:nvSpPr>
          <p:spPr>
            <a:xfrm>
              <a:off x="1516998" y="3747038"/>
              <a:ext cx="10636994" cy="128087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solidFill>
                    <a:schemeClr val="tx1"/>
                  </a:solidFill>
                </a:rPr>
                <a:t>разработка единых подходов и алгоритмов оказания психолого-педагогической помощи участникам образовательных отношений (дети, родители (законные представители), педагоги)</a:t>
              </a:r>
            </a:p>
          </p:txBody>
        </p:sp>
        <p:sp>
          <p:nvSpPr>
            <p:cNvPr id="15" name="Прямоугольник: скругленные углы 14">
              <a:extLst>
                <a:ext uri="{FF2B5EF4-FFF2-40B4-BE49-F238E27FC236}">
                  <a16:creationId xmlns:a16="http://schemas.microsoft.com/office/drawing/2014/main" xmlns="" id="{6432E5B3-ACAA-F9CA-0593-1572CE40996B}"/>
                </a:ext>
              </a:extLst>
            </p:cNvPr>
            <p:cNvSpPr/>
            <p:nvPr/>
          </p:nvSpPr>
          <p:spPr>
            <a:xfrm>
              <a:off x="1516997" y="5274991"/>
              <a:ext cx="10636994" cy="128087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solidFill>
                    <a:schemeClr val="tx1"/>
                  </a:solidFill>
                </a:rPr>
                <a:t>совершенствование внутриведомственного, межведомственного </a:t>
              </a:r>
              <a:br>
                <a:rPr lang="ru-RU" sz="2000" dirty="0">
                  <a:solidFill>
                    <a:schemeClr val="tx1"/>
                  </a:solidFill>
                </a:rPr>
              </a:br>
              <a:r>
                <a:rPr lang="ru-RU" sz="2000" dirty="0">
                  <a:solidFill>
                    <a:schemeClr val="tx1"/>
                  </a:solidFill>
                </a:rPr>
                <a:t>взаимодействия при оказании психолого-педагогической помощи участникам образовательных отношений</a:t>
              </a:r>
            </a:p>
          </p:txBody>
        </p:sp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xmlns="" id="{16136B00-8D3A-308F-F609-D891BF176013}"/>
                </a:ext>
              </a:extLst>
            </p:cNvPr>
            <p:cNvSpPr/>
            <p:nvPr/>
          </p:nvSpPr>
          <p:spPr>
            <a:xfrm>
              <a:off x="935251" y="744441"/>
              <a:ext cx="747996" cy="1325563"/>
            </a:xfrm>
            <a:prstGeom prst="roundRect">
              <a:avLst>
                <a:gd name="adj" fmla="val 47046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: скругленные углы 15">
              <a:extLst>
                <a:ext uri="{FF2B5EF4-FFF2-40B4-BE49-F238E27FC236}">
                  <a16:creationId xmlns:a16="http://schemas.microsoft.com/office/drawing/2014/main" xmlns="" id="{3400128B-5DFB-2316-7748-B49DA51132D9}"/>
                </a:ext>
              </a:extLst>
            </p:cNvPr>
            <p:cNvSpPr/>
            <p:nvPr/>
          </p:nvSpPr>
          <p:spPr>
            <a:xfrm>
              <a:off x="935251" y="2217518"/>
              <a:ext cx="747996" cy="1325563"/>
            </a:xfrm>
            <a:prstGeom prst="roundRect">
              <a:avLst>
                <a:gd name="adj" fmla="val 47046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: скругленные углы 16">
              <a:extLst>
                <a:ext uri="{FF2B5EF4-FFF2-40B4-BE49-F238E27FC236}">
                  <a16:creationId xmlns:a16="http://schemas.microsoft.com/office/drawing/2014/main" xmlns="" id="{4207EC38-C225-6677-3F6E-667ABFD712D7}"/>
                </a:ext>
              </a:extLst>
            </p:cNvPr>
            <p:cNvSpPr/>
            <p:nvPr/>
          </p:nvSpPr>
          <p:spPr>
            <a:xfrm>
              <a:off x="935251" y="3747038"/>
              <a:ext cx="747996" cy="1325563"/>
            </a:xfrm>
            <a:prstGeom prst="roundRect">
              <a:avLst>
                <a:gd name="adj" fmla="val 47046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: скругленные углы 17">
              <a:extLst>
                <a:ext uri="{FF2B5EF4-FFF2-40B4-BE49-F238E27FC236}">
                  <a16:creationId xmlns:a16="http://schemas.microsoft.com/office/drawing/2014/main" xmlns="" id="{55798245-900F-8719-F82B-498910004298}"/>
                </a:ext>
              </a:extLst>
            </p:cNvPr>
            <p:cNvSpPr/>
            <p:nvPr/>
          </p:nvSpPr>
          <p:spPr>
            <a:xfrm>
              <a:off x="935251" y="5252646"/>
              <a:ext cx="747996" cy="1325563"/>
            </a:xfrm>
            <a:prstGeom prst="roundRect">
              <a:avLst>
                <a:gd name="adj" fmla="val 47046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xmlns="" id="{8F22A2E8-0FDE-3AC9-ECF7-068D7543E481}"/>
                </a:ext>
              </a:extLst>
            </p:cNvPr>
            <p:cNvSpPr/>
            <p:nvPr/>
          </p:nvSpPr>
          <p:spPr>
            <a:xfrm>
              <a:off x="1035126" y="851471"/>
              <a:ext cx="548245" cy="106131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Alef" panose="00000500000000000000" pitchFamily="2" charset="-79"/>
                </a:rPr>
                <a:t>1</a:t>
              </a:r>
            </a:p>
          </p:txBody>
        </p:sp>
        <p:sp>
          <p:nvSpPr>
            <p:cNvPr id="20" name="Прямоугольник 19">
              <a:extLst>
                <a:ext uri="{FF2B5EF4-FFF2-40B4-BE49-F238E27FC236}">
                  <a16:creationId xmlns:a16="http://schemas.microsoft.com/office/drawing/2014/main" xmlns="" id="{2DFDEB55-9AFC-50DD-CC11-E1F7CFD3603F}"/>
                </a:ext>
              </a:extLst>
            </p:cNvPr>
            <p:cNvSpPr/>
            <p:nvPr/>
          </p:nvSpPr>
          <p:spPr>
            <a:xfrm>
              <a:off x="1035126" y="2362881"/>
              <a:ext cx="548245" cy="106131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Alef" panose="00000500000000000000" pitchFamily="2" charset="-79"/>
                </a:rPr>
                <a:t>2</a:t>
              </a:r>
              <a:endParaRPr lang="ru-RU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lef" panose="00000500000000000000" pitchFamily="2" charset="-79"/>
              </a:endParaRPr>
            </a:p>
          </p:txBody>
        </p:sp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xmlns="" id="{1C8237E4-A073-3F8E-0D28-6E4C9197D41A}"/>
                </a:ext>
              </a:extLst>
            </p:cNvPr>
            <p:cNvSpPr/>
            <p:nvPr/>
          </p:nvSpPr>
          <p:spPr>
            <a:xfrm>
              <a:off x="1039135" y="3912880"/>
              <a:ext cx="548245" cy="106131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Alef" panose="00000500000000000000" pitchFamily="2" charset="-79"/>
                </a:rPr>
                <a:t>3</a:t>
              </a:r>
              <a:endParaRPr lang="ru-RU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lef" panose="00000500000000000000" pitchFamily="2" charset="-79"/>
              </a:endParaRPr>
            </a:p>
          </p:txBody>
        </p:sp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xmlns="" id="{94BE20C0-D963-DE1E-D274-7211AEC73D56}"/>
                </a:ext>
              </a:extLst>
            </p:cNvPr>
            <p:cNvSpPr/>
            <p:nvPr/>
          </p:nvSpPr>
          <p:spPr>
            <a:xfrm>
              <a:off x="1016692" y="5394048"/>
              <a:ext cx="548245" cy="106131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Alef" panose="00000500000000000000" pitchFamily="2" charset="-79"/>
                </a:rPr>
                <a:t>4</a:t>
              </a:r>
              <a:endParaRPr lang="ru-RU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lef" panose="00000500000000000000" pitchFamily="2" charset="-79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71337347-B8FF-64FB-2B96-DEDDE8DF571D}"/>
              </a:ext>
            </a:extLst>
          </p:cNvPr>
          <p:cNvSpPr txBox="1"/>
          <p:nvPr/>
        </p:nvSpPr>
        <p:spPr>
          <a:xfrm>
            <a:off x="1206355" y="175732"/>
            <a:ext cx="99845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+mj-lt"/>
              </a:rPr>
              <a:t>Задачи психологической службы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+mj-lt"/>
              </a:rPr>
              <a:t>муниципальной системы образования</a:t>
            </a:r>
            <a:endParaRPr lang="ru-RU" sz="32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86005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xmlns="" id="{E6F77EB6-CE08-AB0E-E637-CD170F6D56F6}"/>
              </a:ext>
            </a:extLst>
          </p:cNvPr>
          <p:cNvSpPr/>
          <p:nvPr/>
        </p:nvSpPr>
        <p:spPr>
          <a:xfrm>
            <a:off x="1438273" y="599641"/>
            <a:ext cx="4392309" cy="2714776"/>
          </a:xfrm>
          <a:prstGeom prst="roundRect">
            <a:avLst>
              <a:gd name="adj" fmla="val 6320"/>
            </a:avLst>
          </a:prstGeom>
          <a:solidFill>
            <a:srgbClr val="B0BDD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4">
            <a:extLst>
              <a:ext uri="{FF2B5EF4-FFF2-40B4-BE49-F238E27FC236}">
                <a16:creationId xmlns:a16="http://schemas.microsoft.com/office/drawing/2014/main" xmlns="" id="{FE45B4F6-6331-50A3-2863-3DEE418CDCA7}"/>
              </a:ext>
            </a:extLst>
          </p:cNvPr>
          <p:cNvSpPr/>
          <p:nvPr/>
        </p:nvSpPr>
        <p:spPr>
          <a:xfrm>
            <a:off x="1545978" y="719924"/>
            <a:ext cx="4198835" cy="637749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Муниципальный </a:t>
            </a:r>
            <a:r>
              <a:rPr lang="ru-RU" sz="1600" dirty="0">
                <a:solidFill>
                  <a:schemeClr val="tx1"/>
                </a:solidFill>
              </a:rPr>
              <a:t>уровень</a:t>
            </a: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xmlns="" id="{B561DDC0-5F26-B034-377A-F7F19721C74B}"/>
              </a:ext>
            </a:extLst>
          </p:cNvPr>
          <p:cNvSpPr/>
          <p:nvPr/>
        </p:nvSpPr>
        <p:spPr>
          <a:xfrm>
            <a:off x="1545977" y="1498116"/>
            <a:ext cx="4198833" cy="76157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Уровень центров </a:t>
            </a:r>
            <a:r>
              <a:rPr lang="ru-RU" sz="1600" dirty="0">
                <a:solidFill>
                  <a:schemeClr val="tx1"/>
                </a:solidFill>
              </a:rPr>
              <a:t>психолого-педагогической, медицинской и социальной помощи</a:t>
            </a: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xmlns="" id="{77F26835-4361-8611-E057-2F6820AF02EC}"/>
              </a:ext>
            </a:extLst>
          </p:cNvPr>
          <p:cNvSpPr/>
          <p:nvPr/>
        </p:nvSpPr>
        <p:spPr>
          <a:xfrm>
            <a:off x="1545977" y="2413293"/>
            <a:ext cx="4198833" cy="71869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Уровень образовательных организаций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FE218A5B-44C7-732C-77BF-EC095F87D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2629537" y="174909"/>
            <a:ext cx="2009778" cy="455518"/>
          </a:xfrm>
        </p:spPr>
        <p:txBody>
          <a:bodyPr vert="horz">
            <a:noAutofit/>
          </a:bodyPr>
          <a:lstStyle/>
          <a:p>
            <a:pPr algn="ctr"/>
            <a:r>
              <a:rPr lang="ru-RU" sz="1800" b="1" spc="3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УРОВНИ</a:t>
            </a:r>
          </a:p>
        </p:txBody>
      </p:sp>
      <p:sp>
        <p:nvSpPr>
          <p:cNvPr id="11" name="Скругленный прямоугольник 4">
            <a:extLst>
              <a:ext uri="{FF2B5EF4-FFF2-40B4-BE49-F238E27FC236}">
                <a16:creationId xmlns:a16="http://schemas.microsoft.com/office/drawing/2014/main" xmlns="" id="{E57D1725-A148-B72A-0CDC-2AC1411D9B00}"/>
              </a:ext>
            </a:extLst>
          </p:cNvPr>
          <p:cNvSpPr/>
          <p:nvPr/>
        </p:nvSpPr>
        <p:spPr>
          <a:xfrm>
            <a:off x="6496706" y="699602"/>
            <a:ext cx="4403287" cy="240250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0EE0B3F-FA77-EF8F-D0E0-AA7635631870}"/>
              </a:ext>
            </a:extLst>
          </p:cNvPr>
          <p:cNvSpPr txBox="1"/>
          <p:nvPr/>
        </p:nvSpPr>
        <p:spPr>
          <a:xfrm>
            <a:off x="5708556" y="224681"/>
            <a:ext cx="5979586" cy="369332"/>
          </a:xfrm>
          <a:prstGeom prst="rect">
            <a:avLst/>
          </a:prstGeom>
          <a:noFill/>
        </p:spPr>
        <p:txBody>
          <a:bodyPr vert="horz" wrap="square">
            <a:spAutoFit/>
          </a:bodyPr>
          <a:lstStyle/>
          <a:p>
            <a:pPr algn="ctr"/>
            <a:r>
              <a:rPr lang="ru-RU" b="1" spc="300" dirty="0" smtClean="0">
                <a:solidFill>
                  <a:schemeClr val="accent1">
                    <a:lumMod val="75000"/>
                  </a:schemeClr>
                </a:solidFill>
              </a:rPr>
              <a:t>НАПРАВЛЕНИЯ</a:t>
            </a:r>
            <a:endParaRPr lang="ru-RU" b="1" spc="3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>
            <a:off x="5830580" y="729486"/>
            <a:ext cx="559218" cy="2464107"/>
          </a:xfrm>
          <a:prstGeom prst="rightBrace">
            <a:avLst>
              <a:gd name="adj1" fmla="val 147059"/>
              <a:gd name="adj2" fmla="val 49613"/>
            </a:avLst>
          </a:prstGeom>
          <a:solidFill>
            <a:srgbClr val="BBC8DA"/>
          </a:solidFill>
          <a:ln>
            <a:solidFill>
              <a:srgbClr val="8B94A2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авая фигурная скобка 23"/>
          <p:cNvSpPr/>
          <p:nvPr/>
        </p:nvSpPr>
        <p:spPr>
          <a:xfrm rot="5400000">
            <a:off x="3393461" y="1513346"/>
            <a:ext cx="559218" cy="4143478"/>
          </a:xfrm>
          <a:prstGeom prst="rightBrace">
            <a:avLst>
              <a:gd name="adj1" fmla="val 183802"/>
              <a:gd name="adj2" fmla="val 49613"/>
            </a:avLst>
          </a:prstGeom>
          <a:solidFill>
            <a:srgbClr val="BBC8DA"/>
          </a:solidFill>
          <a:ln>
            <a:solidFill>
              <a:srgbClr val="8B94A2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4">
            <a:extLst>
              <a:ext uri="{FF2B5EF4-FFF2-40B4-BE49-F238E27FC236}">
                <a16:creationId xmlns:a16="http://schemas.microsoft.com/office/drawing/2014/main" xmlns="" id="{E57D1725-A148-B72A-0CDC-2AC1411D9B00}"/>
              </a:ext>
            </a:extLst>
          </p:cNvPr>
          <p:cNvSpPr/>
          <p:nvPr/>
        </p:nvSpPr>
        <p:spPr>
          <a:xfrm>
            <a:off x="1556670" y="3931771"/>
            <a:ext cx="9215798" cy="2392829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xmlns="" id="{FE218A5B-44C7-732C-77BF-EC095F87D686}"/>
              </a:ext>
            </a:extLst>
          </p:cNvPr>
          <p:cNvSpPr txBox="1">
            <a:spLocks/>
          </p:cNvSpPr>
          <p:nvPr/>
        </p:nvSpPr>
        <p:spPr>
          <a:xfrm flipH="1">
            <a:off x="1816461" y="3873313"/>
            <a:ext cx="7425405" cy="4555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Структуры, с которыми происходит взаимодействие: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91130" y="1125013"/>
            <a:ext cx="39909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совершенствование управления деятельностью;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развитие кадрового потенциала;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методическое и информационное обеспечение.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728689" y="4166723"/>
            <a:ext cx="953938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 smtClean="0"/>
              <a:t>министерство </a:t>
            </a:r>
            <a:r>
              <a:rPr lang="ru-RU" sz="1700" dirty="0"/>
              <a:t>образования Красноярского края;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КГАУ ДПО «Красноярский краевой институт развития образования»;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КГБУ «Краевой центр психолого-медико-социального сопровождения»;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высшие учебные заведения;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комиссии по делам </a:t>
            </a:r>
            <a:r>
              <a:rPr lang="ru-RU" sz="1700" dirty="0" smtClean="0"/>
              <a:t>несовершеннолетних и  </a:t>
            </a:r>
            <a:r>
              <a:rPr lang="ru-RU" sz="1700" dirty="0"/>
              <a:t>защите их прав;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некоммерческие организации;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учреждения отраслей: «здравоохранение», «культура», «молодежная политика», </a:t>
            </a: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700" dirty="0" smtClean="0"/>
              <a:t>«</a:t>
            </a:r>
            <a:r>
              <a:rPr lang="ru-RU" sz="1700" dirty="0"/>
              <a:t>социальная защита».</a:t>
            </a:r>
          </a:p>
        </p:txBody>
      </p:sp>
      <p:sp>
        <p:nvSpPr>
          <p:cNvPr id="28" name="Арка 27">
            <a:extLst>
              <a:ext uri="{FF2B5EF4-FFF2-40B4-BE49-F238E27FC236}">
                <a16:creationId xmlns:a16="http://schemas.microsoft.com/office/drawing/2014/main" xmlns="" id="{13E70546-3327-0D38-9FA8-204AA2907DDD}"/>
              </a:ext>
            </a:extLst>
          </p:cNvPr>
          <p:cNvSpPr/>
          <p:nvPr/>
        </p:nvSpPr>
        <p:spPr>
          <a:xfrm rot="16200000">
            <a:off x="11470504" y="4290731"/>
            <a:ext cx="1449912" cy="1449912"/>
          </a:xfrm>
          <a:prstGeom prst="blockArc">
            <a:avLst>
              <a:gd name="adj1" fmla="val 10823931"/>
              <a:gd name="adj2" fmla="val 36255"/>
              <a:gd name="adj3" fmla="val 11653"/>
            </a:avLst>
          </a:prstGeom>
          <a:solidFill>
            <a:srgbClr val="2F266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F0"/>
              </a:solidFill>
            </a:endParaRPr>
          </a:p>
        </p:txBody>
      </p:sp>
      <p:sp>
        <p:nvSpPr>
          <p:cNvPr id="29" name="Арка 28">
            <a:extLst>
              <a:ext uri="{FF2B5EF4-FFF2-40B4-BE49-F238E27FC236}">
                <a16:creationId xmlns:a16="http://schemas.microsoft.com/office/drawing/2014/main" xmlns="" id="{BD94B423-4800-D42A-10D7-F12195072A34}"/>
              </a:ext>
            </a:extLst>
          </p:cNvPr>
          <p:cNvSpPr/>
          <p:nvPr/>
        </p:nvSpPr>
        <p:spPr>
          <a:xfrm rot="16200000">
            <a:off x="11058536" y="3873313"/>
            <a:ext cx="2266928" cy="2266928"/>
          </a:xfrm>
          <a:prstGeom prst="blockArc">
            <a:avLst>
              <a:gd name="adj1" fmla="val 10823931"/>
              <a:gd name="adj2" fmla="val 36255"/>
              <a:gd name="adj3" fmla="val 1165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210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8665845" y="2072116"/>
            <a:ext cx="3276600" cy="384669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8650" y="5499454"/>
            <a:ext cx="7048500" cy="114657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71513" y="4688893"/>
            <a:ext cx="7048500" cy="66196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28650" y="3201724"/>
            <a:ext cx="7048500" cy="142067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9125" y="1548299"/>
            <a:ext cx="7048500" cy="152886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94432" y="2557003"/>
            <a:ext cx="3043238" cy="28103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/>
              <a:t>В</a:t>
            </a:r>
            <a:r>
              <a:rPr lang="ru-RU" sz="2000" dirty="0" smtClean="0"/>
              <a:t>ыстраивание </a:t>
            </a:r>
            <a:r>
              <a:rPr lang="ru-RU" sz="2000" b="1" dirty="0"/>
              <a:t>эффективного взаимодействия </a:t>
            </a:r>
            <a:r>
              <a:rPr lang="ru-RU" sz="2000" dirty="0"/>
              <a:t>психолого-педагогических служб образовательных организаций  с центрами психолого-педагогической, медицинской и социальной </a:t>
            </a:r>
            <a:r>
              <a:rPr lang="ru-RU" sz="2000" dirty="0" smtClean="0"/>
              <a:t>помощи</a:t>
            </a:r>
            <a:endParaRPr lang="ru-RU" sz="20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DA3AC5F-E883-6D12-921F-A4B22F1F718F}"/>
              </a:ext>
            </a:extLst>
          </p:cNvPr>
          <p:cNvSpPr/>
          <p:nvPr/>
        </p:nvSpPr>
        <p:spPr>
          <a:xfrm rot="10800000">
            <a:off x="0" y="322768"/>
            <a:ext cx="12192000" cy="1008320"/>
          </a:xfrm>
          <a:prstGeom prst="rect">
            <a:avLst/>
          </a:prstGeom>
          <a:gradFill flip="none" rotWithShape="1">
            <a:gsLst>
              <a:gs pos="0">
                <a:srgbClr val="271C5E"/>
              </a:gs>
              <a:gs pos="50000">
                <a:srgbClr val="2E5292"/>
              </a:gs>
              <a:gs pos="99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ptos" panose="020B0004020202020204" pitchFamily="34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FC8CE45B-53ED-0613-C06A-5386EBCD736D}"/>
              </a:ext>
            </a:extLst>
          </p:cNvPr>
          <p:cNvSpPr txBox="1">
            <a:spLocks/>
          </p:cNvSpPr>
          <p:nvPr/>
        </p:nvSpPr>
        <p:spPr>
          <a:xfrm>
            <a:off x="838200" y="250730"/>
            <a:ext cx="10515600" cy="1128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Уровень </a:t>
            </a:r>
            <a:r>
              <a:rPr lang="ru-RU" sz="3200" b="1" dirty="0">
                <a:solidFill>
                  <a:schemeClr val="bg1"/>
                </a:solidFill>
              </a:rPr>
              <a:t>о</a:t>
            </a:r>
            <a:r>
              <a:rPr lang="ru-RU" sz="3200" b="1" dirty="0" smtClean="0">
                <a:solidFill>
                  <a:schemeClr val="bg1"/>
                </a:solidFill>
              </a:rPr>
              <a:t>бразовательных организаций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: скругленные углы 7">
            <a:extLst>
              <a:ext uri="{FF2B5EF4-FFF2-40B4-BE49-F238E27FC236}">
                <a16:creationId xmlns:a16="http://schemas.microsoft.com/office/drawing/2014/main" xmlns="" id="{16136B00-8D3A-308F-F609-D891BF176013}"/>
              </a:ext>
            </a:extLst>
          </p:cNvPr>
          <p:cNvSpPr/>
          <p:nvPr/>
        </p:nvSpPr>
        <p:spPr>
          <a:xfrm>
            <a:off x="456922" y="1548300"/>
            <a:ext cx="461520" cy="728176"/>
          </a:xfrm>
          <a:prstGeom prst="roundRect">
            <a:avLst>
              <a:gd name="adj" fmla="val 47046"/>
            </a:avLst>
          </a:prstGeom>
          <a:solidFill>
            <a:schemeClr val="accent5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ptos" panose="020B00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8F22A2E8-0FDE-3AC9-ECF7-068D7543E481}"/>
              </a:ext>
            </a:extLst>
          </p:cNvPr>
          <p:cNvSpPr/>
          <p:nvPr/>
        </p:nvSpPr>
        <p:spPr>
          <a:xfrm>
            <a:off x="518755" y="1554789"/>
            <a:ext cx="33785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ptos" panose="020B0004020202020204" pitchFamily="34" charset="0"/>
                <a:cs typeface="Alef" panose="00000500000000000000" pitchFamily="2" charset="-79"/>
              </a:rPr>
              <a:t>1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98715" y="1535265"/>
            <a:ext cx="63627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Проектирование</a:t>
            </a:r>
            <a:r>
              <a:rPr lang="ru-RU" sz="1600" b="1" dirty="0"/>
              <a:t>, создание и поддержка психологически безопасной образовательной среды</a:t>
            </a:r>
          </a:p>
        </p:txBody>
      </p:sp>
      <p:sp>
        <p:nvSpPr>
          <p:cNvPr id="11" name="Прямоугольник: скругленные углы 7">
            <a:extLst>
              <a:ext uri="{FF2B5EF4-FFF2-40B4-BE49-F238E27FC236}">
                <a16:creationId xmlns:a16="http://schemas.microsoft.com/office/drawing/2014/main" xmlns="" id="{16136B00-8D3A-308F-F609-D891BF176013}"/>
              </a:ext>
            </a:extLst>
          </p:cNvPr>
          <p:cNvSpPr/>
          <p:nvPr/>
        </p:nvSpPr>
        <p:spPr>
          <a:xfrm>
            <a:off x="438593" y="3189433"/>
            <a:ext cx="461520" cy="728176"/>
          </a:xfrm>
          <a:prstGeom prst="roundRect">
            <a:avLst>
              <a:gd name="adj" fmla="val 47046"/>
            </a:avLst>
          </a:prstGeom>
          <a:solidFill>
            <a:schemeClr val="accent5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ptos" panose="020B0004020202020204" pitchFamily="34" charset="0"/>
            </a:endParaRPr>
          </a:p>
        </p:txBody>
      </p:sp>
      <p:sp>
        <p:nvSpPr>
          <p:cNvPr id="12" name="Прямоугольник: скругленные углы 7">
            <a:extLst>
              <a:ext uri="{FF2B5EF4-FFF2-40B4-BE49-F238E27FC236}">
                <a16:creationId xmlns:a16="http://schemas.microsoft.com/office/drawing/2014/main" xmlns="" id="{16136B00-8D3A-308F-F609-D891BF176013}"/>
              </a:ext>
            </a:extLst>
          </p:cNvPr>
          <p:cNvSpPr/>
          <p:nvPr/>
        </p:nvSpPr>
        <p:spPr>
          <a:xfrm>
            <a:off x="432586" y="4682110"/>
            <a:ext cx="461520" cy="728176"/>
          </a:xfrm>
          <a:prstGeom prst="roundRect">
            <a:avLst>
              <a:gd name="adj" fmla="val 47046"/>
            </a:avLst>
          </a:prstGeom>
          <a:solidFill>
            <a:schemeClr val="accent5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ptos" panose="020B0004020202020204" pitchFamily="34" charset="0"/>
            </a:endParaRPr>
          </a:p>
        </p:txBody>
      </p:sp>
      <p:sp>
        <p:nvSpPr>
          <p:cNvPr id="13" name="Прямоугольник: скругленные углы 7">
            <a:extLst>
              <a:ext uri="{FF2B5EF4-FFF2-40B4-BE49-F238E27FC236}">
                <a16:creationId xmlns:a16="http://schemas.microsoft.com/office/drawing/2014/main" xmlns="" id="{16136B00-8D3A-308F-F609-D891BF176013}"/>
              </a:ext>
            </a:extLst>
          </p:cNvPr>
          <p:cNvSpPr/>
          <p:nvPr/>
        </p:nvSpPr>
        <p:spPr>
          <a:xfrm>
            <a:off x="444084" y="5492671"/>
            <a:ext cx="461520" cy="728176"/>
          </a:xfrm>
          <a:prstGeom prst="roundRect">
            <a:avLst>
              <a:gd name="adj" fmla="val 47046"/>
            </a:avLst>
          </a:prstGeom>
          <a:solidFill>
            <a:schemeClr val="accent5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ptos" panose="020B000402020202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8F22A2E8-0FDE-3AC9-ECF7-068D7543E481}"/>
              </a:ext>
            </a:extLst>
          </p:cNvPr>
          <p:cNvSpPr/>
          <p:nvPr/>
        </p:nvSpPr>
        <p:spPr>
          <a:xfrm>
            <a:off x="494301" y="3208623"/>
            <a:ext cx="33785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ptos" panose="020B0004020202020204" pitchFamily="34" charset="0"/>
                <a:cs typeface="Alef" panose="00000500000000000000" pitchFamily="2" charset="-79"/>
              </a:rPr>
              <a:t>2</a:t>
            </a:r>
            <a:endParaRPr lang="ru-RU" sz="36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ptos" panose="020B0004020202020204" pitchFamily="34" charset="0"/>
              <a:cs typeface="Alef" panose="00000500000000000000" pitchFamily="2" charset="-79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8F22A2E8-0FDE-3AC9-ECF7-068D7543E481}"/>
              </a:ext>
            </a:extLst>
          </p:cNvPr>
          <p:cNvSpPr/>
          <p:nvPr/>
        </p:nvSpPr>
        <p:spPr>
          <a:xfrm>
            <a:off x="495293" y="4688893"/>
            <a:ext cx="33785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ptos" panose="020B0004020202020204" pitchFamily="34" charset="0"/>
                <a:cs typeface="Alef" panose="00000500000000000000" pitchFamily="2" charset="-79"/>
              </a:rPr>
              <a:t>3</a:t>
            </a:r>
            <a:endParaRPr lang="ru-RU" sz="36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ptos" panose="020B0004020202020204" pitchFamily="34" charset="0"/>
              <a:cs typeface="Alef" panose="00000500000000000000" pitchFamily="2" charset="-79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8F22A2E8-0FDE-3AC9-ECF7-068D7543E481}"/>
              </a:ext>
            </a:extLst>
          </p:cNvPr>
          <p:cNvSpPr/>
          <p:nvPr/>
        </p:nvSpPr>
        <p:spPr>
          <a:xfrm>
            <a:off x="493067" y="5499454"/>
            <a:ext cx="33785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ptos" panose="020B0004020202020204" pitchFamily="34" charset="0"/>
                <a:cs typeface="Alef" panose="00000500000000000000" pitchFamily="2" charset="-79"/>
              </a:rPr>
              <a:t>4</a:t>
            </a:r>
            <a:endParaRPr lang="ru-RU" sz="36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ptos" panose="020B0004020202020204" pitchFamily="34" charset="0"/>
              <a:cs typeface="Alef" panose="00000500000000000000" pitchFamily="2" charset="-79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28711" y="3168579"/>
            <a:ext cx="63627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Обеспечение </a:t>
            </a:r>
            <a:r>
              <a:rPr lang="ru-RU" sz="1600" b="1" dirty="0"/>
              <a:t>доступной психолого-педагогической помощи целевым </a:t>
            </a:r>
            <a:r>
              <a:rPr lang="ru-RU" sz="1600" b="1" dirty="0" smtClean="0"/>
              <a:t>группам</a:t>
            </a:r>
            <a:endParaRPr lang="ru-RU" sz="16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128711" y="4739332"/>
            <a:ext cx="63627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Организация, проведение </a:t>
            </a:r>
            <a:r>
              <a:rPr lang="ru-RU" sz="1600" b="1" dirty="0"/>
              <a:t>и </a:t>
            </a:r>
            <a:r>
              <a:rPr lang="ru-RU" sz="1600" b="1" dirty="0" smtClean="0"/>
              <a:t>работа </a:t>
            </a:r>
            <a:r>
              <a:rPr lang="ru-RU" sz="1600" b="1" dirty="0"/>
              <a:t>с результатами социально-психологического тестирования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171915" y="5452031"/>
            <a:ext cx="6362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Помощь в налаживании контакта, формировании доверительных отношений </a:t>
            </a:r>
            <a:r>
              <a:rPr lang="ru-RU" sz="1600" b="1" dirty="0"/>
              <a:t>обеим группам субъектов образовательного </a:t>
            </a:r>
            <a:r>
              <a:rPr lang="ru-RU" sz="1600" b="1" dirty="0" smtClean="0"/>
              <a:t>процесса</a:t>
            </a:r>
            <a:endParaRPr lang="ru-RU" sz="16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861232" y="1990213"/>
            <a:ext cx="6673044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совершенствованию 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психолого-педагогических компетенций всех </a:t>
            </a: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педагогов ОО;</a:t>
            </a:r>
            <a:endParaRPr lang="ru-RU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включение 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советников по воспитанию, классных руководителей в состав </a:t>
            </a: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ППС;</a:t>
            </a:r>
            <a:endParaRPr lang="ru-RU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вовлечение 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специалистов психологической службы в реализацию программ воспитания.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авая фигурная скобка 23"/>
          <p:cNvSpPr/>
          <p:nvPr/>
        </p:nvSpPr>
        <p:spPr>
          <a:xfrm>
            <a:off x="7709925" y="1932560"/>
            <a:ext cx="647700" cy="4213225"/>
          </a:xfrm>
          <a:prstGeom prst="rightBrace">
            <a:avLst>
              <a:gd name="adj1" fmla="val 144853"/>
              <a:gd name="adj2" fmla="val 49250"/>
            </a:avLst>
          </a:prstGeom>
          <a:ln w="762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856608" y="3668296"/>
            <a:ext cx="66730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обеспечение комплексного подхода психолого-педагогического сопровождения целевых групп;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реализация единых подходов, алгоритмов оказания психолого-педагогической </a:t>
            </a:r>
            <a:r>
              <a:rPr lang="ru-RU" sz="1400" dirty="0" smtClean="0"/>
              <a:t>помощи</a:t>
            </a:r>
            <a:endParaRPr lang="ru-RU" sz="1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894106" y="5935109"/>
            <a:ext cx="66730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психологическое просвещение и консультирование родителей</a:t>
            </a:r>
            <a:r>
              <a:rPr lang="ru-RU" sz="1400" dirty="0" smtClean="0"/>
              <a:t>;</a:t>
            </a:r>
            <a:endParaRPr lang="ru-RU" sz="1400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организация и проведение информационно-просветительских мероприятий, направленных на повышение просветительской компетентности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95323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DA3AC5F-E883-6D12-921F-A4B22F1F718F}"/>
              </a:ext>
            </a:extLst>
          </p:cNvPr>
          <p:cNvSpPr/>
          <p:nvPr/>
        </p:nvSpPr>
        <p:spPr>
          <a:xfrm rot="10800000">
            <a:off x="0" y="322768"/>
            <a:ext cx="12192000" cy="1008320"/>
          </a:xfrm>
          <a:prstGeom prst="rect">
            <a:avLst/>
          </a:prstGeom>
          <a:gradFill flip="none" rotWithShape="1">
            <a:gsLst>
              <a:gs pos="0">
                <a:srgbClr val="271C5E"/>
              </a:gs>
              <a:gs pos="50000">
                <a:srgbClr val="2E5292"/>
              </a:gs>
              <a:gs pos="99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ptos" panose="020B00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9787" y="739275"/>
            <a:ext cx="10515600" cy="71120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bg1"/>
                </a:solidFill>
              </a:rPr>
              <a:t>Работа </a:t>
            </a:r>
            <a:r>
              <a:rPr lang="ru-RU" sz="2800" b="1" i="1" dirty="0">
                <a:solidFill>
                  <a:schemeClr val="bg1"/>
                </a:solidFill>
              </a:rPr>
              <a:t>с педагогическими кадрами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320E532-EA80-D59B-BD17-956436C8515D}"/>
              </a:ext>
            </a:extLst>
          </p:cNvPr>
          <p:cNvSpPr/>
          <p:nvPr/>
        </p:nvSpPr>
        <p:spPr>
          <a:xfrm>
            <a:off x="815796" y="1976256"/>
            <a:ext cx="10823583" cy="74466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chemeClr val="tx1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повышение психологической компетентности всех участников образовательного процесса (педагоги, родители, обучающиеся</a:t>
            </a:r>
            <a:r>
              <a:rPr lang="ru-RU" sz="2000" dirty="0" smtClean="0">
                <a:solidFill>
                  <a:schemeClr val="tx1"/>
                </a:solidFill>
              </a:rPr>
              <a:t>)</a:t>
            </a:r>
            <a:endParaRPr lang="ru-RU" sz="1600" dirty="0">
              <a:solidFill>
                <a:schemeClr val="tx1"/>
              </a:solidFill>
              <a:latin typeface="Aptos" panose="020B0004020202020204" pitchFamily="34" charset="0"/>
            </a:endParaRPr>
          </a:p>
        </p:txBody>
      </p:sp>
      <p:sp>
        <p:nvSpPr>
          <p:cNvPr id="6" name="Пятиугольник 11">
            <a:extLst>
              <a:ext uri="{FF2B5EF4-FFF2-40B4-BE49-F238E27FC236}">
                <a16:creationId xmlns:a16="http://schemas.microsoft.com/office/drawing/2014/main" xmlns="" id="{8434CCB5-CEBE-FF99-A655-1F0CF5EA3D84}"/>
              </a:ext>
            </a:extLst>
          </p:cNvPr>
          <p:cNvSpPr/>
          <p:nvPr/>
        </p:nvSpPr>
        <p:spPr>
          <a:xfrm>
            <a:off x="446360" y="1954973"/>
            <a:ext cx="485729" cy="245848"/>
          </a:xfrm>
          <a:prstGeom prst="homePlate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400">
              <a:latin typeface="Aptos" panose="020B00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E320E532-EA80-D59B-BD17-956436C8515D}"/>
              </a:ext>
            </a:extLst>
          </p:cNvPr>
          <p:cNvSpPr/>
          <p:nvPr/>
        </p:nvSpPr>
        <p:spPr>
          <a:xfrm>
            <a:off x="789893" y="2994549"/>
            <a:ext cx="10823583" cy="7361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chemeClr val="tx1"/>
                </a:solidFill>
              </a:rPr>
              <a:t>  организация </a:t>
            </a:r>
            <a:r>
              <a:rPr lang="ru-RU" sz="2000" dirty="0">
                <a:solidFill>
                  <a:schemeClr val="tx1"/>
                </a:solidFill>
              </a:rPr>
              <a:t>участия педагогов в мероприятиях по поддержанию психологического здоровья и профилактике личностных и профессиональных деформаций</a:t>
            </a:r>
            <a:endParaRPr lang="ru-RU" sz="1600" dirty="0">
              <a:solidFill>
                <a:schemeClr val="tx1"/>
              </a:solidFill>
              <a:latin typeface="Aptos" panose="020B0004020202020204" pitchFamily="34" charset="0"/>
            </a:endParaRPr>
          </a:p>
        </p:txBody>
      </p:sp>
      <p:sp>
        <p:nvSpPr>
          <p:cNvPr id="10" name="Пятиугольник 11">
            <a:extLst>
              <a:ext uri="{FF2B5EF4-FFF2-40B4-BE49-F238E27FC236}">
                <a16:creationId xmlns:a16="http://schemas.microsoft.com/office/drawing/2014/main" xmlns="" id="{8434CCB5-CEBE-FF99-A655-1F0CF5EA3D84}"/>
              </a:ext>
            </a:extLst>
          </p:cNvPr>
          <p:cNvSpPr/>
          <p:nvPr/>
        </p:nvSpPr>
        <p:spPr>
          <a:xfrm>
            <a:off x="446361" y="3002848"/>
            <a:ext cx="485729" cy="245848"/>
          </a:xfrm>
          <a:prstGeom prst="homePlate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400">
              <a:latin typeface="Aptos" panose="020B00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E320E532-EA80-D59B-BD17-956436C8515D}"/>
              </a:ext>
            </a:extLst>
          </p:cNvPr>
          <p:cNvSpPr/>
          <p:nvPr/>
        </p:nvSpPr>
        <p:spPr>
          <a:xfrm>
            <a:off x="815796" y="4086619"/>
            <a:ext cx="10823583" cy="72789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chemeClr val="tx1"/>
                </a:solidFill>
              </a:rPr>
              <a:t>  поддержка </a:t>
            </a:r>
            <a:r>
              <a:rPr lang="ru-RU" sz="2000" dirty="0">
                <a:solidFill>
                  <a:schemeClr val="tx1"/>
                </a:solidFill>
              </a:rPr>
              <a:t>молодых специалистов психолого-педагогических служб в период их адаптации и </a:t>
            </a:r>
            <a:r>
              <a:rPr lang="ru-RU" sz="2000" dirty="0" smtClean="0">
                <a:solidFill>
                  <a:schemeClr val="tx1"/>
                </a:solidFill>
              </a:rPr>
              <a:t>становления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3" name="Пятиугольник 11">
            <a:extLst>
              <a:ext uri="{FF2B5EF4-FFF2-40B4-BE49-F238E27FC236}">
                <a16:creationId xmlns:a16="http://schemas.microsoft.com/office/drawing/2014/main" xmlns="" id="{8434CCB5-CEBE-FF99-A655-1F0CF5EA3D84}"/>
              </a:ext>
            </a:extLst>
          </p:cNvPr>
          <p:cNvSpPr/>
          <p:nvPr/>
        </p:nvSpPr>
        <p:spPr>
          <a:xfrm>
            <a:off x="472264" y="4086619"/>
            <a:ext cx="485729" cy="245848"/>
          </a:xfrm>
          <a:prstGeom prst="homePlate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400">
              <a:latin typeface="Aptos" panose="020B000402020202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E320E532-EA80-D59B-BD17-956436C8515D}"/>
              </a:ext>
            </a:extLst>
          </p:cNvPr>
          <p:cNvSpPr/>
          <p:nvPr/>
        </p:nvSpPr>
        <p:spPr>
          <a:xfrm>
            <a:off x="815796" y="5126195"/>
            <a:ext cx="10823583" cy="72789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chemeClr val="tx1"/>
                </a:solidFill>
              </a:rPr>
              <a:t>  поддержка </a:t>
            </a:r>
            <a:r>
              <a:rPr lang="ru-RU" sz="2000" dirty="0">
                <a:solidFill>
                  <a:schemeClr val="tx1"/>
                </a:solidFill>
              </a:rPr>
              <a:t>участия специалистов сопровождения в профессиональных сообществах, конкурсах, мероприятиях, направленных на повышение профессиональных </a:t>
            </a:r>
            <a:r>
              <a:rPr lang="ru-RU" sz="2000" dirty="0" smtClean="0">
                <a:solidFill>
                  <a:schemeClr val="tx1"/>
                </a:solidFill>
              </a:rPr>
              <a:t>компетентностей.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5" name="Пятиугольник 11">
            <a:extLst>
              <a:ext uri="{FF2B5EF4-FFF2-40B4-BE49-F238E27FC236}">
                <a16:creationId xmlns:a16="http://schemas.microsoft.com/office/drawing/2014/main" xmlns="" id="{8434CCB5-CEBE-FF99-A655-1F0CF5EA3D84}"/>
              </a:ext>
            </a:extLst>
          </p:cNvPr>
          <p:cNvSpPr/>
          <p:nvPr/>
        </p:nvSpPr>
        <p:spPr>
          <a:xfrm>
            <a:off x="472264" y="5126195"/>
            <a:ext cx="485729" cy="245848"/>
          </a:xfrm>
          <a:prstGeom prst="homePlate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400">
              <a:latin typeface="Aptos" panose="020B00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53055" y="355589"/>
            <a:ext cx="69204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+mj-lt"/>
              </a:rPr>
              <a:t>Уровень образовательных организаций</a:t>
            </a:r>
            <a:endParaRPr lang="ru-RU" sz="3200" b="1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81467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6DA3AC5F-E883-6D12-921F-A4B22F1F718F}"/>
              </a:ext>
            </a:extLst>
          </p:cNvPr>
          <p:cNvSpPr/>
          <p:nvPr/>
        </p:nvSpPr>
        <p:spPr>
          <a:xfrm rot="10800000">
            <a:off x="0" y="322768"/>
            <a:ext cx="12192000" cy="1008320"/>
          </a:xfrm>
          <a:prstGeom prst="rect">
            <a:avLst/>
          </a:prstGeom>
          <a:gradFill flip="none" rotWithShape="1">
            <a:gsLst>
              <a:gs pos="0">
                <a:srgbClr val="271C5E"/>
              </a:gs>
              <a:gs pos="50000">
                <a:srgbClr val="2E5292"/>
              </a:gs>
              <a:gs pos="99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8CE45B-53ED-0613-C06A-5386EBCD7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5557"/>
            <a:ext cx="10515600" cy="112800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Уровень </a:t>
            </a:r>
            <a:r>
              <a:rPr lang="ru-RU" sz="3200" b="1" dirty="0" err="1">
                <a:solidFill>
                  <a:schemeClr val="bg1"/>
                </a:solidFill>
              </a:rPr>
              <a:t>ЦППМиСП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A584E97F-E9AA-A640-857B-74CA0C523B9E}"/>
              </a:ext>
            </a:extLst>
          </p:cNvPr>
          <p:cNvSpPr/>
          <p:nvPr/>
        </p:nvSpPr>
        <p:spPr>
          <a:xfrm>
            <a:off x="406399" y="2219544"/>
            <a:ext cx="11277600" cy="8070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chemeClr val="tx1"/>
                </a:solidFill>
              </a:rPr>
              <a:t>   </a:t>
            </a:r>
            <a:r>
              <a:rPr lang="ru-RU" sz="2000" b="1" dirty="0">
                <a:solidFill>
                  <a:srgbClr val="0AB1ED"/>
                </a:solidFill>
              </a:rPr>
              <a:t>сопровождение образовательных учреждений по организации профилактической работы по единым регламентам деятельности с выявленными целевыми группами согласно результатов СПТ</a:t>
            </a:r>
            <a:endParaRPr lang="ru-RU" sz="1400" b="1" dirty="0">
              <a:solidFill>
                <a:srgbClr val="0AB1ED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26B88A2A-72F2-722E-5537-24A5F0AB2485}"/>
              </a:ext>
            </a:extLst>
          </p:cNvPr>
          <p:cNvSpPr/>
          <p:nvPr/>
        </p:nvSpPr>
        <p:spPr>
          <a:xfrm>
            <a:off x="457199" y="6040008"/>
            <a:ext cx="11241088" cy="58516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>
                <a:solidFill>
                  <a:schemeClr val="tx1"/>
                </a:solidFill>
              </a:rPr>
              <a:t>   комплексное психолого-педагогическое обследование детей с подготовкой по результатам обследования психолого-педагогических рекомендаций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араллелограмм 15">
            <a:extLst>
              <a:ext uri="{FF2B5EF4-FFF2-40B4-BE49-F238E27FC236}">
                <a16:creationId xmlns:a16="http://schemas.microsoft.com/office/drawing/2014/main" xmlns="" id="{D819100C-2EFB-5F62-A3F0-172D0E3B8EEC}"/>
              </a:ext>
            </a:extLst>
          </p:cNvPr>
          <p:cNvSpPr/>
          <p:nvPr/>
        </p:nvSpPr>
        <p:spPr>
          <a:xfrm rot="10800000">
            <a:off x="406400" y="10159"/>
            <a:ext cx="1346722" cy="1753431"/>
          </a:xfrm>
          <a:prstGeom prst="parallelogram">
            <a:avLst>
              <a:gd name="adj" fmla="val 9421"/>
            </a:avLst>
          </a:prstGeom>
          <a:gradFill flip="none" rotWithShape="1">
            <a:gsLst>
              <a:gs pos="0">
                <a:srgbClr val="282364"/>
              </a:gs>
              <a:gs pos="50000">
                <a:srgbClr val="46669F"/>
              </a:gs>
              <a:gs pos="100000">
                <a:srgbClr val="2A3071"/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D3F08A69-557D-E43E-E2EB-C0121C2046F9}"/>
              </a:ext>
            </a:extLst>
          </p:cNvPr>
          <p:cNvSpPr/>
          <p:nvPr/>
        </p:nvSpPr>
        <p:spPr>
          <a:xfrm>
            <a:off x="406392" y="1493100"/>
            <a:ext cx="11277601" cy="61305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>
                <a:solidFill>
                  <a:schemeClr val="tx1"/>
                </a:solidFill>
              </a:rPr>
              <a:t>   </a:t>
            </a:r>
            <a:r>
              <a:rPr lang="ru-RU" sz="2000" b="1" dirty="0">
                <a:solidFill>
                  <a:srgbClr val="0AB1ED"/>
                </a:solidFill>
              </a:rPr>
              <a:t>реализация направлений психологической службы муниципальной системы образования</a:t>
            </a:r>
            <a:endParaRPr lang="ru-RU" sz="1050" b="1" dirty="0">
              <a:solidFill>
                <a:srgbClr val="0AB1ED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FAD1490-B4EF-8B0D-0045-57BEE155647B}"/>
              </a:ext>
            </a:extLst>
          </p:cNvPr>
          <p:cNvSpPr txBox="1"/>
          <p:nvPr/>
        </p:nvSpPr>
        <p:spPr>
          <a:xfrm>
            <a:off x="3037839" y="787508"/>
            <a:ext cx="61163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i="1" dirty="0">
                <a:solidFill>
                  <a:schemeClr val="bg1"/>
                </a:solidFill>
                <a:latin typeface="+mj-lt"/>
              </a:rPr>
              <a:t>Задачи</a:t>
            </a:r>
            <a:endParaRPr lang="ru-RU" sz="3200" dirty="0">
              <a:latin typeface="+mj-lt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DA8ED4E4-A689-F43C-F64E-B2ABB6805EB8}"/>
              </a:ext>
            </a:extLst>
          </p:cNvPr>
          <p:cNvSpPr/>
          <p:nvPr/>
        </p:nvSpPr>
        <p:spPr>
          <a:xfrm>
            <a:off x="406392" y="3843309"/>
            <a:ext cx="11277599" cy="61305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>
                <a:solidFill>
                  <a:schemeClr val="tx1"/>
                </a:solidFill>
              </a:rPr>
              <a:t>   оказание </a:t>
            </a:r>
            <a:r>
              <a:rPr lang="ru-RU" sz="2000" dirty="0" smtClean="0">
                <a:solidFill>
                  <a:schemeClr val="tx1"/>
                </a:solidFill>
              </a:rPr>
              <a:t>услуг </a:t>
            </a:r>
            <a:r>
              <a:rPr lang="ru-RU" sz="2000" dirty="0">
                <a:solidFill>
                  <a:schemeClr val="tx1"/>
                </a:solidFill>
              </a:rPr>
              <a:t>по психолого-педагогическому консультированию обучающихся, их родителей (законных представителей), педагогических работников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5C49B6F-9D02-8E44-0B8B-05DC3444B596}"/>
              </a:ext>
            </a:extLst>
          </p:cNvPr>
          <p:cNvSpPr/>
          <p:nvPr/>
        </p:nvSpPr>
        <p:spPr>
          <a:xfrm>
            <a:off x="406395" y="4579366"/>
            <a:ext cx="11277601" cy="61305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>
                <a:solidFill>
                  <a:schemeClr val="tx1"/>
                </a:solidFill>
              </a:rPr>
              <a:t>    оказание коррекционно-развивающей, компенсирующей, психологической помощи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84F9EEEC-7560-2CE4-31DE-15E9BA3052CE}"/>
              </a:ext>
            </a:extLst>
          </p:cNvPr>
          <p:cNvSpPr/>
          <p:nvPr/>
        </p:nvSpPr>
        <p:spPr>
          <a:xfrm>
            <a:off x="406395" y="5314079"/>
            <a:ext cx="11277601" cy="58516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>
                <a:solidFill>
                  <a:schemeClr val="tx1"/>
                </a:solidFill>
              </a:rPr>
              <a:t>    совершенствование деятельности по оказанию ранней коррекционной помощи детям с особенностями в развитии и их семьям</a:t>
            </a:r>
            <a:endParaRPr lang="ru-RU" sz="7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E0C2DC7-F8FA-7D09-7410-122E3F6375D1}"/>
              </a:ext>
            </a:extLst>
          </p:cNvPr>
          <p:cNvSpPr/>
          <p:nvPr/>
        </p:nvSpPr>
        <p:spPr>
          <a:xfrm>
            <a:off x="420688" y="3112705"/>
            <a:ext cx="11277599" cy="58516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>
                <a:solidFill>
                  <a:schemeClr val="tx1"/>
                </a:solidFill>
              </a:rPr>
              <a:t>    </a:t>
            </a:r>
            <a:r>
              <a:rPr lang="ru-RU" sz="2000" b="1" dirty="0">
                <a:solidFill>
                  <a:srgbClr val="0AB1ED"/>
                </a:solidFill>
              </a:rPr>
              <a:t>обеспечение деятельности мобильной психологической службы</a:t>
            </a:r>
            <a:endParaRPr lang="ru-RU" sz="400" b="1" dirty="0">
              <a:solidFill>
                <a:srgbClr val="0AB1ED"/>
              </a:solidFill>
            </a:endParaRPr>
          </a:p>
        </p:txBody>
      </p:sp>
      <p:sp>
        <p:nvSpPr>
          <p:cNvPr id="11" name="Пятиугольник 11">
            <a:extLst>
              <a:ext uri="{FF2B5EF4-FFF2-40B4-BE49-F238E27FC236}">
                <a16:creationId xmlns:a16="http://schemas.microsoft.com/office/drawing/2014/main" xmlns="" id="{D19A1AFA-7B46-89C0-B854-A56EEFD5B1C1}"/>
              </a:ext>
            </a:extLst>
          </p:cNvPr>
          <p:cNvSpPr/>
          <p:nvPr/>
        </p:nvSpPr>
        <p:spPr>
          <a:xfrm>
            <a:off x="152334" y="1517022"/>
            <a:ext cx="337195" cy="170669"/>
          </a:xfrm>
          <a:prstGeom prst="homePlate">
            <a:avLst/>
          </a:prstGeom>
          <a:solidFill>
            <a:srgbClr val="0AB1ED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3" name="Пятиугольник 11">
            <a:extLst>
              <a:ext uri="{FF2B5EF4-FFF2-40B4-BE49-F238E27FC236}">
                <a16:creationId xmlns:a16="http://schemas.microsoft.com/office/drawing/2014/main" xmlns="" id="{3E9EA140-8678-462B-26AD-D3C8D87515B6}"/>
              </a:ext>
            </a:extLst>
          </p:cNvPr>
          <p:cNvSpPr/>
          <p:nvPr/>
        </p:nvSpPr>
        <p:spPr>
          <a:xfrm>
            <a:off x="152334" y="2242377"/>
            <a:ext cx="337195" cy="170669"/>
          </a:xfrm>
          <a:prstGeom prst="homePlate">
            <a:avLst/>
          </a:prstGeom>
          <a:solidFill>
            <a:srgbClr val="0AB1ED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4" name="Пятиугольник 11">
            <a:extLst>
              <a:ext uri="{FF2B5EF4-FFF2-40B4-BE49-F238E27FC236}">
                <a16:creationId xmlns:a16="http://schemas.microsoft.com/office/drawing/2014/main" xmlns="" id="{5865F293-3ED7-07A4-FAE3-14715B097132}"/>
              </a:ext>
            </a:extLst>
          </p:cNvPr>
          <p:cNvSpPr/>
          <p:nvPr/>
        </p:nvSpPr>
        <p:spPr>
          <a:xfrm>
            <a:off x="170809" y="3120772"/>
            <a:ext cx="337195" cy="170669"/>
          </a:xfrm>
          <a:prstGeom prst="homePlate">
            <a:avLst/>
          </a:prstGeom>
          <a:solidFill>
            <a:srgbClr val="0AB1ED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5" name="Пятиугольник 11">
            <a:extLst>
              <a:ext uri="{FF2B5EF4-FFF2-40B4-BE49-F238E27FC236}">
                <a16:creationId xmlns:a16="http://schemas.microsoft.com/office/drawing/2014/main" xmlns="" id="{1C031AB2-FEF2-F12F-ECC4-AF90681C52D7}"/>
              </a:ext>
            </a:extLst>
          </p:cNvPr>
          <p:cNvSpPr/>
          <p:nvPr/>
        </p:nvSpPr>
        <p:spPr>
          <a:xfrm>
            <a:off x="170809" y="3829079"/>
            <a:ext cx="337195" cy="170669"/>
          </a:xfrm>
          <a:prstGeom prst="homePlate">
            <a:avLst/>
          </a:prstGeom>
          <a:solidFill>
            <a:srgbClr val="0AB1ED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7" name="Пятиугольник 11">
            <a:extLst>
              <a:ext uri="{FF2B5EF4-FFF2-40B4-BE49-F238E27FC236}">
                <a16:creationId xmlns:a16="http://schemas.microsoft.com/office/drawing/2014/main" xmlns="" id="{15FD336D-C062-EA07-8479-DB2807D5E246}"/>
              </a:ext>
            </a:extLst>
          </p:cNvPr>
          <p:cNvSpPr/>
          <p:nvPr/>
        </p:nvSpPr>
        <p:spPr>
          <a:xfrm>
            <a:off x="170808" y="4572533"/>
            <a:ext cx="337195" cy="170669"/>
          </a:xfrm>
          <a:prstGeom prst="homePlate">
            <a:avLst/>
          </a:prstGeom>
          <a:solidFill>
            <a:srgbClr val="0AB1ED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8" name="Пятиугольник 11">
            <a:extLst>
              <a:ext uri="{FF2B5EF4-FFF2-40B4-BE49-F238E27FC236}">
                <a16:creationId xmlns:a16="http://schemas.microsoft.com/office/drawing/2014/main" xmlns="" id="{BEB86FEE-C331-9471-CE92-1BF6CD42EE18}"/>
              </a:ext>
            </a:extLst>
          </p:cNvPr>
          <p:cNvSpPr/>
          <p:nvPr/>
        </p:nvSpPr>
        <p:spPr>
          <a:xfrm>
            <a:off x="152304" y="5296554"/>
            <a:ext cx="337195" cy="170669"/>
          </a:xfrm>
          <a:prstGeom prst="homePlate">
            <a:avLst/>
          </a:prstGeom>
          <a:solidFill>
            <a:srgbClr val="0AB1ED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9" name="Пятиугольник 11">
            <a:extLst>
              <a:ext uri="{FF2B5EF4-FFF2-40B4-BE49-F238E27FC236}">
                <a16:creationId xmlns:a16="http://schemas.microsoft.com/office/drawing/2014/main" xmlns="" id="{85F27287-925D-40E3-72B2-B87F869D9FB6}"/>
              </a:ext>
            </a:extLst>
          </p:cNvPr>
          <p:cNvSpPr/>
          <p:nvPr/>
        </p:nvSpPr>
        <p:spPr>
          <a:xfrm>
            <a:off x="170807" y="6004348"/>
            <a:ext cx="337195" cy="170669"/>
          </a:xfrm>
          <a:prstGeom prst="homePlate">
            <a:avLst/>
          </a:prstGeom>
          <a:solidFill>
            <a:srgbClr val="0AB1ED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733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: скругленные углы 9">
            <a:extLst>
              <a:ext uri="{FF2B5EF4-FFF2-40B4-BE49-F238E27FC236}">
                <a16:creationId xmlns:a16="http://schemas.microsoft.com/office/drawing/2014/main" xmlns="" id="{E02E2CBC-F5BA-4D46-B41D-1FCAE5016061}"/>
              </a:ext>
            </a:extLst>
          </p:cNvPr>
          <p:cNvSpPr/>
          <p:nvPr/>
        </p:nvSpPr>
        <p:spPr>
          <a:xfrm>
            <a:off x="2716950" y="5087120"/>
            <a:ext cx="6560481" cy="1506720"/>
          </a:xfrm>
          <a:prstGeom prst="roundRect">
            <a:avLst>
              <a:gd name="adj" fmla="val 9023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400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06357792-F684-454D-A20E-BED8CC060EBC}"/>
              </a:ext>
            </a:extLst>
          </p:cNvPr>
          <p:cNvSpPr/>
          <p:nvPr/>
        </p:nvSpPr>
        <p:spPr>
          <a:xfrm>
            <a:off x="134051" y="1272262"/>
            <a:ext cx="2838549" cy="1467784"/>
          </a:xfrm>
          <a:prstGeom prst="roundRect">
            <a:avLst>
              <a:gd name="adj" fmla="val 9023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400" dirty="0"/>
          </a:p>
        </p:txBody>
      </p:sp>
      <p:sp>
        <p:nvSpPr>
          <p:cNvPr id="12" name="Прямоугольник: скругленные верхние углы 11">
            <a:extLst>
              <a:ext uri="{FF2B5EF4-FFF2-40B4-BE49-F238E27FC236}">
                <a16:creationId xmlns:a16="http://schemas.microsoft.com/office/drawing/2014/main" xmlns="" id="{6F14DDC9-93CF-23B7-86EC-317EFC349BFD}"/>
              </a:ext>
            </a:extLst>
          </p:cNvPr>
          <p:cNvSpPr/>
          <p:nvPr/>
        </p:nvSpPr>
        <p:spPr>
          <a:xfrm>
            <a:off x="134445" y="1227782"/>
            <a:ext cx="2872370" cy="718429"/>
          </a:xfrm>
          <a:prstGeom prst="round2SameRect">
            <a:avLst>
              <a:gd name="adj1" fmla="val 24114"/>
              <a:gd name="adj2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xmlns="" id="{BDB8EB68-5533-DBD8-E624-49525FE43322}"/>
              </a:ext>
            </a:extLst>
          </p:cNvPr>
          <p:cNvSpPr/>
          <p:nvPr/>
        </p:nvSpPr>
        <p:spPr>
          <a:xfrm rot="10800000">
            <a:off x="8691" y="112061"/>
            <a:ext cx="12192000" cy="1008320"/>
          </a:xfrm>
          <a:prstGeom prst="rect">
            <a:avLst/>
          </a:prstGeom>
          <a:gradFill flip="none" rotWithShape="1">
            <a:gsLst>
              <a:gs pos="0">
                <a:srgbClr val="271C5E"/>
              </a:gs>
              <a:gs pos="50000">
                <a:srgbClr val="2E5292"/>
              </a:gs>
              <a:gs pos="99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24111A75-B887-4F63-98BF-DEA7BFA5984C}"/>
              </a:ext>
            </a:extLst>
          </p:cNvPr>
          <p:cNvSpPr/>
          <p:nvPr/>
        </p:nvSpPr>
        <p:spPr>
          <a:xfrm>
            <a:off x="3134348" y="1240007"/>
            <a:ext cx="2862746" cy="1496482"/>
          </a:xfrm>
          <a:prstGeom prst="roundRect">
            <a:avLst>
              <a:gd name="adj" fmla="val 9023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400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E02E2CBC-F5BA-4D46-B41D-1FCAE5016061}"/>
              </a:ext>
            </a:extLst>
          </p:cNvPr>
          <p:cNvSpPr/>
          <p:nvPr/>
        </p:nvSpPr>
        <p:spPr>
          <a:xfrm>
            <a:off x="1165670" y="3213425"/>
            <a:ext cx="3129008" cy="1668362"/>
          </a:xfrm>
          <a:prstGeom prst="roundRect">
            <a:avLst>
              <a:gd name="adj" fmla="val 9023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400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91677C4D-31CB-46E4-840F-FFB1E9F94DF3}"/>
              </a:ext>
            </a:extLst>
          </p:cNvPr>
          <p:cNvSpPr/>
          <p:nvPr/>
        </p:nvSpPr>
        <p:spPr>
          <a:xfrm>
            <a:off x="6187334" y="1381226"/>
            <a:ext cx="2837163" cy="1355263"/>
          </a:xfrm>
          <a:prstGeom prst="roundRect">
            <a:avLst>
              <a:gd name="adj" fmla="val 9023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400" dirty="0"/>
          </a:p>
        </p:txBody>
      </p:sp>
      <p:sp>
        <p:nvSpPr>
          <p:cNvPr id="25" name="TextBox 44">
            <a:extLst>
              <a:ext uri="{FF2B5EF4-FFF2-40B4-BE49-F238E27FC236}">
                <a16:creationId xmlns:a16="http://schemas.microsoft.com/office/drawing/2014/main" xmlns="" id="{6016B0F4-8D67-4777-A102-5BA9A3DBCD95}"/>
              </a:ext>
            </a:extLst>
          </p:cNvPr>
          <p:cNvSpPr txBox="1"/>
          <p:nvPr/>
        </p:nvSpPr>
        <p:spPr>
          <a:xfrm>
            <a:off x="6180223" y="1940451"/>
            <a:ext cx="2863417" cy="610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effectLst/>
                <a:ea typeface="Calibri" panose="020F0502020204030204" pitchFamily="34" charset="0"/>
              </a:rPr>
              <a:t>Экстренная психологическая </a:t>
            </a:r>
            <a:br>
              <a:rPr lang="ru-RU" sz="1400" b="1" dirty="0">
                <a:effectLst/>
                <a:ea typeface="Calibri" panose="020F0502020204030204" pitchFamily="34" charset="0"/>
              </a:rPr>
            </a:br>
            <a:r>
              <a:rPr lang="ru-RU" sz="1400" b="1" dirty="0">
                <a:effectLst/>
                <a:ea typeface="Calibri" panose="020F0502020204030204" pitchFamily="34" charset="0"/>
              </a:rPr>
              <a:t>служба</a:t>
            </a:r>
            <a:endParaRPr lang="ru-RU" sz="1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46">
            <a:extLst>
              <a:ext uri="{FF2B5EF4-FFF2-40B4-BE49-F238E27FC236}">
                <a16:creationId xmlns:a16="http://schemas.microsoft.com/office/drawing/2014/main" xmlns="" id="{3D490720-F6E8-41B2-853F-86FE2B22C54C}"/>
              </a:ext>
            </a:extLst>
          </p:cNvPr>
          <p:cNvSpPr txBox="1"/>
          <p:nvPr/>
        </p:nvSpPr>
        <p:spPr>
          <a:xfrm>
            <a:off x="190681" y="1343003"/>
            <a:ext cx="26668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effectLst/>
                <a:ea typeface="Calibri" panose="020F0502020204030204" pitchFamily="34" charset="0"/>
              </a:rPr>
              <a:t>МБУ </a:t>
            </a:r>
            <a:r>
              <a:rPr lang="ru-RU" sz="1400" b="1" dirty="0" err="1">
                <a:effectLst/>
                <a:ea typeface="Calibri" panose="020F0502020204030204" pitchFamily="34" charset="0"/>
              </a:rPr>
              <a:t>ЦППМиСП</a:t>
            </a:r>
            <a:r>
              <a:rPr lang="ru-RU" sz="1400" b="1" dirty="0">
                <a:effectLst/>
                <a:ea typeface="Calibri" panose="020F0502020204030204" pitchFamily="34" charset="0"/>
              </a:rPr>
              <a:t> № 1 «Развитие»</a:t>
            </a:r>
            <a:endParaRPr lang="ru-RU" sz="1400" b="1" dirty="0"/>
          </a:p>
        </p:txBody>
      </p:sp>
      <p:sp>
        <p:nvSpPr>
          <p:cNvPr id="28" name="TextBox 47">
            <a:extLst>
              <a:ext uri="{FF2B5EF4-FFF2-40B4-BE49-F238E27FC236}">
                <a16:creationId xmlns:a16="http://schemas.microsoft.com/office/drawing/2014/main" xmlns="" id="{B7014D56-A298-42DA-9BE7-FF8A8A3E7900}"/>
              </a:ext>
            </a:extLst>
          </p:cNvPr>
          <p:cNvSpPr txBox="1"/>
          <p:nvPr/>
        </p:nvSpPr>
        <p:spPr>
          <a:xfrm>
            <a:off x="106175" y="1921788"/>
            <a:ext cx="28792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effectLst/>
                <a:ea typeface="Calibri" panose="020F0502020204030204" pitchFamily="34" charset="0"/>
              </a:rPr>
              <a:t>Выявление, поддержка и развитие способностей и талантов детей</a:t>
            </a:r>
            <a:endParaRPr lang="ru-RU" sz="1400" b="1" dirty="0"/>
          </a:p>
        </p:txBody>
      </p:sp>
      <p:sp>
        <p:nvSpPr>
          <p:cNvPr id="31" name="TextBox 53">
            <a:extLst>
              <a:ext uri="{FF2B5EF4-FFF2-40B4-BE49-F238E27FC236}">
                <a16:creationId xmlns:a16="http://schemas.microsoft.com/office/drawing/2014/main" xmlns="" id="{03378034-6DF5-445D-9E97-943CEABF5E8D}"/>
              </a:ext>
            </a:extLst>
          </p:cNvPr>
          <p:cNvSpPr txBox="1"/>
          <p:nvPr/>
        </p:nvSpPr>
        <p:spPr>
          <a:xfrm>
            <a:off x="3254355" y="1943666"/>
            <a:ext cx="26991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effectLst/>
                <a:ea typeface="Calibri" panose="020F0502020204030204" pitchFamily="34" charset="0"/>
              </a:rPr>
              <a:t>Психолого-педагогическое сопровождение детей мигрантов</a:t>
            </a:r>
            <a:endParaRPr lang="ru-RU" sz="1400" b="1" dirty="0"/>
          </a:p>
        </p:txBody>
      </p:sp>
      <p:sp>
        <p:nvSpPr>
          <p:cNvPr id="34" name="TextBox 56">
            <a:extLst>
              <a:ext uri="{FF2B5EF4-FFF2-40B4-BE49-F238E27FC236}">
                <a16:creationId xmlns:a16="http://schemas.microsoft.com/office/drawing/2014/main" xmlns="" id="{6F66E1F5-65D7-443F-94BF-E6E5D2AAB83E}"/>
              </a:ext>
            </a:extLst>
          </p:cNvPr>
          <p:cNvSpPr txBox="1"/>
          <p:nvPr/>
        </p:nvSpPr>
        <p:spPr>
          <a:xfrm>
            <a:off x="1203508" y="3485436"/>
            <a:ext cx="305053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effectLst/>
                <a:ea typeface="Calibri" panose="020F0502020204030204" pitchFamily="34" charset="0"/>
              </a:rPr>
              <a:t>Профилактика правонарушений и иных преступлений среди несовершеннолетних, травли и иных видов социально опасного поведения</a:t>
            </a:r>
            <a:endParaRPr lang="ru-RU" sz="1400" b="1" dirty="0"/>
          </a:p>
        </p:txBody>
      </p:sp>
      <p:sp>
        <p:nvSpPr>
          <p:cNvPr id="39" name="Прямоугольник: скругленные углы 38">
            <a:extLst>
              <a:ext uri="{FF2B5EF4-FFF2-40B4-BE49-F238E27FC236}">
                <a16:creationId xmlns:a16="http://schemas.microsoft.com/office/drawing/2014/main" xmlns="" id="{5B39D473-A899-D13C-5CB6-02688A7AEA4F}"/>
              </a:ext>
            </a:extLst>
          </p:cNvPr>
          <p:cNvSpPr/>
          <p:nvPr/>
        </p:nvSpPr>
        <p:spPr>
          <a:xfrm>
            <a:off x="9184265" y="1526683"/>
            <a:ext cx="2843557" cy="1209806"/>
          </a:xfrm>
          <a:prstGeom prst="roundRect">
            <a:avLst>
              <a:gd name="adj" fmla="val 9023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400" dirty="0"/>
          </a:p>
        </p:txBody>
      </p:sp>
      <p:sp>
        <p:nvSpPr>
          <p:cNvPr id="43" name="TextBox 44">
            <a:extLst>
              <a:ext uri="{FF2B5EF4-FFF2-40B4-BE49-F238E27FC236}">
                <a16:creationId xmlns:a16="http://schemas.microsoft.com/office/drawing/2014/main" xmlns="" id="{1ED29379-4BC4-84E4-A0CD-5A90C8251828}"/>
              </a:ext>
            </a:extLst>
          </p:cNvPr>
          <p:cNvSpPr txBox="1"/>
          <p:nvPr/>
        </p:nvSpPr>
        <p:spPr>
          <a:xfrm>
            <a:off x="9221089" y="1943580"/>
            <a:ext cx="2835085" cy="610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effectLst/>
                <a:ea typeface="Calibri" panose="020F0502020204030204" pitchFamily="34" charset="0"/>
              </a:rPr>
              <a:t>Сопровождение инклюзивного образования</a:t>
            </a:r>
            <a:endParaRPr lang="ru-RU" sz="1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Прямоугольник: скругленные углы 44">
            <a:extLst>
              <a:ext uri="{FF2B5EF4-FFF2-40B4-BE49-F238E27FC236}">
                <a16:creationId xmlns:a16="http://schemas.microsoft.com/office/drawing/2014/main" xmlns="" id="{18AAB228-123A-FA43-3E23-0A46C92A9620}"/>
              </a:ext>
            </a:extLst>
          </p:cNvPr>
          <p:cNvSpPr/>
          <p:nvPr/>
        </p:nvSpPr>
        <p:spPr>
          <a:xfrm>
            <a:off x="4394173" y="2953924"/>
            <a:ext cx="3168956" cy="1925746"/>
          </a:xfrm>
          <a:prstGeom prst="roundRect">
            <a:avLst>
              <a:gd name="adj" fmla="val 9023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400" dirty="0"/>
          </a:p>
        </p:txBody>
      </p:sp>
      <p:sp>
        <p:nvSpPr>
          <p:cNvPr id="49" name="TextBox 44">
            <a:extLst>
              <a:ext uri="{FF2B5EF4-FFF2-40B4-BE49-F238E27FC236}">
                <a16:creationId xmlns:a16="http://schemas.microsoft.com/office/drawing/2014/main" xmlns="" id="{40182998-7FB9-93E7-714D-A1AC566F338E}"/>
              </a:ext>
            </a:extLst>
          </p:cNvPr>
          <p:cNvSpPr txBox="1"/>
          <p:nvPr/>
        </p:nvSpPr>
        <p:spPr>
          <a:xfrm>
            <a:off x="4430849" y="3487341"/>
            <a:ext cx="3132280" cy="108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effectLst/>
                <a:ea typeface="Calibri" panose="020F0502020204030204" pitchFamily="34" charset="0"/>
              </a:rPr>
              <a:t>Психолого-педагогическое сопровождение обучающихся, испытывающих трудности в освоении ОП, развитии, социальной адаптации</a:t>
            </a:r>
            <a:endParaRPr lang="ru-RU" sz="1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Прямоугольник: скругленные углы 50">
            <a:extLst>
              <a:ext uri="{FF2B5EF4-FFF2-40B4-BE49-F238E27FC236}">
                <a16:creationId xmlns:a16="http://schemas.microsoft.com/office/drawing/2014/main" xmlns="" id="{64B1D82B-49B7-425F-DAEE-F7094308448B}"/>
              </a:ext>
            </a:extLst>
          </p:cNvPr>
          <p:cNvSpPr/>
          <p:nvPr/>
        </p:nvSpPr>
        <p:spPr>
          <a:xfrm>
            <a:off x="7716516" y="3115921"/>
            <a:ext cx="3177858" cy="1763749"/>
          </a:xfrm>
          <a:prstGeom prst="roundRect">
            <a:avLst>
              <a:gd name="adj" fmla="val 9023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400" dirty="0"/>
          </a:p>
        </p:txBody>
      </p:sp>
      <p:sp>
        <p:nvSpPr>
          <p:cNvPr id="55" name="TextBox 44">
            <a:extLst>
              <a:ext uri="{FF2B5EF4-FFF2-40B4-BE49-F238E27FC236}">
                <a16:creationId xmlns:a16="http://schemas.microsoft.com/office/drawing/2014/main" xmlns="" id="{D0331C91-D6D2-AE10-A491-B8BE1B96EA47}"/>
              </a:ext>
            </a:extLst>
          </p:cNvPr>
          <p:cNvSpPr txBox="1"/>
          <p:nvPr/>
        </p:nvSpPr>
        <p:spPr>
          <a:xfrm>
            <a:off x="7954274" y="3466923"/>
            <a:ext cx="2837163" cy="133113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effectLst/>
                <a:ea typeface="Calibri" panose="020F0502020204030204" pitchFamily="34" charset="0"/>
              </a:rPr>
              <a:t>Эффективные формы взаимодействия с родителями как основа для построения доверительного диалога между семьей и ОО</a:t>
            </a:r>
            <a:endParaRPr lang="ru-RU" sz="1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Заголовок 1">
            <a:extLst>
              <a:ext uri="{FF2B5EF4-FFF2-40B4-BE49-F238E27FC236}">
                <a16:creationId xmlns:a16="http://schemas.microsoft.com/office/drawing/2014/main" xmlns="" id="{B0DAFD82-D547-CBC8-A29A-453459059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207" y="368281"/>
            <a:ext cx="11902967" cy="870942"/>
          </a:xfrm>
        </p:spPr>
        <p:txBody>
          <a:bodyPr vert="horz">
            <a:noAutofit/>
          </a:bodyPr>
          <a:lstStyle/>
          <a:p>
            <a:pPr algn="ctr"/>
            <a:r>
              <a:rPr lang="ru-RU" sz="2500" i="1" dirty="0">
                <a:solidFill>
                  <a:schemeClr val="bg1"/>
                </a:solidFill>
              </a:rPr>
              <a:t>Направления психологической службы муниципальной системы образования</a:t>
            </a:r>
          </a:p>
        </p:txBody>
      </p:sp>
      <p:sp>
        <p:nvSpPr>
          <p:cNvPr id="14" name="Прямоугольник: скругленные верхние углы 13">
            <a:extLst>
              <a:ext uri="{FF2B5EF4-FFF2-40B4-BE49-F238E27FC236}">
                <a16:creationId xmlns:a16="http://schemas.microsoft.com/office/drawing/2014/main" xmlns="" id="{8BB296EB-C7B7-4157-DA5B-7027CCBEF2A8}"/>
              </a:ext>
            </a:extLst>
          </p:cNvPr>
          <p:cNvSpPr/>
          <p:nvPr/>
        </p:nvSpPr>
        <p:spPr>
          <a:xfrm>
            <a:off x="3146021" y="1238987"/>
            <a:ext cx="2872370" cy="718429"/>
          </a:xfrm>
          <a:prstGeom prst="round2SameRect">
            <a:avLst>
              <a:gd name="adj1" fmla="val 24114"/>
              <a:gd name="adj2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30" name="TextBox 52">
            <a:extLst>
              <a:ext uri="{FF2B5EF4-FFF2-40B4-BE49-F238E27FC236}">
                <a16:creationId xmlns:a16="http://schemas.microsoft.com/office/drawing/2014/main" xmlns="" id="{6A88FF29-ACDD-4C72-8616-1F7104EB7354}"/>
              </a:ext>
            </a:extLst>
          </p:cNvPr>
          <p:cNvSpPr txBox="1"/>
          <p:nvPr/>
        </p:nvSpPr>
        <p:spPr>
          <a:xfrm>
            <a:off x="3209329" y="1438039"/>
            <a:ext cx="2707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effectLst/>
                <a:ea typeface="Calibri" panose="020F0502020204030204" pitchFamily="34" charset="0"/>
              </a:rPr>
              <a:t>МБУ </a:t>
            </a:r>
            <a:r>
              <a:rPr lang="ru-RU" sz="1400" b="1" dirty="0" err="1">
                <a:effectLst/>
                <a:ea typeface="Calibri" panose="020F0502020204030204" pitchFamily="34" charset="0"/>
              </a:rPr>
              <a:t>ЦППМиСП</a:t>
            </a:r>
            <a:r>
              <a:rPr lang="ru-RU" sz="1400" b="1" dirty="0">
                <a:effectLst/>
                <a:ea typeface="Calibri" panose="020F0502020204030204" pitchFamily="34" charset="0"/>
              </a:rPr>
              <a:t> № 2</a:t>
            </a:r>
            <a:endParaRPr lang="ru-RU" sz="1400" b="1" dirty="0"/>
          </a:p>
        </p:txBody>
      </p:sp>
      <p:sp>
        <p:nvSpPr>
          <p:cNvPr id="15" name="Прямоугольник: скругленные верхние углы 14">
            <a:extLst>
              <a:ext uri="{FF2B5EF4-FFF2-40B4-BE49-F238E27FC236}">
                <a16:creationId xmlns:a16="http://schemas.microsoft.com/office/drawing/2014/main" xmlns="" id="{63721510-C0B2-5AC7-4425-2F7B6F7A687A}"/>
              </a:ext>
            </a:extLst>
          </p:cNvPr>
          <p:cNvSpPr/>
          <p:nvPr/>
        </p:nvSpPr>
        <p:spPr>
          <a:xfrm>
            <a:off x="1128860" y="2816923"/>
            <a:ext cx="3165818" cy="675601"/>
          </a:xfrm>
          <a:prstGeom prst="round2SameRect">
            <a:avLst>
              <a:gd name="adj1" fmla="val 24114"/>
              <a:gd name="adj2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33" name="TextBox 55">
            <a:extLst>
              <a:ext uri="{FF2B5EF4-FFF2-40B4-BE49-F238E27FC236}">
                <a16:creationId xmlns:a16="http://schemas.microsoft.com/office/drawing/2014/main" xmlns="" id="{FF876143-DA5E-4047-B5F7-6C381EBB9E90}"/>
              </a:ext>
            </a:extLst>
          </p:cNvPr>
          <p:cNvSpPr txBox="1"/>
          <p:nvPr/>
        </p:nvSpPr>
        <p:spPr>
          <a:xfrm>
            <a:off x="1210792" y="2863846"/>
            <a:ext cx="2914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effectLst/>
                <a:ea typeface="Calibri" panose="020F0502020204030204" pitchFamily="34" charset="0"/>
              </a:rPr>
              <a:t>МБУ </a:t>
            </a:r>
            <a:r>
              <a:rPr lang="ru-RU" sz="1400" b="1" dirty="0" err="1">
                <a:effectLst/>
                <a:ea typeface="Calibri" panose="020F0502020204030204" pitchFamily="34" charset="0"/>
              </a:rPr>
              <a:t>ЦППМиСП</a:t>
            </a:r>
            <a:r>
              <a:rPr lang="ru-RU" sz="1400" b="1" dirty="0">
                <a:effectLst/>
                <a:ea typeface="Calibri" panose="020F0502020204030204" pitchFamily="34" charset="0"/>
              </a:rPr>
              <a:t> № 5 </a:t>
            </a:r>
            <a:br>
              <a:rPr lang="ru-RU" sz="1400" b="1" dirty="0">
                <a:effectLst/>
                <a:ea typeface="Calibri" panose="020F0502020204030204" pitchFamily="34" charset="0"/>
              </a:rPr>
            </a:br>
            <a:r>
              <a:rPr lang="ru-RU" sz="1400" b="1" dirty="0">
                <a:effectLst/>
                <a:ea typeface="Calibri" panose="020F0502020204030204" pitchFamily="34" charset="0"/>
              </a:rPr>
              <a:t>«Сознание»</a:t>
            </a:r>
            <a:endParaRPr lang="ru-RU" sz="1400" b="1" dirty="0"/>
          </a:p>
        </p:txBody>
      </p:sp>
      <p:sp>
        <p:nvSpPr>
          <p:cNvPr id="16" name="Прямоугольник: скругленные верхние углы 15">
            <a:extLst>
              <a:ext uri="{FF2B5EF4-FFF2-40B4-BE49-F238E27FC236}">
                <a16:creationId xmlns:a16="http://schemas.microsoft.com/office/drawing/2014/main" xmlns="" id="{7D9C4855-A12A-82DC-100C-E145FBEF3E38}"/>
              </a:ext>
            </a:extLst>
          </p:cNvPr>
          <p:cNvSpPr/>
          <p:nvPr/>
        </p:nvSpPr>
        <p:spPr>
          <a:xfrm>
            <a:off x="9175806" y="1215375"/>
            <a:ext cx="2872370" cy="718429"/>
          </a:xfrm>
          <a:prstGeom prst="round2SameRect">
            <a:avLst>
              <a:gd name="adj1" fmla="val 24114"/>
              <a:gd name="adj2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42" name="TextBox 43">
            <a:extLst>
              <a:ext uri="{FF2B5EF4-FFF2-40B4-BE49-F238E27FC236}">
                <a16:creationId xmlns:a16="http://schemas.microsoft.com/office/drawing/2014/main" xmlns="" id="{6597DA25-C718-3128-27E7-781AE7FEC3A5}"/>
              </a:ext>
            </a:extLst>
          </p:cNvPr>
          <p:cNvSpPr txBox="1"/>
          <p:nvPr/>
        </p:nvSpPr>
        <p:spPr>
          <a:xfrm>
            <a:off x="9426235" y="1394284"/>
            <a:ext cx="2353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effectLst/>
                <a:ea typeface="Calibri" panose="020F0502020204030204" pitchFamily="34" charset="0"/>
              </a:rPr>
              <a:t>МБУ </a:t>
            </a:r>
            <a:r>
              <a:rPr lang="ru-RU" sz="1400" b="1" dirty="0" err="1">
                <a:effectLst/>
                <a:ea typeface="Calibri" panose="020F0502020204030204" pitchFamily="34" charset="0"/>
              </a:rPr>
              <a:t>ЦППМиСП</a:t>
            </a:r>
            <a:r>
              <a:rPr lang="ru-RU" sz="1400" b="1" dirty="0">
                <a:effectLst/>
                <a:ea typeface="Calibri" panose="020F0502020204030204" pitchFamily="34" charset="0"/>
              </a:rPr>
              <a:t> № 6</a:t>
            </a:r>
            <a:endParaRPr lang="ru-RU" sz="1400" b="1" dirty="0"/>
          </a:p>
        </p:txBody>
      </p:sp>
      <p:sp>
        <p:nvSpPr>
          <p:cNvPr id="18" name="Прямоугольник: скругленные верхние углы 17">
            <a:extLst>
              <a:ext uri="{FF2B5EF4-FFF2-40B4-BE49-F238E27FC236}">
                <a16:creationId xmlns:a16="http://schemas.microsoft.com/office/drawing/2014/main" xmlns="" id="{41689893-CD66-456D-E8AA-BE16E61BD9BE}"/>
              </a:ext>
            </a:extLst>
          </p:cNvPr>
          <p:cNvSpPr/>
          <p:nvPr/>
        </p:nvSpPr>
        <p:spPr>
          <a:xfrm>
            <a:off x="4406003" y="2813159"/>
            <a:ext cx="3165818" cy="672278"/>
          </a:xfrm>
          <a:prstGeom prst="round2SameRect">
            <a:avLst>
              <a:gd name="adj1" fmla="val 24114"/>
              <a:gd name="adj2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48" name="TextBox 43">
            <a:extLst>
              <a:ext uri="{FF2B5EF4-FFF2-40B4-BE49-F238E27FC236}">
                <a16:creationId xmlns:a16="http://schemas.microsoft.com/office/drawing/2014/main" xmlns="" id="{CE8C36CE-93C1-4F46-8964-7AE335B8F937}"/>
              </a:ext>
            </a:extLst>
          </p:cNvPr>
          <p:cNvSpPr txBox="1"/>
          <p:nvPr/>
        </p:nvSpPr>
        <p:spPr>
          <a:xfrm>
            <a:off x="4728127" y="2846138"/>
            <a:ext cx="2612219" cy="52322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effectLst/>
                <a:ea typeface="Calibri" panose="020F0502020204030204" pitchFamily="34" charset="0"/>
              </a:rPr>
              <a:t>МБУ </a:t>
            </a:r>
            <a:r>
              <a:rPr lang="ru-RU" sz="1400" b="1" dirty="0" err="1">
                <a:effectLst/>
                <a:ea typeface="Calibri" panose="020F0502020204030204" pitchFamily="34" charset="0"/>
              </a:rPr>
              <a:t>ЦППМиСП</a:t>
            </a:r>
            <a:r>
              <a:rPr lang="ru-RU" sz="1400" b="1" dirty="0">
                <a:effectLst/>
                <a:ea typeface="Calibri" panose="020F0502020204030204" pitchFamily="34" charset="0"/>
              </a:rPr>
              <a:t> № 7 «Способный ребенок»</a:t>
            </a:r>
            <a:endParaRPr lang="ru-RU" sz="1400" b="1" dirty="0"/>
          </a:p>
        </p:txBody>
      </p:sp>
      <p:sp>
        <p:nvSpPr>
          <p:cNvPr id="20" name="Прямоугольник: скругленные верхние углы 19">
            <a:extLst>
              <a:ext uri="{FF2B5EF4-FFF2-40B4-BE49-F238E27FC236}">
                <a16:creationId xmlns:a16="http://schemas.microsoft.com/office/drawing/2014/main" xmlns="" id="{9E842D04-0D14-9A5A-5E93-2A82D729A8D3}"/>
              </a:ext>
            </a:extLst>
          </p:cNvPr>
          <p:cNvSpPr/>
          <p:nvPr/>
        </p:nvSpPr>
        <p:spPr>
          <a:xfrm>
            <a:off x="7716516" y="2814162"/>
            <a:ext cx="3202522" cy="678145"/>
          </a:xfrm>
          <a:prstGeom prst="round2SameRect">
            <a:avLst>
              <a:gd name="adj1" fmla="val 24114"/>
              <a:gd name="adj2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54" name="TextBox 43">
            <a:extLst>
              <a:ext uri="{FF2B5EF4-FFF2-40B4-BE49-F238E27FC236}">
                <a16:creationId xmlns:a16="http://schemas.microsoft.com/office/drawing/2014/main" xmlns="" id="{8E1B63AE-897D-2757-8890-550AD44191D4}"/>
              </a:ext>
            </a:extLst>
          </p:cNvPr>
          <p:cNvSpPr txBox="1"/>
          <p:nvPr/>
        </p:nvSpPr>
        <p:spPr>
          <a:xfrm>
            <a:off x="8201233" y="2936397"/>
            <a:ext cx="2343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ea typeface="Calibri" panose="020F0502020204030204" pitchFamily="34" charset="0"/>
              </a:rPr>
              <a:t>МБУ </a:t>
            </a:r>
            <a:r>
              <a:rPr lang="ru-RU" sz="1400" b="1" dirty="0" err="1">
                <a:ea typeface="Calibri" panose="020F0502020204030204" pitchFamily="34" charset="0"/>
              </a:rPr>
              <a:t>ЦППМиСП</a:t>
            </a:r>
            <a:r>
              <a:rPr lang="ru-RU" sz="1400" b="1" dirty="0">
                <a:ea typeface="Calibri" panose="020F0502020204030204" pitchFamily="34" charset="0"/>
              </a:rPr>
              <a:t> № 9</a:t>
            </a:r>
            <a:endParaRPr lang="ru-RU" sz="1400" b="1" dirty="0"/>
          </a:p>
        </p:txBody>
      </p:sp>
      <p:sp>
        <p:nvSpPr>
          <p:cNvPr id="23" name="Прямоугольник: скругленные верхние углы 22">
            <a:extLst>
              <a:ext uri="{FF2B5EF4-FFF2-40B4-BE49-F238E27FC236}">
                <a16:creationId xmlns:a16="http://schemas.microsoft.com/office/drawing/2014/main" xmlns="" id="{ABFB5846-8B80-07E6-FC99-4C324D8E22BD}"/>
              </a:ext>
            </a:extLst>
          </p:cNvPr>
          <p:cNvSpPr/>
          <p:nvPr/>
        </p:nvSpPr>
        <p:spPr>
          <a:xfrm>
            <a:off x="6180223" y="1228147"/>
            <a:ext cx="2872370" cy="718429"/>
          </a:xfrm>
          <a:prstGeom prst="round2SameRect">
            <a:avLst>
              <a:gd name="adj1" fmla="val 24114"/>
              <a:gd name="adj2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24" name="TextBox 43">
            <a:extLst>
              <a:ext uri="{FF2B5EF4-FFF2-40B4-BE49-F238E27FC236}">
                <a16:creationId xmlns:a16="http://schemas.microsoft.com/office/drawing/2014/main" xmlns="" id="{F5D22B41-83FA-47F4-A2C3-3B9FE411154C}"/>
              </a:ext>
            </a:extLst>
          </p:cNvPr>
          <p:cNvSpPr txBox="1"/>
          <p:nvPr/>
        </p:nvSpPr>
        <p:spPr>
          <a:xfrm>
            <a:off x="6327959" y="1411839"/>
            <a:ext cx="2567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/>
              <a:t>МАУ </a:t>
            </a:r>
            <a:r>
              <a:rPr lang="ru-RU" sz="1400" b="1" dirty="0" err="1"/>
              <a:t>ЦППМиСП</a:t>
            </a:r>
            <a:r>
              <a:rPr lang="ru-RU" sz="1400" b="1" dirty="0"/>
              <a:t> «Эго»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6F60A91-1D23-4D55-7BF7-398A6107415E}"/>
              </a:ext>
            </a:extLst>
          </p:cNvPr>
          <p:cNvSpPr txBox="1"/>
          <p:nvPr/>
        </p:nvSpPr>
        <p:spPr>
          <a:xfrm>
            <a:off x="3050894" y="98010"/>
            <a:ext cx="61190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+mj-lt"/>
              </a:rPr>
              <a:t>Уровень </a:t>
            </a:r>
            <a:r>
              <a:rPr lang="ru-RU" sz="3200" b="1" dirty="0" err="1">
                <a:solidFill>
                  <a:schemeClr val="bg1"/>
                </a:solidFill>
                <a:latin typeface="+mj-lt"/>
              </a:rPr>
              <a:t>ЦППМиСП</a:t>
            </a:r>
            <a:endParaRPr lang="ru-RU" sz="3200" b="1" dirty="0">
              <a:latin typeface="+mj-lt"/>
            </a:endParaRPr>
          </a:p>
        </p:txBody>
      </p:sp>
      <p:sp>
        <p:nvSpPr>
          <p:cNvPr id="35" name="Прямоугольник: скругленные верхние углы 25">
            <a:extLst>
              <a:ext uri="{FF2B5EF4-FFF2-40B4-BE49-F238E27FC236}">
                <a16:creationId xmlns:a16="http://schemas.microsoft.com/office/drawing/2014/main" xmlns="" id="{15D18E21-A908-8826-0877-D76A8B6AA806}"/>
              </a:ext>
            </a:extLst>
          </p:cNvPr>
          <p:cNvSpPr/>
          <p:nvPr/>
        </p:nvSpPr>
        <p:spPr>
          <a:xfrm>
            <a:off x="2716756" y="4987456"/>
            <a:ext cx="6560676" cy="718429"/>
          </a:xfrm>
          <a:prstGeom prst="round2SameRect">
            <a:avLst>
              <a:gd name="adj1" fmla="val 24114"/>
              <a:gd name="adj2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6" name="TextBox 36">
            <a:extLst>
              <a:ext uri="{FF2B5EF4-FFF2-40B4-BE49-F238E27FC236}">
                <a16:creationId xmlns:a16="http://schemas.microsoft.com/office/drawing/2014/main" xmlns="" id="{D0EAAF65-91C5-833F-A339-BB1857A202A2}"/>
              </a:ext>
            </a:extLst>
          </p:cNvPr>
          <p:cNvSpPr txBox="1"/>
          <p:nvPr/>
        </p:nvSpPr>
        <p:spPr>
          <a:xfrm>
            <a:off x="4015382" y="5178039"/>
            <a:ext cx="40379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/>
              <a:t>ЕДИНОЕ НАПРАВЛЕНИЕ </a:t>
            </a:r>
            <a:endParaRPr lang="ru-RU" sz="1200" b="1" dirty="0"/>
          </a:p>
        </p:txBody>
      </p:sp>
      <p:sp>
        <p:nvSpPr>
          <p:cNvPr id="37" name="TextBox 44">
            <a:extLst>
              <a:ext uri="{FF2B5EF4-FFF2-40B4-BE49-F238E27FC236}">
                <a16:creationId xmlns:a16="http://schemas.microsoft.com/office/drawing/2014/main" xmlns="" id="{01293C34-B9C1-991E-C462-F20FAAD3BD39}"/>
              </a:ext>
            </a:extLst>
          </p:cNvPr>
          <p:cNvSpPr txBox="1"/>
          <p:nvPr/>
        </p:nvSpPr>
        <p:spPr>
          <a:xfrm>
            <a:off x="2720386" y="5695725"/>
            <a:ext cx="6557045" cy="83561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effectLst/>
                <a:ea typeface="Calibri" panose="020F0502020204030204" pitchFamily="34" charset="0"/>
              </a:rPr>
              <a:t>Сопровождение </a:t>
            </a:r>
            <a:r>
              <a:rPr lang="ru-RU" sz="1400" b="1" dirty="0" smtClean="0">
                <a:effectLst/>
                <a:ea typeface="Calibri" panose="020F0502020204030204" pitchFamily="34" charset="0"/>
              </a:rPr>
              <a:t>ОО </a:t>
            </a:r>
            <a:r>
              <a:rPr lang="ru-RU" sz="1400" b="1" dirty="0">
                <a:effectLst/>
                <a:ea typeface="Calibri" panose="020F0502020204030204" pitchFamily="34" charset="0"/>
              </a:rPr>
              <a:t>в организации профилактической работы по единым регламентам деятельности с выявленными целевыми группами, согласно результатам СПТ </a:t>
            </a:r>
            <a:endParaRPr lang="ru-RU" sz="1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5469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1766</TotalTime>
  <Words>1045</Words>
  <Application>Microsoft Office PowerPoint</Application>
  <PresentationFormat>Произвольный</PresentationFormat>
  <Paragraphs>113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Модель психологической службы муниципальной системы образования города Красноярска</vt:lpstr>
      <vt:lpstr>Национальные ориентиры развития образования </vt:lpstr>
      <vt:lpstr>Нормативно-правовые документы</vt:lpstr>
      <vt:lpstr>Презентация PowerPoint</vt:lpstr>
      <vt:lpstr>УРОВНИ</vt:lpstr>
      <vt:lpstr>Презентация PowerPoint</vt:lpstr>
      <vt:lpstr>Работа с педагогическими кадрами </vt:lpstr>
      <vt:lpstr>Уровень ЦППМиСП</vt:lpstr>
      <vt:lpstr>Направления психологической службы муниципальной системы образования</vt:lpstr>
      <vt:lpstr>Муниципальный уровень</vt:lpstr>
      <vt:lpstr>Муниципальная модель психологической службы  города Красноярска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модель психологической службы города Красноярска</dc:title>
  <dc:creator>Марина Ровных</dc:creator>
  <cp:lastModifiedBy>Татьяна Владимировна Свиридова</cp:lastModifiedBy>
  <cp:revision>118</cp:revision>
  <dcterms:created xsi:type="dcterms:W3CDTF">2024-11-15T02:12:38Z</dcterms:created>
  <dcterms:modified xsi:type="dcterms:W3CDTF">2024-11-27T08:34:59Z</dcterms:modified>
</cp:coreProperties>
</file>