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74" r:id="rId4"/>
    <p:sldId id="258" r:id="rId5"/>
    <p:sldId id="276" r:id="rId6"/>
    <p:sldId id="275" r:id="rId7"/>
    <p:sldId id="265" r:id="rId8"/>
    <p:sldId id="271" r:id="rId9"/>
    <p:sldId id="261" r:id="rId10"/>
    <p:sldId id="270" r:id="rId11"/>
    <p:sldId id="272" r:id="rId1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73197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Психологическое здоровье субъектов </a:t>
            </a:r>
            <a:r>
              <a:rPr lang="ru-RU" sz="3200" b="1" i="1" dirty="0" smtClean="0">
                <a:solidFill>
                  <a:srgbClr val="0070C0"/>
                </a:solidFill>
                <a:latin typeface="+mn-lt"/>
              </a:rPr>
              <a:t>образовательных</a:t>
            </a:r>
            <a:r>
              <a:rPr lang="ru-RU" sz="3200" b="1" i="1" dirty="0" smtClean="0">
                <a:solidFill>
                  <a:srgbClr val="0070C0"/>
                </a:solidFill>
              </a:rPr>
              <a:t> отношений: </a:t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3200" b="1" i="1" dirty="0" smtClean="0">
                <a:solidFill>
                  <a:srgbClr val="0070C0"/>
                </a:solidFill>
              </a:rPr>
              <a:t>постановка задач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4676" y="3117078"/>
            <a:ext cx="7372264" cy="1882212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Галина Александровна 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Гуртовенко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r"/>
            <a:r>
              <a:rPr lang="ru-RU" sz="1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 филос. н., директор </a:t>
            </a:r>
            <a:r>
              <a:rPr lang="ru-RU" sz="16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Мбу</a:t>
            </a:r>
            <a:r>
              <a:rPr lang="ru-RU" sz="1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ЦППМиСП№1 «Развитие»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2505815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3775" y="618516"/>
            <a:ext cx="10905059" cy="588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1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3237" y="2942973"/>
            <a:ext cx="10364451" cy="1596177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b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5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335" y="635610"/>
            <a:ext cx="10364451" cy="30442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cs typeface="Arial" pitchFamily="34" charset="0"/>
              </a:rPr>
              <a:t>Психологическое здоровье</a:t>
            </a:r>
            <a:endParaRPr lang="ru-RU" b="1" i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" y="1016000"/>
            <a:ext cx="12107332" cy="605366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4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состояние, при котором человек способен реализовать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собственный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потенциал, справляться с обычными жизненными стрессами, продуктивно и плодотворно работать, а также вносить вклад в жизнь своего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сообщества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(ВОЗ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динамическая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совокупность психических свойств человека, обеспечивающих гармонию между потребностями</a:t>
            </a:r>
            <a:r>
              <a:rPr lang="en-US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индивида и общества и ориентирующих его на выполнение своей жизненной задачи,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самоактуализацию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В. </a:t>
            </a:r>
            <a:r>
              <a:rPr lang="ru-RU" sz="1600" cap="none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Хухлаева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i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позволяет личности постепенно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становиться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самодостаточной, когда она все больше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ориентируется в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своем поведении и отношениях не только на извне задаваемые нормы,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и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внутренние осознанные </a:t>
            </a:r>
            <a:r>
              <a:rPr lang="ru-RU" sz="1600" cap="non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самоориентиры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(оно предполагает интерес человека к жизни, свободу мысли и инициативу, увлеченность какой-либо областью научной или практической деятельности, активность и самостоятельность, ответственность и способность к риску, веру в себя и уважение другого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разборчивость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средствах достижения цели, способность к сильным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чувствам и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переживаниям, осознание своей индивидуальности и радостное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удивление по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поводу своеобразия всех окружающих людей, творчество в самых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разных сферах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жизни и деятельности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В.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Дубровина)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i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</a:t>
            </a:r>
            <a:r>
              <a:rPr lang="ru-RU" sz="1600" b="1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 психологического здоровья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поддержание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активного динамического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баланса между человеком и окружающей средой в ситуациях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требующих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мобилизации ресурсов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личности</a:t>
            </a:r>
            <a:endParaRPr lang="ru-RU" sz="16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b="1" i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</a:t>
            </a:r>
            <a:r>
              <a:rPr lang="ru-RU" sz="1600" b="1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сохранения психологического </a:t>
            </a:r>
            <a:r>
              <a:rPr lang="ru-RU" sz="1600" b="1" i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здоровья: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осознание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ценности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психологического здоровья своего и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других; 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осознание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ценности состояния психологического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благополучия и консолидация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усилий по его достижению в процессе жизнедеятельности; 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механизмов конструктивной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коммуникации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обеспечивающей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взаимопонимание !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73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335" y="635610"/>
            <a:ext cx="10364451" cy="304428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0070C0"/>
                </a:solidFill>
                <a:cs typeface="Arial" pitchFamily="34" charset="0"/>
              </a:rPr>
              <a:t>Психологическое здоровье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3200" y="1083734"/>
            <a:ext cx="11769458" cy="5664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b="1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ритерии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умение  поддерживать динамический баланс с окружающей средой  для дальнейшего позитивного личностного развития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способность овладевать средствами </a:t>
            </a:r>
            <a:r>
              <a:rPr lang="ru-RU" sz="1600" u="sng" cap="non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самопонимания</a:t>
            </a:r>
            <a:r>
              <a:rPr lang="ru-RU" sz="1600" u="sng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u="sng" cap="non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самопринятия</a:t>
            </a:r>
            <a:r>
              <a:rPr lang="ru-RU" sz="1600" u="sng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саморазвития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контексте взаимодействия с окружающими его людьми и </a:t>
            </a:r>
            <a:r>
              <a:rPr lang="ru-RU" sz="16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условиях  реальностей окружающего мира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самоуважение, социальная толерантность, чувство личностной безопасности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стрессоустойчивость, социальная  и психологическая адаптивность;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принятие ценностей самоактуализирующейся личности, потребность в самореализации, активные социальные контакты</a:t>
            </a:r>
          </a:p>
          <a:p>
            <a:pPr marL="0" indent="0">
              <a:buNone/>
            </a:pPr>
            <a:r>
              <a:rPr lang="ru-RU" sz="1600" b="1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Уровни психологического здоровья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[Ананьев В.А.].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ru-RU" sz="1600" b="1" i="1" cap="non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дезаптивный</a:t>
            </a:r>
            <a:r>
              <a:rPr lang="ru-RU" sz="1600" b="1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уровень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(низкий): человек неспособен гармонично взаимодействовать с окружающей социальной средой, потому что действует в ущерб своим возможностям и желаниям или использует наступательную стратегию, сопряженную с бескомпромиссностью решений, поэтому переживает эмоционально-психические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перегрузки</a:t>
            </a:r>
            <a:endParaRPr lang="en-GB" sz="1600" cap="non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6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адаптивный уровень (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средний): человек испытывает трудности социально-психологической адаптации, но преодолевает их посредством использования резервных возможностей </a:t>
            </a:r>
            <a:r>
              <a:rPr lang="ru-RU" sz="1600" cap="none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совладания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стрессовыми ситуациями, переживая при этом значительное эмоционально-психологическое </a:t>
            </a:r>
            <a:r>
              <a:rPr lang="ru-RU" sz="16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напряжение</a:t>
            </a:r>
            <a:endParaRPr lang="en-GB" sz="1600" cap="non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6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креативный </a:t>
            </a:r>
            <a:r>
              <a:rPr lang="ru-RU" sz="1600" b="1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(высокий): стрессоустойчивый человек, легко и гармонично приспосабливается к социальной среде посредством активных и эффективных стратегий взаимодействия с  действительностью, сохраняя эмоционально</a:t>
            </a:r>
            <a:r>
              <a:rPr lang="en-US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психологическое равновесие</a:t>
            </a:r>
          </a:p>
          <a:p>
            <a:pPr algn="just"/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5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211216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cs typeface="Arial" panose="020B0604020202020204" pitchFamily="34" charset="0"/>
              </a:rPr>
              <a:t>психологическое благополучие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2011" y="1119498"/>
            <a:ext cx="11690647" cy="57385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жизненных установок и личностных притязаний реальным возможностям здоровья человека формирует определенную степень «благополучия» </a:t>
            </a:r>
            <a:r>
              <a:rPr lang="ru-RU" sz="1400" b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физического, социального и душевного. </a:t>
            </a:r>
          </a:p>
          <a:p>
            <a:pPr marL="0" indent="0" algn="just">
              <a:spcBef>
                <a:spcPts val="0"/>
              </a:spcBef>
            </a:pPr>
            <a:endParaRPr lang="ru-RU" sz="1400" b="1" cap="non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1400" b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человеческая психика выступает как целостная динамическая система, стремящаяся к сохранению равновесия. Сохранение равновесия свидетельствует о благоприятном для человека развитии событий, индикатором которого является степень </a:t>
            </a:r>
            <a:r>
              <a:rPr lang="ru-RU" sz="14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благополучия личности </a:t>
            </a:r>
            <a:r>
              <a:rPr lang="ru-RU" sz="14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 позитивного фона эмоционального переживания до бурного проявления эмоций, хотя последнее может свидетельствовать и о нарушении равновесия как одной из характеристик состояния)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4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важной </a:t>
            </a:r>
            <a:r>
              <a:rPr lang="ru-RU" sz="1400" u="sng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отличительной чертой </a:t>
            </a:r>
            <a:r>
              <a:rPr lang="ru-RU" sz="14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психологического благополучия является гармония внутреннего мира человека с окружающей средой, а также равновесие между отдельными компонентами субъективной реальности личностного «</a:t>
            </a:r>
            <a:r>
              <a:rPr lang="ru-RU" sz="14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я»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4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Составляющие психологического благополучия человека (К. </a:t>
            </a:r>
            <a:r>
              <a:rPr lang="ru-RU" sz="1400" b="1" cap="none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Рифф</a:t>
            </a:r>
            <a:r>
              <a:rPr lang="ru-RU" sz="1400" b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ru-RU" sz="14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позитивное </a:t>
            </a:r>
            <a:r>
              <a:rPr lang="ru-RU" sz="14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отношение к </a:t>
            </a:r>
            <a:r>
              <a:rPr lang="ru-RU" sz="14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окружающему миру, управление окружающей средой, жизненные цели, автономия, личностный рост</a:t>
            </a:r>
          </a:p>
          <a:p>
            <a:pPr marL="0" indent="0" algn="ctr">
              <a:spcBef>
                <a:spcPts val="0"/>
              </a:spcBef>
            </a:pPr>
            <a:endParaRPr lang="ru-RU" sz="14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Психологическое </a:t>
            </a:r>
            <a:r>
              <a:rPr lang="ru-RU" sz="14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благополучие личности</a:t>
            </a:r>
            <a:r>
              <a:rPr lang="ru-RU" sz="14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сложное </a:t>
            </a:r>
            <a:r>
              <a:rPr lang="ru-RU" sz="14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переживание человеком </a:t>
            </a:r>
            <a:r>
              <a:rPr lang="ru-RU" sz="14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удовлетворенности</a:t>
            </a:r>
            <a:r>
              <a:rPr lang="ru-RU" sz="14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собственной жизнью, отражающее одновременно как актуальные, так и потенциальные аспекты жизни личности. </a:t>
            </a:r>
            <a:r>
              <a:rPr lang="ru-RU" sz="14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Оно проявляется </a:t>
            </a:r>
            <a:r>
              <a:rPr lang="ru-RU" sz="14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как уверенность в себе, адекватная самооценка, позитивный взгляд на жизнь, доброжелательность, общительность, эмоциональная стабильность</a:t>
            </a:r>
            <a:r>
              <a:rPr lang="ru-RU" sz="14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</a:pPr>
            <a:endParaRPr lang="ru-RU" sz="14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Формируется </a:t>
            </a:r>
            <a:r>
              <a:rPr lang="ru-RU" sz="1400" b="1" i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процессе развития и воспитания, дает человеку новое видение самого себя, мира и себя в </a:t>
            </a:r>
            <a:r>
              <a:rPr lang="ru-RU" sz="1400" b="1" i="1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мире         </a:t>
            </a:r>
            <a:endParaRPr lang="en-US" sz="1400" b="1" i="1" cap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</a:t>
            </a:r>
            <a:r>
              <a:rPr lang="ru-RU" sz="1400" b="1" i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для реализации замыслов, творческой активности, большую «степень свободы» для выбора путей адекватного реагирования.</a:t>
            </a:r>
          </a:p>
          <a:p>
            <a:pPr marL="0" indent="0" algn="ctr">
              <a:spcBef>
                <a:spcPts val="0"/>
              </a:spcBef>
            </a:pPr>
            <a:endParaRPr lang="ru-RU" sz="1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0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45533"/>
            <a:ext cx="10364451" cy="770467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Задачи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3933" y="1016000"/>
            <a:ext cx="11895667" cy="54702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психолого-педагогической службы (педагога-психолога, социального педагога в сотрудничестве с классными руководителями и администрацией) в образовательной </a:t>
            </a: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организации: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созданию благоприятного социально-психологического климата </a:t>
            </a:r>
            <a:r>
              <a:rPr lang="ru-RU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коллективе </a:t>
            </a: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и взрослых</a:t>
            </a:r>
            <a:r>
              <a:rPr lang="ru-RU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развивающей образовательной среды;</a:t>
            </a:r>
            <a:endParaRPr lang="ru-RU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психолого-педагогической компетентности и </a:t>
            </a:r>
            <a:r>
              <a:rPr lang="ru-RU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психологической культуры </a:t>
            </a: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субъектов образовательного процесса и помощь в формировании социально - психологической умелости*;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профилактики конфликтного поведения детей и взрослых;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навыков конструктивного взаимодействия участников образовательного процесса;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сохранению психологического здоровья участников образовательного </a:t>
            </a:r>
            <a:r>
              <a:rPr lang="ru-RU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</a:t>
            </a:r>
            <a:endParaRPr lang="ru-RU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66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777667"/>
            <a:ext cx="10364451" cy="52067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cs typeface="Arial" panose="020B0604020202020204" pitchFamily="34" charset="0"/>
              </a:rPr>
              <a:t>Способы сохранения психологического здоровья </a:t>
            </a:r>
            <a:r>
              <a:rPr lang="ru-RU" b="1" i="1" dirty="0" smtClean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" y="1119498"/>
            <a:ext cx="11989750" cy="57385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b="1" u="sng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Обучающиеся </a:t>
            </a:r>
            <a:endParaRPr lang="ru-RU" sz="1400" b="1" i="1" cap="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Условия </a:t>
            </a: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развития личности и достижения образовательных результатов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Определение и развитие возможностей и способностей ребенка, резервов развития каждого возраста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Поддержание благоприятного для развития ребенка психологического климата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Профилактика развития школьной тревожности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Формирование навыков психорегуляции</a:t>
            </a:r>
          </a:p>
          <a:p>
            <a:pPr marL="0" indent="0">
              <a:spcBef>
                <a:spcPts val="0"/>
              </a:spcBef>
              <a:buNone/>
            </a:pPr>
            <a:endParaRPr lang="ru-RU" sz="1400" cap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b="1" i="1" u="sng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Педагоги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Условия осуществления профессиональной деятельности :</a:t>
            </a:r>
            <a:r>
              <a:rPr lang="ru-RU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Способы </a:t>
            </a:r>
            <a:r>
              <a:rPr lang="ru-RU" sz="1400" b="1" i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sz="1400" b="1" i="1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(содействие/принуждение)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sz="1400" b="1" i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отношений </a:t>
            </a:r>
            <a:r>
              <a:rPr lang="ru-RU" sz="1400" b="1" i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b="1" i="1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/неприятие</a:t>
            </a: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Направленность </a:t>
            </a:r>
            <a:r>
              <a:rPr lang="ru-RU" sz="1400" b="1" i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личности </a:t>
            </a: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b="1" i="1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гуманистическая/ манипулятивная/ технократическая)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Позиция (</a:t>
            </a:r>
            <a:r>
              <a:rPr lang="ru-RU" sz="1400" b="1" i="1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самостоятельная/ зависимая</a:t>
            </a: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400" b="1" i="1" cap="none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Направление  </a:t>
            </a:r>
            <a:r>
              <a:rPr lang="ru-RU" sz="1400" b="1" i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движения </a:t>
            </a:r>
            <a:r>
              <a:rPr lang="ru-RU" sz="1400" b="1" i="1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(развитие/ творчество/ адаптация/ стагнация)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 </a:t>
            </a:r>
            <a:r>
              <a:rPr lang="ru-RU" sz="1400" b="1" i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движения </a:t>
            </a: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b="1" i="1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самореализация/невротизация)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Стратегия </a:t>
            </a:r>
            <a:r>
              <a:rPr lang="ru-RU" sz="1400" b="1" i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жизнедеятельности </a:t>
            </a:r>
            <a:r>
              <a:rPr lang="ru-RU" sz="1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b="1" i="1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управлять/ подавлять)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400" b="1" i="1" u="sng" cap="none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1" u="sng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Родители</a:t>
            </a:r>
            <a:endParaRPr lang="ru-RU" sz="1400" b="1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Способствовать </a:t>
            </a:r>
            <a:r>
              <a:rPr lang="ru-RU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формированию культуры взаимодействия и доверительных отношений</a:t>
            </a:r>
            <a:endParaRPr lang="ru-RU" sz="1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9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28" y="273465"/>
            <a:ext cx="10364451" cy="444383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cs typeface="Arial" panose="020B0604020202020204" pitchFamily="34" charset="0"/>
              </a:rPr>
              <a:t>Образовательная среда</a:t>
            </a:r>
            <a:endParaRPr lang="ru-RU" b="1" i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96333" y="914401"/>
            <a:ext cx="11761785" cy="53892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Образовательная среда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это система </a:t>
            </a: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образовательных условий</a:t>
            </a: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которые необходимы для практической </a:t>
            </a: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реализации определенной </a:t>
            </a: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образовательной технологии и миссии образовательного учреждения, включая </a:t>
            </a: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пространственно-предметные условия</a:t>
            </a: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систему межличностных (</a:t>
            </a: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социально</a:t>
            </a:r>
            <a:r>
              <a:rPr lang="en-US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психологических) взаимоотношений </a:t>
            </a: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между субъектами </a:t>
            </a: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учебно-воспитательного процесса </a:t>
            </a: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пространство разнообразных видов деятельности, необходимых для социализации обучающихся в соответствии с </a:t>
            </a: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их возрастными </a:t>
            </a: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особенностями развития и индивидуальными </a:t>
            </a: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интересами</a:t>
            </a:r>
            <a:endParaRPr lang="en-US" sz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1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эколого-личностная модель образовательной среды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(В. А. </a:t>
            </a:r>
            <a:r>
              <a:rPr lang="ru-RU" sz="11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Ясвин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1997, 2000) </a:t>
            </a: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ориентирована на  </a:t>
            </a: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развитие  свободной, активной личности </a:t>
            </a:r>
            <a:r>
              <a:rPr lang="ru-RU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учащегося </a:t>
            </a:r>
            <a:endParaRPr lang="ru-RU" sz="1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100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коммуникативно-ориентировочной модели образовательной среды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(В. В. Рубцов, 2000) сделан акцент на </a:t>
            </a: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межличностных  взаимодействиях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социальной среде и определении </a:t>
            </a: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решающей роли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коммуникативных процессов в развитии ребенка в </a:t>
            </a: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процессе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образования (</a:t>
            </a: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субъекты </a:t>
            </a:r>
            <a:r>
              <a:rPr lang="ru-RU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коммуникативных </a:t>
            </a: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взаимодействий) </a:t>
            </a:r>
          </a:p>
          <a:p>
            <a:pPr marL="0" indent="0">
              <a:buNone/>
            </a:pP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100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антропо</a:t>
            </a:r>
            <a:r>
              <a:rPr lang="ru-RU" sz="11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психологической </a:t>
            </a:r>
            <a:r>
              <a:rPr lang="ru-RU" sz="1100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модели образовательной среды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(В. И. </a:t>
            </a:r>
            <a:r>
              <a:rPr lang="ru-RU" sz="11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Слободчиков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1997), образовательная </a:t>
            </a: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среда  - исторически сложившаяся культурная форма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встречи </a:t>
            </a: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детей и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взрослых в реальной и полноценной </a:t>
            </a: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жизни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развитие целостного человека </a:t>
            </a: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100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Психодидактическая</a:t>
            </a:r>
            <a:r>
              <a:rPr lang="ru-RU" sz="11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модель дифференциации и индивидуализации образовательной среды </a:t>
            </a:r>
            <a:r>
              <a:rPr lang="ru-RU" sz="11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школы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(В. П. Лебедева, 2000;</a:t>
            </a:r>
            <a:b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В. И. Панов, 2007; В. А. Орлов, В. А. </a:t>
            </a:r>
            <a:r>
              <a:rPr lang="ru-RU" sz="11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Ясвин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2010) </a:t>
            </a: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предполагает организацию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процесса на основе </a:t>
            </a: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индивидуальных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образовательных планов и программ. Образовательный процесс становится вариативным как по содержанию, так и по средствам и формам обучения. Школа с такой образовательной средой обеспечивает внутренне комфортное и оптимальное развитие личности учащегося, его </a:t>
            </a: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успешную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настоящую и будущую психологическую и социальную адаптацию в обществе, </a:t>
            </a: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формируется также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готовность у учащихся к выбору профессии, </a:t>
            </a:r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адекватному индивидуальным </a:t>
            </a:r>
            <a:r>
              <a:rPr lang="ru-RU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способностям и целям общества </a:t>
            </a:r>
            <a:endParaRPr lang="ru-RU" sz="1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0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-67732"/>
            <a:ext cx="10364451" cy="821266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0070C0"/>
                </a:solidFill>
                <a:cs typeface="Arial" panose="020B0604020202020204" pitchFamily="34" charset="0"/>
              </a:rPr>
              <a:t>Образовательная среда</a:t>
            </a:r>
            <a:endParaRPr lang="ru-RU" sz="3200" b="1" i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872" y="584199"/>
            <a:ext cx="12186127" cy="602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2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3597"/>
            <a:ext cx="10363825" cy="1090641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cs typeface="Arial" panose="020B0604020202020204" pitchFamily="34" charset="0"/>
              </a:rPr>
              <a:t>Критерии</a:t>
            </a:r>
            <a:r>
              <a:rPr lang="en-US" sz="2800" b="1" i="1" dirty="0" smtClean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  <a:cs typeface="Arial" panose="020B0604020202020204" pitchFamily="34" charset="0"/>
              </a:rPr>
              <a:t>психологической безопасности</a:t>
            </a:r>
            <a:r>
              <a:rPr lang="en-US" sz="2800" b="1" i="1" dirty="0" smtClean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cs typeface="Arial" panose="020B0604020202020204" pitchFamily="34" charset="0"/>
              </a:rPr>
              <a:t>образовательной </a:t>
            </a:r>
            <a:r>
              <a:rPr lang="ru-RU" sz="2800" b="1" i="1" dirty="0" smtClean="0">
                <a:solidFill>
                  <a:srgbClr val="0070C0"/>
                </a:solidFill>
                <a:cs typeface="Arial" panose="020B0604020202020204" pitchFamily="34" charset="0"/>
              </a:rPr>
              <a:t>среды</a:t>
            </a:r>
            <a:r>
              <a:rPr lang="ru-RU" sz="2800" i="1" dirty="0" smtClean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ru-RU" sz="3200" i="1" dirty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ru-RU" sz="3200" i="1" dirty="0">
                <a:solidFill>
                  <a:srgbClr val="0070C0"/>
                </a:solidFill>
                <a:cs typeface="Arial" panose="020B0604020202020204" pitchFamily="34" charset="0"/>
              </a:rPr>
            </a:br>
            <a:endParaRPr lang="ru-RU" sz="3200" i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3200" y="957129"/>
            <a:ext cx="11786550" cy="6027871"/>
          </a:xfrm>
        </p:spPr>
        <p:txBody>
          <a:bodyPr>
            <a:normAutofit fontScale="85000" lnSpcReduction="20000"/>
          </a:bodyPr>
          <a:lstStyle/>
          <a:p>
            <a:endParaRPr lang="ru-RU" i="1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Психологическая безопасность образовательной среды </a:t>
            </a:r>
            <a:r>
              <a:rPr lang="ru-RU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это </a:t>
            </a:r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состояние психологической защищённости от всех видов насилия, способствующее удовлетворению потребностей в личностно-доверительном общении, создающее </a:t>
            </a:r>
            <a:r>
              <a:rPr lang="ru-RU" cap="none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референтную</a:t>
            </a:r>
            <a:r>
              <a:rPr lang="ru-RU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значимость </a:t>
            </a:r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среды и обеспечивающее психическое здоровье включенных в </a:t>
            </a:r>
            <a:r>
              <a:rPr lang="ru-RU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нее участников</a:t>
            </a:r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также способность человека и среды отражать </a:t>
            </a:r>
            <a:r>
              <a:rPr lang="ru-RU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неблагоприятные внешние </a:t>
            </a:r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внутренние воздействия (умение защититься от угроз и умение создавать психологически безопасные отношения).</a:t>
            </a:r>
          </a:p>
          <a:p>
            <a:pPr marL="0" indent="0">
              <a:buNone/>
            </a:pPr>
            <a:r>
              <a:rPr lang="ru-RU" b="1" i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Психологически безопасная образовательная среда</a:t>
            </a:r>
            <a:r>
              <a:rPr lang="ru-RU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результат комплексного, системного, длительного, специально организованного </a:t>
            </a:r>
            <a:r>
              <a:rPr lang="ru-RU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</a:t>
            </a:r>
            <a:r>
              <a:rPr lang="en-US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педагогического </a:t>
            </a:r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процесса, результат которого фиксируется в наличии (создании):</a:t>
            </a:r>
          </a:p>
          <a:p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гуманистической образовательной системы образовательного учреждения;</a:t>
            </a:r>
          </a:p>
          <a:p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единого образовательного и воспитательного пространства в окружающей образовательное учреждение среде;</a:t>
            </a:r>
          </a:p>
          <a:p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включенности личности учащегося в образовательный процесс в </a:t>
            </a:r>
            <a:r>
              <a:rPr lang="ru-RU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субъектной позиции</a:t>
            </a:r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наличия значимых для ученика сообществ, обеспечивающих </a:t>
            </a:r>
            <a:r>
              <a:rPr lang="ru-RU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удовлетворение его </a:t>
            </a:r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потребности в межличностном общении, характеризующихся общинным характером организации деятельности, наличием отношений, основанных на </a:t>
            </a:r>
            <a:r>
              <a:rPr lang="ru-RU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требовательности </a:t>
            </a:r>
            <a:r>
              <a:rPr lang="ru-RU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уважении друг к другу.</a:t>
            </a:r>
          </a:p>
          <a:p>
            <a:pPr marL="0" indent="0" algn="just">
              <a:buNone/>
            </a:pPr>
            <a:r>
              <a:rPr lang="ru-RU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качестве составляющих психологической безопасности </a:t>
            </a:r>
            <a:r>
              <a:rPr lang="ru-RU" cap="non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образовательной среды </a:t>
            </a:r>
            <a:r>
              <a:rPr lang="ru-RU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выделяют: психологическую комфортность, защищенность и удовлетворенность участников образовательных отношений образовательной средой</a:t>
            </a:r>
            <a:r>
              <a:rPr lang="ru-RU" cap="non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cap="none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96989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1387</TotalTime>
  <Words>1050</Words>
  <Application>Microsoft Office PowerPoint</Application>
  <PresentationFormat>Широкоэкранный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Tw Cen MT</vt:lpstr>
      <vt:lpstr>Wingdings</vt:lpstr>
      <vt:lpstr>Капля</vt:lpstr>
      <vt:lpstr>Психологическое здоровье субъектов образовательных отношений:  постановка задач</vt:lpstr>
      <vt:lpstr>Психологическое здоровье</vt:lpstr>
      <vt:lpstr>Психологическое здоровье</vt:lpstr>
      <vt:lpstr>психологическое благополучие  </vt:lpstr>
      <vt:lpstr>Задачи </vt:lpstr>
      <vt:lpstr>Способы сохранения психологического здоровья   </vt:lpstr>
      <vt:lpstr>Образовательная среда</vt:lpstr>
      <vt:lpstr>Образовательная среда</vt:lpstr>
      <vt:lpstr>Критерии психологической безопасности  образовательной среды  </vt:lpstr>
      <vt:lpstr>Презентация PowerPoint</vt:lpstr>
      <vt:lpstr>Благодарю за внимание! 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основы психологической безопасности образовательной среды</dc:title>
  <dc:creator>ПК</dc:creator>
  <cp:lastModifiedBy>ПК</cp:lastModifiedBy>
  <cp:revision>74</cp:revision>
  <cp:lastPrinted>2024-12-02T03:52:09Z</cp:lastPrinted>
  <dcterms:created xsi:type="dcterms:W3CDTF">2022-05-17T04:44:35Z</dcterms:created>
  <dcterms:modified xsi:type="dcterms:W3CDTF">2024-12-02T03:53:16Z</dcterms:modified>
</cp:coreProperties>
</file>