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92" r:id="rId3"/>
    <p:sldId id="283" r:id="rId4"/>
    <p:sldId id="268" r:id="rId5"/>
    <p:sldId id="287" r:id="rId6"/>
    <p:sldId id="288" r:id="rId7"/>
    <p:sldId id="286" r:id="rId8"/>
    <p:sldId id="289" r:id="rId9"/>
    <p:sldId id="269" r:id="rId10"/>
    <p:sldId id="290" r:id="rId11"/>
    <p:sldId id="291" r:id="rId12"/>
    <p:sldId id="284" r:id="rId13"/>
    <p:sldId id="266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5A31D4-8FA4-9DC4-EC91-62ABE7B3C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13D2DCC-5FA5-2715-46F8-833D26282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5723C9-B65C-82DB-4A41-952CC304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E37738E-70EC-FFCC-8D7C-A3CF1896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BD170B5-7CEB-4BEA-C9FD-ACA745FC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489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DE3DAC-1744-3F2B-E316-EFD6FFAC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674EF2B-BE17-16ED-51D9-02D31F9A3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A738E73-FABA-A02F-4FCB-E88DFC510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8788B0E-74D4-1D42-E7B8-0E03EF32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2397E2-5775-3D47-4EBA-BF93315D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143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5CE7939-DC26-154B-8FAE-D32A961E8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3274785-3518-A095-46B7-A38F29813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A0FC3B-D6FE-F872-06F1-65CD8D49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EE2B540-B0D2-6746-3795-1404A632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6D1FED-05CE-6FA9-5391-95478CEA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1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64289E-87DC-E8F0-0E15-EC499BF5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BEFD1E-F07A-7E88-0F90-2BF360D30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A8228B4-4E27-476D-3E35-84406458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58C433D-D030-68D8-DDFE-17EE1C85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16AB6B-B989-2278-643D-F2FC886D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71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2FDA72-CC0F-9794-8C9D-CF39CE40C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1C0575-B28B-778A-48FE-1A79C1226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438157-48DB-CA5A-FEAA-8A963772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13BC4EA-BB09-0FEF-E5A9-57B5B21D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C8B616F-3B5F-A8D8-0ED5-2D798049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796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DB3F8C-7151-89E5-8DF6-0F4048D0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FF7FEB6-438A-07DB-D1A7-60D4DC6A2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B0C70BC-5AD3-99B3-599C-FBDFD70D6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BB2343C-44E7-8BAD-098D-E48814819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7755123-233B-29C8-4FF3-0827E808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9AD25DC-7EE4-DB0E-71BE-4883C9A4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438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8C189C-27B5-8671-D524-3804E3B4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4AC5197-4AE0-C17F-68BF-7DA0B7DE0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2E8088D-7686-E6DC-6160-88FCEC806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7DD5855-54A4-887B-6170-EBF31D886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FB825B8-B94B-09AB-7A75-717D00DBF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22E4934-F685-4479-D985-E6999002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1A34D19-79A0-482A-7553-68FF1221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72777B2-E261-96F6-36B1-5E2035F7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990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9C714A-0E70-9AF6-8ADC-7BE55757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AF99132-11AE-CD80-88BD-A1826F990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E44AB60-3964-F9F9-1082-2A07CDC7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3756E8A-E97D-932F-D16A-853BCA14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127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F0B0927-D376-BDDA-1400-B24828B7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E88E474-5604-1592-48CA-D2BE8F07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DE4ABEF-0704-EE96-2D2C-94434C98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716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F27983-8055-B0D2-C53C-4116FED1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F5BCB2-2702-AD9C-6CF9-8C7A8907E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9A16088-FB11-8323-D16F-A8FF5829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F9364CE-095E-8E06-70A7-EB19F2C7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E016154-B93F-197F-18B2-B63E6B20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41B100B-71CE-1402-553A-1FC06EF6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851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0B2EE3-1DAD-5E30-EE27-0B1D3D3BC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EE594AB-76EB-46E6-5C0D-BEDC44DC1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6C4E08D-8A8F-FB25-71BD-28482061C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29E7EFA-8041-B3D8-5337-612D012D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27470BB-84CC-F014-27D6-6879DAAC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6FC562-696E-11C1-A5D6-39ECA740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761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71E0D3-3C2D-599D-1B54-F0C537752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0B6BB14-D90B-020D-5956-0F648851A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13AC79D-931E-DC6F-8953-1C908E0A6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2D24-667D-4A8F-BA26-9AEDF59E8F55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3E15EF1-63FE-9EE5-A527-FDC69EAC14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7B0C33E-64BD-B9AC-C191-73A8E58B4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594B-89CD-4AE3-8C6B-CBC9C02270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345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C71BACB-2E0D-4311-92CE-4EE1AC169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067" y="1122362"/>
            <a:ext cx="11235266" cy="4804305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+mn-lt"/>
              </a:rPr>
              <a:t>Координационный центр </a:t>
            </a: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по вопросам формирования у молодёжи активной гражданской позиции, предупреждения межнациональных и межконфессиональных конфликтов, противодействия идеологии терроризма и профилактики экстремизма </a:t>
            </a:r>
            <a:r>
              <a:rPr lang="ru-RU" sz="4000" dirty="0">
                <a:latin typeface="+mn-lt"/>
              </a:rPr>
              <a:t/>
            </a:r>
            <a:br>
              <a:rPr lang="ru-RU" sz="4000" dirty="0">
                <a:latin typeface="+mn-lt"/>
              </a:rPr>
            </a:br>
            <a:r>
              <a:rPr lang="ru-RU" sz="4000" dirty="0">
                <a:latin typeface="+mn-lt"/>
              </a:rPr>
              <a:t>ФГАОУ ВО «</a:t>
            </a:r>
            <a:r>
              <a:rPr lang="ru-RU" sz="4000" dirty="0" smtClean="0">
                <a:latin typeface="+mn-lt"/>
              </a:rPr>
              <a:t>Сибирский федеральный университет»</a:t>
            </a:r>
            <a:r>
              <a:rPr lang="ru-RU" sz="4000" dirty="0">
                <a:latin typeface="+mn-lt"/>
              </a:rPr>
              <a:t/>
            </a:r>
            <a:br>
              <a:rPr lang="ru-RU" sz="4000" dirty="0"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3" y="287867"/>
            <a:ext cx="1007533" cy="1007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+mn-lt"/>
              </a:rPr>
              <a:t>Представители 5 школ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5134" y="3048001"/>
            <a:ext cx="2294467" cy="795866"/>
          </a:xfrm>
        </p:spPr>
        <p:txBody>
          <a:bodyPr anchor="ctr"/>
          <a:lstStyle/>
          <a:p>
            <a:pPr algn="ctr">
              <a:buNone/>
            </a:pPr>
            <a:r>
              <a:rPr lang="ru-RU" dirty="0" smtClean="0"/>
              <a:t>обучающиеся</a:t>
            </a:r>
            <a:endParaRPr lang="ru-RU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1320800"/>
            <a:ext cx="4004733" cy="1930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91C39E79-29CF-41E8-A63E-7E340AA7FCEE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1998133" y="1320800"/>
            <a:ext cx="4097867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  <a:stCxn id="2" idx="2"/>
            <a:endCxn id="20" idx="0"/>
          </p:cNvCxnSpPr>
          <p:nvPr/>
        </p:nvCxnSpPr>
        <p:spPr>
          <a:xfrm flipH="1">
            <a:off x="4804834" y="1320800"/>
            <a:ext cx="1291166" cy="1701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  <a:stCxn id="2" idx="2"/>
            <a:endCxn id="23" idx="0"/>
          </p:cNvCxnSpPr>
          <p:nvPr/>
        </p:nvCxnSpPr>
        <p:spPr>
          <a:xfrm>
            <a:off x="6096000" y="1320800"/>
            <a:ext cx="1409701" cy="16933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3564467" y="3022600"/>
            <a:ext cx="2480733" cy="88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77800"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 smtClean="0"/>
              <a:t>классные руководители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6265334" y="3014133"/>
            <a:ext cx="2480733" cy="88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77800"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 smtClean="0"/>
              <a:t>социальные педагоги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9025471" y="3047999"/>
            <a:ext cx="2294467" cy="795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родители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+mn-lt"/>
              </a:rPr>
              <a:t>Погружение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667" y="1430868"/>
            <a:ext cx="10930465" cy="523239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Обучение по программам:</a:t>
            </a:r>
          </a:p>
          <a:p>
            <a:pPr marL="514350" indent="-65088"/>
            <a:r>
              <a:rPr lang="ru-RU" sz="2400" dirty="0" smtClean="0"/>
              <a:t> «Сеть Интернет в противодействии террористическим угрозам»;</a:t>
            </a:r>
          </a:p>
          <a:p>
            <a:pPr marL="514350" indent="-65088"/>
            <a:r>
              <a:rPr lang="ru-RU" sz="2400" dirty="0" smtClean="0"/>
              <a:t> «Межнациональные и межконфессиональные отношения в современной России»;</a:t>
            </a:r>
          </a:p>
          <a:p>
            <a:pPr marL="514350" indent="-65088"/>
            <a:r>
              <a:rPr lang="ru-RU" sz="2400" dirty="0" smtClean="0"/>
              <a:t> «Выявление деструктивных субкультур в образовательных учреждениях, местах притяжения и профилактики негативных проявлений в подростковой среде»;</a:t>
            </a:r>
          </a:p>
          <a:p>
            <a:pPr marL="514350" indent="-65088"/>
            <a:r>
              <a:rPr lang="ru-RU" sz="2400" dirty="0" smtClean="0"/>
              <a:t> «Диагностика и профилактика деструктивного поведения, религиозного и этнического экстремизма школьников».</a:t>
            </a:r>
          </a:p>
          <a:p>
            <a:pPr marL="514350" indent="-514350">
              <a:buNone/>
            </a:pPr>
            <a:r>
              <a:rPr lang="ru-RU" dirty="0" smtClean="0"/>
              <a:t>2. Участие в Первой Сибирской школе цифровой грамотности;</a:t>
            </a:r>
          </a:p>
          <a:p>
            <a:pPr marL="514350" indent="-514350">
              <a:buNone/>
            </a:pPr>
            <a:r>
              <a:rPr lang="ru-RU" dirty="0" smtClean="0"/>
              <a:t>3. Образовательные семинары по запросу.</a:t>
            </a:r>
          </a:p>
          <a:p>
            <a:pPr marL="514350" indent="-65088"/>
            <a:endParaRPr lang="ru-RU" sz="2400" dirty="0" smtClean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946116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Наши партнеры</a:t>
            </a:r>
          </a:p>
        </p:txBody>
      </p:sp>
      <p:pic>
        <p:nvPicPr>
          <p:cNvPr id="6" name="Рисунок 5" descr="Красноярский государственный педагогический университе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67808" y="3621022"/>
            <a:ext cx="3936437" cy="995513"/>
          </a:xfrm>
          <a:prstGeom prst="rect">
            <a:avLst/>
          </a:prstGeom>
        </p:spPr>
      </p:pic>
      <p:pic>
        <p:nvPicPr>
          <p:cNvPr id="7" name="Рисунок 6" descr="Молодежный парламен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64352" y="3140968"/>
            <a:ext cx="2092829" cy="2092829"/>
          </a:xfrm>
          <a:prstGeom prst="rect">
            <a:avLst/>
          </a:prstGeom>
        </p:spPr>
      </p:pic>
      <p:pic>
        <p:nvPicPr>
          <p:cNvPr id="8" name="Рисунок 7" descr="Новосибирский военный институ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49307" y="1216577"/>
            <a:ext cx="1152128" cy="1872748"/>
          </a:xfrm>
          <a:prstGeom prst="rect">
            <a:avLst/>
          </a:prstGeom>
        </p:spPr>
      </p:pic>
      <p:pic>
        <p:nvPicPr>
          <p:cNvPr id="9" name="Рисунок 8" descr="Сибирский государственный университет науки и технологий им. М.Ф. Решетнев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1424" y="3621022"/>
            <a:ext cx="2880320" cy="858780"/>
          </a:xfrm>
          <a:prstGeom prst="rect">
            <a:avLst/>
          </a:prstGeom>
        </p:spPr>
      </p:pic>
      <p:pic>
        <p:nvPicPr>
          <p:cNvPr id="10" name="Рисунок 9" descr="Тюменский государственный университет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64352" y="1515584"/>
            <a:ext cx="2208245" cy="1330555"/>
          </a:xfrm>
          <a:prstGeom prst="rect">
            <a:avLst/>
          </a:prstGeom>
        </p:spPr>
      </p:pic>
      <p:pic>
        <p:nvPicPr>
          <p:cNvPr id="13" name="Рисунок 12" descr="Центр профилактики религиозного и межэтнического экстремизма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1744" y="1604797"/>
            <a:ext cx="3173447" cy="1484528"/>
          </a:xfrm>
          <a:prstGeom prst="rect">
            <a:avLst/>
          </a:prstGeom>
        </p:spPr>
      </p:pic>
      <p:pic>
        <p:nvPicPr>
          <p:cNvPr id="11" name="Рисунок 10" descr="logo ncpt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0562" y="1767105"/>
            <a:ext cx="2880320" cy="115991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latin typeface="+mn-lt"/>
              </a:rPr>
              <a:t>МЫ ОТКРЫТЫ ДЛЯ ОБЩЕНИЯ</a:t>
            </a:r>
          </a:p>
        </p:txBody>
      </p:sp>
      <p:pic>
        <p:nvPicPr>
          <p:cNvPr id="4" name="Рисунок 3" descr="КЦ в ВК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6165" y="1906359"/>
            <a:ext cx="3405869" cy="3405869"/>
          </a:xfrm>
          <a:prstGeom prst="rect">
            <a:avLst/>
          </a:prstGeom>
        </p:spPr>
      </p:pic>
      <p:pic>
        <p:nvPicPr>
          <p:cNvPr id="5" name="Рисунок 4" descr="КЦ телеграм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7837" y="1849533"/>
            <a:ext cx="3403468" cy="3403468"/>
          </a:xfrm>
          <a:prstGeom prst="rect">
            <a:avLst/>
          </a:prstGeom>
        </p:spPr>
      </p:pic>
      <p:pic>
        <p:nvPicPr>
          <p:cNvPr id="19458" name="Picture 2" descr="http://qrcoder.ru/code/?http%3A%2F%2Fsfu-kras.ru&amp;10&amp;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4444" y="1889554"/>
            <a:ext cx="3415614" cy="34156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87324" y="5198076"/>
            <a:ext cx="252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Официальный сайт СФУ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4481" y="5115695"/>
            <a:ext cx="2830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Группа ВК</a:t>
            </a:r>
            <a:br>
              <a:rPr lang="ru-RU" dirty="0"/>
            </a:br>
            <a:r>
              <a:rPr lang="ru-RU" dirty="0"/>
              <a:t>Координационного центра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56600" y="5115695"/>
            <a:ext cx="2830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Telegram-</a:t>
            </a:r>
            <a:r>
              <a:rPr lang="ru-RU" dirty="0"/>
              <a:t>канал</a:t>
            </a:r>
            <a:br>
              <a:rPr lang="ru-RU" dirty="0"/>
            </a:br>
            <a:r>
              <a:rPr lang="ru-RU" dirty="0"/>
              <a:t>Координационного центра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1068"/>
            <a:ext cx="10515600" cy="7874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+mn-lt"/>
              </a:rPr>
              <a:t>9</a:t>
            </a:r>
            <a:r>
              <a:rPr lang="en-US" sz="4800" dirty="0" smtClean="0">
                <a:latin typeface="+mn-lt"/>
              </a:rPr>
              <a:t> </a:t>
            </a:r>
            <a:r>
              <a:rPr lang="ru-RU" sz="4800" dirty="0" smtClean="0">
                <a:latin typeface="+mn-lt"/>
              </a:rPr>
              <a:t>ключевых центров в России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6467" y="1498600"/>
            <a:ext cx="11430001" cy="5139267"/>
          </a:xfrm>
        </p:spPr>
        <p:txBody>
          <a:bodyPr>
            <a:noAutofit/>
          </a:bodyPr>
          <a:lstStyle/>
          <a:p>
            <a:r>
              <a:rPr lang="ru-RU" sz="1900" dirty="0" smtClean="0"/>
              <a:t>Национальный центр информационного противодействия терроризму и экстремизму в образовательной среде и сети Интернет (НЦПТИ, г. Ростов-на-Дону);</a:t>
            </a:r>
          </a:p>
          <a:p>
            <a:r>
              <a:rPr lang="ru-RU" sz="1900" dirty="0" smtClean="0"/>
              <a:t>Центр профилактики экстремизма и терроризма, формирования патриотизма и гражданской идентичности (ПГУ, </a:t>
            </a:r>
            <a:r>
              <a:rPr lang="ru-RU" sz="1900" dirty="0" smtClean="0"/>
              <a:t>г. Москва</a:t>
            </a:r>
            <a:r>
              <a:rPr lang="ru-RU" sz="1900" dirty="0" smtClean="0"/>
              <a:t>);</a:t>
            </a:r>
          </a:p>
          <a:p>
            <a:r>
              <a:rPr lang="ru-RU" sz="1900" dirty="0" smtClean="0"/>
              <a:t>Центр социально-политических исследований и информационных технологий (РГГУ, г. Москва);</a:t>
            </a:r>
          </a:p>
          <a:p>
            <a:r>
              <a:rPr lang="ru-RU" sz="1900" dirty="0" smtClean="0"/>
              <a:t>Центр по профилактике экстремизма и </a:t>
            </a:r>
            <a:r>
              <a:rPr lang="ru-RU" sz="1900" dirty="0" err="1" smtClean="0"/>
              <a:t>девиантного</a:t>
            </a:r>
            <a:r>
              <a:rPr lang="ru-RU" sz="1900" dirty="0" smtClean="0"/>
              <a:t> поведения в молодежной среде (МИФИ, </a:t>
            </a:r>
            <a:r>
              <a:rPr lang="ru-RU" sz="1900" dirty="0" smtClean="0"/>
              <a:t>г. Москва</a:t>
            </a:r>
            <a:r>
              <a:rPr lang="ru-RU" sz="1900" dirty="0" smtClean="0"/>
              <a:t>);</a:t>
            </a:r>
          </a:p>
          <a:p>
            <a:r>
              <a:rPr lang="ru-RU" sz="1900" dirty="0" smtClean="0"/>
              <a:t>Центр по профилактике распространения криминальных субкультур и информационных угроз в молодежной среде (МИРЭА, </a:t>
            </a:r>
            <a:r>
              <a:rPr lang="ru-RU" sz="1900" dirty="0" smtClean="0"/>
              <a:t>г. Москва</a:t>
            </a:r>
            <a:r>
              <a:rPr lang="ru-RU" sz="1900" dirty="0" smtClean="0"/>
              <a:t>);</a:t>
            </a:r>
          </a:p>
          <a:p>
            <a:r>
              <a:rPr lang="ru-RU" sz="1900" dirty="0" smtClean="0"/>
              <a:t>Центр профилактики </a:t>
            </a:r>
            <a:r>
              <a:rPr lang="ru-RU" sz="1900" dirty="0" smtClean="0"/>
              <a:t>религиозного и этнического экстремизма в образовательных организациях РФ (МПГУ, </a:t>
            </a:r>
            <a:r>
              <a:rPr lang="ru-RU" sz="1900" dirty="0" smtClean="0"/>
              <a:t>г. Москва</a:t>
            </a:r>
            <a:r>
              <a:rPr lang="ru-RU" sz="1900" dirty="0" smtClean="0"/>
              <a:t>);</a:t>
            </a:r>
          </a:p>
          <a:p>
            <a:r>
              <a:rPr lang="ru-RU" sz="1900" dirty="0" smtClean="0"/>
              <a:t>Центр содействия социальной и культурной адаптации и межкультурной коммуникации (РУДН, </a:t>
            </a:r>
            <a:r>
              <a:rPr lang="ru-RU" sz="1900" dirty="0" smtClean="0"/>
              <a:t>г. Москва</a:t>
            </a:r>
            <a:r>
              <a:rPr lang="ru-RU" sz="1900" dirty="0" smtClean="0"/>
              <a:t>);</a:t>
            </a:r>
          </a:p>
          <a:p>
            <a:r>
              <a:rPr lang="ru-RU" sz="1900" dirty="0" smtClean="0"/>
              <a:t>Институт гражданской идентичности (РГУ им. Косыгина, </a:t>
            </a:r>
            <a:r>
              <a:rPr lang="ru-RU" sz="1900" dirty="0" smtClean="0"/>
              <a:t>г. Москва</a:t>
            </a:r>
            <a:r>
              <a:rPr lang="ru-RU" sz="1900" dirty="0" smtClean="0"/>
              <a:t>);</a:t>
            </a:r>
          </a:p>
          <a:p>
            <a:r>
              <a:rPr lang="ru-RU" sz="1900" dirty="0" smtClean="0"/>
              <a:t>Центр по совершенствованию нормативной правовой базы и подготовки экспертных заключений (МПОА, </a:t>
            </a:r>
            <a:r>
              <a:rPr lang="ru-RU" sz="1900" dirty="0" smtClean="0"/>
              <a:t>г. Москва</a:t>
            </a:r>
            <a:r>
              <a:rPr lang="ru-RU" sz="1900" dirty="0" smtClean="0"/>
              <a:t>).</a:t>
            </a:r>
            <a:endParaRPr lang="ru-RU" sz="19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latin typeface="+mn-lt"/>
              </a:rPr>
              <a:t>Структура Координационного центра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200" dirty="0" smtClean="0"/>
              <a:t>1. УМЦ </a:t>
            </a:r>
            <a:r>
              <a:rPr lang="ru-RU" sz="3200" dirty="0"/>
              <a:t>по противодействию </a:t>
            </a:r>
            <a:r>
              <a:rPr lang="ru-RU" sz="3200" dirty="0" smtClean="0"/>
              <a:t>терроризму</a:t>
            </a:r>
            <a:endParaRPr lang="en-US" sz="3200" dirty="0" smtClean="0"/>
          </a:p>
          <a:p>
            <a:pPr marL="514350" indent="-514350" algn="ctr">
              <a:buNone/>
            </a:pPr>
            <a:r>
              <a:rPr lang="ru-RU" sz="2000" dirty="0" smtClean="0"/>
              <a:t>руководитель – Чижевская Ольга Сергеевна</a:t>
            </a:r>
            <a:endParaRPr lang="ru-RU" sz="2000" dirty="0"/>
          </a:p>
          <a:p>
            <a:pPr marL="514350" indent="-514350">
              <a:buNone/>
            </a:pPr>
            <a:r>
              <a:rPr lang="ru-RU" sz="3200" dirty="0" smtClean="0"/>
              <a:t>2. Проектное направление</a:t>
            </a:r>
          </a:p>
          <a:p>
            <a:pPr marL="514350" indent="-514350" algn="ctr">
              <a:buNone/>
            </a:pPr>
            <a:r>
              <a:rPr lang="ru-RU" sz="2000" dirty="0" smtClean="0"/>
              <a:t>руководитель – Астротенко Александр Владимирович</a:t>
            </a:r>
            <a:endParaRPr lang="ru-RU" sz="3200" dirty="0"/>
          </a:p>
          <a:p>
            <a:pPr marL="514350" indent="-514350">
              <a:buNone/>
            </a:pPr>
            <a:r>
              <a:rPr lang="ru-RU" sz="3200" dirty="0" smtClean="0"/>
              <a:t>3. «Открытый </a:t>
            </a:r>
            <a:r>
              <a:rPr lang="ru-RU" sz="3200" dirty="0"/>
              <a:t>диалог</a:t>
            </a:r>
            <a:r>
              <a:rPr lang="ru-RU" sz="3200" dirty="0" smtClean="0"/>
              <a:t>»</a:t>
            </a:r>
          </a:p>
          <a:p>
            <a:pPr marL="514350" indent="-514350" algn="ctr">
              <a:buNone/>
            </a:pPr>
            <a:r>
              <a:rPr lang="ru-RU" sz="2000" dirty="0" smtClean="0"/>
              <a:t>руководитель – Артюхова Татьяна Юрьевна</a:t>
            </a:r>
          </a:p>
          <a:p>
            <a:pPr marL="514350" indent="-514350">
              <a:buNone/>
            </a:pPr>
            <a:r>
              <a:rPr lang="ru-RU" sz="3200" dirty="0" smtClean="0"/>
              <a:t>4. Информационное направление</a:t>
            </a:r>
          </a:p>
          <a:p>
            <a:pPr marL="514350" indent="-514350" algn="ctr">
              <a:buNone/>
            </a:pPr>
            <a:r>
              <a:rPr lang="ru-RU" sz="2000" dirty="0" smtClean="0"/>
              <a:t>руководитель – </a:t>
            </a:r>
            <a:r>
              <a:rPr lang="ru-RU" sz="2000" dirty="0" err="1" smtClean="0"/>
              <a:t>Молошаг</a:t>
            </a:r>
            <a:r>
              <a:rPr lang="ru-RU" sz="2000" dirty="0" smtClean="0"/>
              <a:t> Василий Александрович</a:t>
            </a:r>
          </a:p>
          <a:p>
            <a:pPr marL="514350" indent="-514350" algn="ctr">
              <a:buNone/>
            </a:pP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55F761-EE03-4550-958A-F7189632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1" y="733425"/>
            <a:ext cx="11557000" cy="657225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+mn-lt"/>
              </a:rPr>
              <a:t>Основные направления </a:t>
            </a:r>
            <a:r>
              <a:rPr lang="ru-RU" sz="4800" dirty="0" smtClean="0">
                <a:latin typeface="+mn-lt"/>
              </a:rPr>
              <a:t>деятельности УМЦ:</a:t>
            </a:r>
            <a:endParaRPr lang="ru-RU" sz="48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072E3A-FFD7-47A3-84AE-ED4581964F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1. Создание информационно-методической базы по основным направлениям деятельности Координационного центра</a:t>
            </a:r>
          </a:p>
          <a:p>
            <a:pPr marL="0" indent="0">
              <a:buNone/>
            </a:pPr>
            <a:r>
              <a:rPr lang="ru-RU" sz="1800" dirty="0"/>
              <a:t>2. Организация мероприятий по обучению для государственных и муниципальных служащих, педагогических работников, представителей образовательных и иных организаций и объединений по программам ДПО</a:t>
            </a:r>
          </a:p>
          <a:p>
            <a:pPr marL="0" indent="0">
              <a:buNone/>
            </a:pPr>
            <a:r>
              <a:rPr lang="ru-RU" sz="1800" dirty="0"/>
              <a:t>3. Организация всех видов и форм образовательных, информационных мероприятий для всех категорий граждан и молодёжи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2BB7597-B51F-40A0-93D8-9BE1037986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800" dirty="0"/>
              <a:t>1. Оказание экспертно-консультационных услуг по основным направлениям деятельности Координационного центра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32501" y="1390650"/>
            <a:ext cx="3020059" cy="1087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91C39E79-29CF-41E8-A63E-7E340AA7FCEE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3118105" y="1390650"/>
            <a:ext cx="2914396" cy="1087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91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55F761-EE03-4550-958A-F7189632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474133"/>
            <a:ext cx="10515600" cy="935568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+mn-lt"/>
              </a:rPr>
              <a:t>Основные направления </a:t>
            </a:r>
            <a:r>
              <a:rPr lang="ru-RU" sz="4800" dirty="0" smtClean="0">
                <a:latin typeface="+mn-lt"/>
              </a:rPr>
              <a:t>деятельности проектного направления:</a:t>
            </a:r>
            <a:endParaRPr lang="ru-RU" sz="48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072E3A-FFD7-47A3-84AE-ED4581964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4163"/>
            <a:ext cx="5181600" cy="29940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180975" indent="0">
              <a:buNone/>
            </a:pPr>
            <a:r>
              <a:rPr lang="ru-RU" sz="2400" dirty="0">
                <a:cs typeface="Times New Roman" pitchFamily="18" charset="0"/>
              </a:rPr>
              <a:t>Организация и проведение конференций, научных совещаний, симпозиумов, круглых столов, форумов и иных мероприятий, направленных на изучение и профилактику экстремизма и терроризма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2BB7597-B51F-40A0-93D8-9BE103798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0325" y="1944163"/>
            <a:ext cx="5181600" cy="2765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400" dirty="0">
                <a:cs typeface="Times New Roman" pitchFamily="18" charset="0"/>
              </a:rPr>
              <a:t>Формирование </a:t>
            </a:r>
            <a:r>
              <a:rPr lang="ru-RU" sz="2400" dirty="0" err="1">
                <a:cs typeface="Times New Roman" pitchFamily="18" charset="0"/>
              </a:rPr>
              <a:t>грантовых</a:t>
            </a:r>
            <a:r>
              <a:rPr lang="ru-RU" sz="2400" dirty="0">
                <a:cs typeface="Times New Roman" pitchFamily="18" charset="0"/>
              </a:rPr>
              <a:t> проектов</a:t>
            </a:r>
            <a:endParaRPr lang="ru-RU" sz="2000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</p:cNvCxnSpPr>
          <p:nvPr/>
        </p:nvCxnSpPr>
        <p:spPr>
          <a:xfrm>
            <a:off x="6105525" y="1528239"/>
            <a:ext cx="2947035" cy="10683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91C39E79-29CF-41E8-A63E-7E340AA7FCEE}"/>
              </a:ext>
            </a:extLst>
          </p:cNvPr>
          <p:cNvCxnSpPr>
            <a:cxnSpLocks/>
          </p:cNvCxnSpPr>
          <p:nvPr/>
        </p:nvCxnSpPr>
        <p:spPr>
          <a:xfrm flipH="1">
            <a:off x="3118105" y="1528239"/>
            <a:ext cx="2987420" cy="10683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080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55F761-EE03-4550-958A-F7189632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365125"/>
            <a:ext cx="10515600" cy="1044575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+mn-lt"/>
              </a:rPr>
              <a:t>Основные направления </a:t>
            </a:r>
            <a:r>
              <a:rPr lang="ru-RU" sz="4800" dirty="0" smtClean="0">
                <a:latin typeface="+mn-lt"/>
              </a:rPr>
              <a:t>деятельности направления «Открытый диалог»:</a:t>
            </a:r>
            <a:endParaRPr lang="ru-RU" sz="48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072E3A-FFD7-47A3-84AE-ED4581964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2450" y="2889255"/>
            <a:ext cx="3590925" cy="1593850"/>
          </a:xfrm>
        </p:spPr>
        <p:txBody>
          <a:bodyPr>
            <a:normAutofit/>
          </a:bodyPr>
          <a:lstStyle/>
          <a:p>
            <a:pPr marL="85725" indent="0">
              <a:buNone/>
              <a:tabLst>
                <a:tab pos="85725" algn="l"/>
              </a:tabLst>
            </a:pPr>
            <a:r>
              <a:rPr lang="ru-RU" sz="2000" dirty="0">
                <a:cs typeface="Times New Roman" pitchFamily="18" charset="0"/>
              </a:rPr>
              <a:t>Организация и проведение мероприятий с применением всех интерактивных форм и форматов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6067425" y="1511304"/>
            <a:ext cx="3829050" cy="1414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91C39E79-29CF-41E8-A63E-7E340AA7FCEE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2347913" y="1511304"/>
            <a:ext cx="3719512" cy="13779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067425" y="1511304"/>
            <a:ext cx="4763" cy="14675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86276" y="2978839"/>
            <a:ext cx="3171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cs typeface="Times New Roman" pitchFamily="18" charset="0"/>
              </a:rPr>
              <a:t>Поддержка студенческих инициатив по организации студенческих объединений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53375" y="2926064"/>
            <a:ext cx="388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cs typeface="Times New Roman" pitchFamily="18" charset="0"/>
              </a:rPr>
              <a:t>Взаимодействие с правоохранительными органами, иными федеральными государственными органами, государственными и муниципальными организациями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370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55F761-EE03-4550-958A-F7189632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+mn-lt"/>
              </a:rPr>
              <a:t>Основные направления </a:t>
            </a:r>
            <a:r>
              <a:rPr lang="ru-RU" sz="4800" dirty="0" smtClean="0">
                <a:latin typeface="+mn-lt"/>
              </a:rPr>
              <a:t>деятельности информационного направления:</a:t>
            </a:r>
            <a:endParaRPr lang="ru-RU" sz="48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072E3A-FFD7-47A3-84AE-ED4581964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175" y="2770724"/>
            <a:ext cx="3267075" cy="10953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800" dirty="0"/>
              <a:t>Взаимодействие со средствами массовой информации, включая студенческие, в рамках установленных полномочий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2BB7597-B51F-40A0-93D8-9BE103798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5774" y="2053173"/>
            <a:ext cx="3248025" cy="287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800" dirty="0"/>
              <a:t>Организация взаимодействия с контрольно-надзорными органами по ограничению доступа к противоправному</a:t>
            </a:r>
            <a:r>
              <a:rPr lang="en-US" sz="1800" dirty="0"/>
              <a:t> </a:t>
            </a:r>
            <a:r>
              <a:rPr lang="ru-RU" sz="1800" dirty="0"/>
              <a:t>контенту в случае его выявления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</a:p>
          <a:p>
            <a:pPr marL="0" indent="0" algn="just">
              <a:buNone/>
            </a:pPr>
            <a:endParaRPr lang="ru-RU" sz="1800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</p:cNvCxnSpPr>
          <p:nvPr/>
        </p:nvCxnSpPr>
        <p:spPr>
          <a:xfrm>
            <a:off x="6096000" y="1532473"/>
            <a:ext cx="3429000" cy="11768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91C39E79-29CF-41E8-A63E-7E340AA7FCEE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2271713" y="1532473"/>
            <a:ext cx="3824287" cy="1238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191000" y="2785308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Распространение и продвижение позитивного и полезного контента с помощью </a:t>
            </a:r>
            <a:r>
              <a:rPr lang="ru-RU" dirty="0" err="1"/>
              <a:t>медиаслужб</a:t>
            </a:r>
            <a:r>
              <a:rPr lang="ru-RU" dirty="0"/>
              <a:t> (теле-, радиослужбы и информационно-телекоммуникационной сети Интернет)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06B70500-FE12-4506-BEF3-1AE758C185AE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096000" y="1532473"/>
            <a:ext cx="0" cy="1252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069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3707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+mn-lt"/>
              </a:rPr>
              <a:t>Проект</a:t>
            </a:r>
            <a:br>
              <a:rPr lang="ru-RU" sz="4800" dirty="0" smtClean="0">
                <a:latin typeface="+mn-lt"/>
              </a:rPr>
            </a:br>
            <a:r>
              <a:rPr lang="ru-RU" sz="4800" dirty="0" smtClean="0">
                <a:latin typeface="+mn-lt"/>
              </a:rPr>
              <a:t/>
            </a:r>
            <a:br>
              <a:rPr lang="ru-RU" sz="4800" dirty="0" smtClean="0">
                <a:latin typeface="+mn-lt"/>
              </a:rPr>
            </a:br>
            <a:r>
              <a:rPr lang="ru-RU" dirty="0" smtClean="0">
                <a:latin typeface="+mn-lt"/>
              </a:rPr>
              <a:t>«Психолого-педагогические и </a:t>
            </a:r>
            <a:r>
              <a:rPr lang="ru-RU" dirty="0" err="1" smtClean="0">
                <a:latin typeface="+mn-lt"/>
              </a:rPr>
              <a:t>социокультурные</a:t>
            </a:r>
            <a:r>
              <a:rPr lang="ru-RU" dirty="0" smtClean="0">
                <a:latin typeface="+mn-lt"/>
              </a:rPr>
              <a:t> аспекты экстремизма и терроризма на современном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этапе: теория и практика»</a:t>
            </a:r>
            <a:endParaRPr lang="ru-RU" sz="4800" dirty="0">
              <a:latin typeface="+mn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BC010B-053C-42F0-BDD1-7011FC59A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40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latin typeface="+mn-lt"/>
              </a:rPr>
              <a:t>Кадровое обеспечение:</a:t>
            </a:r>
            <a:endParaRPr lang="ru-RU" sz="4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DBD38FC-0BC9-4B20-982B-E3FEE450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303933" cy="435133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000" b="1" dirty="0" smtClean="0"/>
              <a:t>	Эксперты Учебно-методического центра по противодействию терроризму:</a:t>
            </a:r>
          </a:p>
          <a:p>
            <a:pPr marL="514350" indent="-514350"/>
            <a:r>
              <a:rPr lang="ru-RU" sz="2000" dirty="0" smtClean="0"/>
              <a:t>психологи;</a:t>
            </a:r>
          </a:p>
          <a:p>
            <a:pPr marL="514350" indent="-514350"/>
            <a:r>
              <a:rPr lang="ru-RU" sz="2000" dirty="0" smtClean="0"/>
              <a:t>юристы;</a:t>
            </a:r>
          </a:p>
          <a:p>
            <a:pPr marL="514350" indent="-514350"/>
            <a:r>
              <a:rPr lang="ru-RU" sz="2000" dirty="0" smtClean="0"/>
              <a:t>религиоведы;</a:t>
            </a:r>
          </a:p>
          <a:p>
            <a:pPr marL="514350" indent="-514350"/>
            <a:r>
              <a:rPr lang="ru-RU" sz="2000" dirty="0" smtClean="0"/>
              <a:t>политологи;</a:t>
            </a:r>
          </a:p>
          <a:p>
            <a:pPr marL="514350" indent="-514350"/>
            <a:r>
              <a:rPr lang="ru-RU" sz="2000" dirty="0" smtClean="0"/>
              <a:t>лингвисты;</a:t>
            </a:r>
          </a:p>
          <a:p>
            <a:pPr marL="514350" indent="-514350"/>
            <a:r>
              <a:rPr lang="ru-RU" sz="2000" dirty="0" smtClean="0"/>
              <a:t>социологи;</a:t>
            </a:r>
          </a:p>
          <a:p>
            <a:pPr marL="514350" indent="-514350"/>
            <a:r>
              <a:rPr lang="ru-RU" sz="2000" dirty="0" smtClean="0"/>
              <a:t>историки; </a:t>
            </a:r>
          </a:p>
          <a:p>
            <a:pPr marL="514350" indent="-514350"/>
            <a:r>
              <a:rPr lang="ru-RU" sz="2000" dirty="0" smtClean="0"/>
              <a:t>культурологи;</a:t>
            </a:r>
          </a:p>
          <a:p>
            <a:pPr marL="514350" indent="-514350"/>
            <a:r>
              <a:rPr lang="en-US" sz="2000" dirty="0" smtClean="0"/>
              <a:t>IT-</a:t>
            </a:r>
            <a:r>
              <a:rPr lang="ru-RU" sz="2000" dirty="0" smtClean="0"/>
              <a:t>специалисты.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E6BFB55-A81D-6921-1F15-F3521B6A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600" y="0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8499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498</Words>
  <Application>Microsoft Office PowerPoint</Application>
  <PresentationFormat>Произвольный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Координационный центр  по вопросам формирования у молодёжи активной гражданской позиции, предупреждения межнациональных и межконфессиональных конфликтов, противодействия идеологии терроризма и профилактики экстремизма  ФГАОУ ВО «Сибирский федеральный университет» </vt:lpstr>
      <vt:lpstr>9 ключевых центров в России</vt:lpstr>
      <vt:lpstr>Структура Координационного центра</vt:lpstr>
      <vt:lpstr>Основные направления деятельности УМЦ:</vt:lpstr>
      <vt:lpstr>Основные направления деятельности проектного направления:</vt:lpstr>
      <vt:lpstr>Основные направления деятельности направления «Открытый диалог»:</vt:lpstr>
      <vt:lpstr>Основные направления деятельности информационного направления:</vt:lpstr>
      <vt:lpstr>Проект  «Психолого-педагогические и социокультурные аспекты экстремизма и терроризма на современном  этапе: теория и практика»</vt:lpstr>
      <vt:lpstr>Кадровое обеспечение:</vt:lpstr>
      <vt:lpstr>Представители 5 школ</vt:lpstr>
      <vt:lpstr>Погружение</vt:lpstr>
      <vt:lpstr>Наши партнеры</vt:lpstr>
      <vt:lpstr>МЫ ОТКРЫТЫ ДЛЯ ОБЩЕНИЯ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Координационного центра: Информационное сопровождение</dc:title>
  <dc:creator>Молошаг Василий Александрович</dc:creator>
  <cp:lastModifiedBy>Астротенко</cp:lastModifiedBy>
  <cp:revision>76</cp:revision>
  <dcterms:created xsi:type="dcterms:W3CDTF">2022-06-08T02:04:54Z</dcterms:created>
  <dcterms:modified xsi:type="dcterms:W3CDTF">2022-08-26T02:41:27Z</dcterms:modified>
</cp:coreProperties>
</file>