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10" r:id="rId4"/>
    <p:sldMasterId id="2147483722" r:id="rId5"/>
    <p:sldMasterId id="2147483734" r:id="rId6"/>
  </p:sldMasterIdLst>
  <p:notesMasterIdLst>
    <p:notesMasterId r:id="rId40"/>
  </p:notesMasterIdLst>
  <p:sldIdLst>
    <p:sldId id="263" r:id="rId7"/>
    <p:sldId id="284" r:id="rId8"/>
    <p:sldId id="283" r:id="rId9"/>
    <p:sldId id="281" r:id="rId10"/>
    <p:sldId id="282" r:id="rId11"/>
    <p:sldId id="261" r:id="rId12"/>
    <p:sldId id="262" r:id="rId13"/>
    <p:sldId id="291" r:id="rId14"/>
    <p:sldId id="285" r:id="rId15"/>
    <p:sldId id="264" r:id="rId16"/>
    <p:sldId id="266" r:id="rId17"/>
    <p:sldId id="286" r:id="rId18"/>
    <p:sldId id="267" r:id="rId19"/>
    <p:sldId id="268" r:id="rId20"/>
    <p:sldId id="287" r:id="rId21"/>
    <p:sldId id="288" r:id="rId22"/>
    <p:sldId id="289" r:id="rId23"/>
    <p:sldId id="269" r:id="rId24"/>
    <p:sldId id="271" r:id="rId25"/>
    <p:sldId id="273" r:id="rId26"/>
    <p:sldId id="274" r:id="rId27"/>
    <p:sldId id="290" r:id="rId28"/>
    <p:sldId id="293" r:id="rId29"/>
    <p:sldId id="278" r:id="rId30"/>
    <p:sldId id="279" r:id="rId31"/>
    <p:sldId id="294" r:id="rId32"/>
    <p:sldId id="295" r:id="rId33"/>
    <p:sldId id="296" r:id="rId34"/>
    <p:sldId id="297" r:id="rId35"/>
    <p:sldId id="298" r:id="rId36"/>
    <p:sldId id="299" r:id="rId37"/>
    <p:sldId id="258" r:id="rId38"/>
    <p:sldId id="27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205E7-66AC-4B66-9F5E-95E9C65670B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754596-1DED-4242-9CBD-4B0D7C8C4043}">
      <dgm:prSet phldrT="[Текст]"/>
      <dgm:spPr/>
      <dgm:t>
        <a:bodyPr/>
        <a:lstStyle/>
        <a:p>
          <a:r>
            <a:rPr lang="ru-RU" b="1" dirty="0" smtClean="0"/>
            <a:t>Профессиональное самообразование</a:t>
          </a:r>
          <a:endParaRPr lang="ru-RU" b="1" dirty="0"/>
        </a:p>
      </dgm:t>
    </dgm:pt>
    <dgm:pt modelId="{7520577C-540E-481E-A3E4-090C35B66E69}" type="parTrans" cxnId="{D8585C61-A1EE-46A1-8B18-3EF2639C3052}">
      <dgm:prSet/>
      <dgm:spPr/>
      <dgm:t>
        <a:bodyPr/>
        <a:lstStyle/>
        <a:p>
          <a:endParaRPr lang="ru-RU"/>
        </a:p>
      </dgm:t>
    </dgm:pt>
    <dgm:pt modelId="{DF8EC90B-9C4E-40CB-BC44-2F1654D1DC06}" type="sibTrans" cxnId="{D8585C61-A1EE-46A1-8B18-3EF2639C3052}">
      <dgm:prSet/>
      <dgm:spPr/>
      <dgm:t>
        <a:bodyPr/>
        <a:lstStyle/>
        <a:p>
          <a:endParaRPr lang="ru-RU"/>
        </a:p>
      </dgm:t>
    </dgm:pt>
    <dgm:pt modelId="{CCB223AB-5DC8-4CDA-A89E-16BC91E0D73C}">
      <dgm:prSet/>
      <dgm:spPr/>
      <dgm:t>
        <a:bodyPr/>
        <a:lstStyle/>
        <a:p>
          <a:r>
            <a:rPr lang="ru-RU" b="1" dirty="0" smtClean="0"/>
            <a:t>Деятельность педагога в профессиональном сообществе</a:t>
          </a:r>
          <a:endParaRPr lang="ru-RU" b="1" dirty="0"/>
        </a:p>
      </dgm:t>
    </dgm:pt>
    <dgm:pt modelId="{341529EC-6F5B-45ED-A3C0-B7F95070E6ED}" type="parTrans" cxnId="{CEE31A93-E27A-4504-84B3-2460266FACFF}">
      <dgm:prSet/>
      <dgm:spPr/>
      <dgm:t>
        <a:bodyPr/>
        <a:lstStyle/>
        <a:p>
          <a:endParaRPr lang="ru-RU"/>
        </a:p>
      </dgm:t>
    </dgm:pt>
    <dgm:pt modelId="{2EE64422-1262-4F08-8E4B-B6BDD343FCCB}" type="sibTrans" cxnId="{CEE31A93-E27A-4504-84B3-2460266FACFF}">
      <dgm:prSet/>
      <dgm:spPr/>
      <dgm:t>
        <a:bodyPr/>
        <a:lstStyle/>
        <a:p>
          <a:endParaRPr lang="ru-RU"/>
        </a:p>
      </dgm:t>
    </dgm:pt>
    <dgm:pt modelId="{5EBAFF49-96F4-40FF-A408-39C752C08E2E}">
      <dgm:prSet/>
      <dgm:spPr/>
      <dgm:t>
        <a:bodyPr/>
        <a:lstStyle/>
        <a:p>
          <a:r>
            <a:rPr lang="ru-RU" b="1" dirty="0" smtClean="0"/>
            <a:t>Участие педагога в методической работе ОУ</a:t>
          </a:r>
          <a:endParaRPr lang="ru-RU" b="1" dirty="0"/>
        </a:p>
      </dgm:t>
    </dgm:pt>
    <dgm:pt modelId="{900D26E8-E8A7-416C-A54C-B30B629EE82A}" type="parTrans" cxnId="{0D80077C-4FF6-485A-911E-4D7F5ED1FA2E}">
      <dgm:prSet/>
      <dgm:spPr/>
      <dgm:t>
        <a:bodyPr/>
        <a:lstStyle/>
        <a:p>
          <a:endParaRPr lang="ru-RU"/>
        </a:p>
      </dgm:t>
    </dgm:pt>
    <dgm:pt modelId="{E3853494-6D9F-45E7-B6E0-EC524C2D07DF}" type="sibTrans" cxnId="{0D80077C-4FF6-485A-911E-4D7F5ED1FA2E}">
      <dgm:prSet/>
      <dgm:spPr/>
      <dgm:t>
        <a:bodyPr/>
        <a:lstStyle/>
        <a:p>
          <a:endParaRPr lang="ru-RU"/>
        </a:p>
      </dgm:t>
    </dgm:pt>
    <dgm:pt modelId="{0007D371-90FD-4EC2-A6EF-61AA7B9DD0A4}" type="pres">
      <dgm:prSet presAssocID="{6C4205E7-66AC-4B66-9F5E-95E9C65670B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7BC5D23-F205-4FF1-8309-117D8D075C51}" type="pres">
      <dgm:prSet presAssocID="{6C4205E7-66AC-4B66-9F5E-95E9C65670B2}" presName="pyramid" presStyleLbl="node1" presStyleIdx="0" presStyleCnt="1" custScaleX="121920" custLinFactNeighborX="-1032" custLinFactNeighborY="-2"/>
      <dgm:spPr/>
    </dgm:pt>
    <dgm:pt modelId="{09E2139B-0B99-455D-BE7A-A288FFE716A1}" type="pres">
      <dgm:prSet presAssocID="{6C4205E7-66AC-4B66-9F5E-95E9C65670B2}" presName="theList" presStyleCnt="0"/>
      <dgm:spPr/>
    </dgm:pt>
    <dgm:pt modelId="{3C31341C-4965-45E4-952C-2768065D6B65}" type="pres">
      <dgm:prSet presAssocID="{F6754596-1DED-4242-9CBD-4B0D7C8C4043}" presName="aNode" presStyleLbl="fgAcc1" presStyleIdx="0" presStyleCnt="3" custScaleX="150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BF662-3A3D-491E-A973-6DFF21D9E089}" type="pres">
      <dgm:prSet presAssocID="{F6754596-1DED-4242-9CBD-4B0D7C8C4043}" presName="aSpace" presStyleCnt="0"/>
      <dgm:spPr/>
    </dgm:pt>
    <dgm:pt modelId="{586273B3-E6F5-45BD-BED4-721D207FDD2C}" type="pres">
      <dgm:prSet presAssocID="{CCB223AB-5DC8-4CDA-A89E-16BC91E0D73C}" presName="aNode" presStyleLbl="fgAcc1" presStyleIdx="1" presStyleCnt="3" custScaleX="15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D0529-10C9-484D-A9A1-D908E32A737C}" type="pres">
      <dgm:prSet presAssocID="{CCB223AB-5DC8-4CDA-A89E-16BC91E0D73C}" presName="aSpace" presStyleCnt="0"/>
      <dgm:spPr/>
    </dgm:pt>
    <dgm:pt modelId="{05BF4D6E-A45D-4330-AD8F-FE5EA129B80F}" type="pres">
      <dgm:prSet presAssocID="{5EBAFF49-96F4-40FF-A408-39C752C08E2E}" presName="aNode" presStyleLbl="fgAcc1" presStyleIdx="2" presStyleCnt="3" custScaleX="15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D535B-F376-46B3-AB11-A4241160335E}" type="pres">
      <dgm:prSet presAssocID="{5EBAFF49-96F4-40FF-A408-39C752C08E2E}" presName="aSpace" presStyleCnt="0"/>
      <dgm:spPr/>
    </dgm:pt>
  </dgm:ptLst>
  <dgm:cxnLst>
    <dgm:cxn modelId="{CEE31A93-E27A-4504-84B3-2460266FACFF}" srcId="{6C4205E7-66AC-4B66-9F5E-95E9C65670B2}" destId="{CCB223AB-5DC8-4CDA-A89E-16BC91E0D73C}" srcOrd="1" destOrd="0" parTransId="{341529EC-6F5B-45ED-A3C0-B7F95070E6ED}" sibTransId="{2EE64422-1262-4F08-8E4B-B6BDD343FCCB}"/>
    <dgm:cxn modelId="{0D80077C-4FF6-485A-911E-4D7F5ED1FA2E}" srcId="{6C4205E7-66AC-4B66-9F5E-95E9C65670B2}" destId="{5EBAFF49-96F4-40FF-A408-39C752C08E2E}" srcOrd="2" destOrd="0" parTransId="{900D26E8-E8A7-416C-A54C-B30B629EE82A}" sibTransId="{E3853494-6D9F-45E7-B6E0-EC524C2D07DF}"/>
    <dgm:cxn modelId="{70D9C34C-E3B9-4056-AAB5-EFCBA7801DF0}" type="presOf" srcId="{CCB223AB-5DC8-4CDA-A89E-16BC91E0D73C}" destId="{586273B3-E6F5-45BD-BED4-721D207FDD2C}" srcOrd="0" destOrd="0" presId="urn:microsoft.com/office/officeart/2005/8/layout/pyramid2"/>
    <dgm:cxn modelId="{2FEAA047-244E-4490-9AA3-2604C5EDB1E4}" type="presOf" srcId="{F6754596-1DED-4242-9CBD-4B0D7C8C4043}" destId="{3C31341C-4965-45E4-952C-2768065D6B65}" srcOrd="0" destOrd="0" presId="urn:microsoft.com/office/officeart/2005/8/layout/pyramid2"/>
    <dgm:cxn modelId="{7DD4DF74-8081-4642-BEF2-D22BC6F3CAB0}" type="presOf" srcId="{5EBAFF49-96F4-40FF-A408-39C752C08E2E}" destId="{05BF4D6E-A45D-4330-AD8F-FE5EA129B80F}" srcOrd="0" destOrd="0" presId="urn:microsoft.com/office/officeart/2005/8/layout/pyramid2"/>
    <dgm:cxn modelId="{6966DB58-E33C-4784-BEB7-8A23EC22035E}" type="presOf" srcId="{6C4205E7-66AC-4B66-9F5E-95E9C65670B2}" destId="{0007D371-90FD-4EC2-A6EF-61AA7B9DD0A4}" srcOrd="0" destOrd="0" presId="urn:microsoft.com/office/officeart/2005/8/layout/pyramid2"/>
    <dgm:cxn modelId="{D8585C61-A1EE-46A1-8B18-3EF2639C3052}" srcId="{6C4205E7-66AC-4B66-9F5E-95E9C65670B2}" destId="{F6754596-1DED-4242-9CBD-4B0D7C8C4043}" srcOrd="0" destOrd="0" parTransId="{7520577C-540E-481E-A3E4-090C35B66E69}" sibTransId="{DF8EC90B-9C4E-40CB-BC44-2F1654D1DC06}"/>
    <dgm:cxn modelId="{35D86EBE-46CB-4790-AC23-AB4D9D543A59}" type="presParOf" srcId="{0007D371-90FD-4EC2-A6EF-61AA7B9DD0A4}" destId="{27BC5D23-F205-4FF1-8309-117D8D075C51}" srcOrd="0" destOrd="0" presId="urn:microsoft.com/office/officeart/2005/8/layout/pyramid2"/>
    <dgm:cxn modelId="{2A4697E7-4CC1-4CA9-90E7-9D78BE6D7B7C}" type="presParOf" srcId="{0007D371-90FD-4EC2-A6EF-61AA7B9DD0A4}" destId="{09E2139B-0B99-455D-BE7A-A288FFE716A1}" srcOrd="1" destOrd="0" presId="urn:microsoft.com/office/officeart/2005/8/layout/pyramid2"/>
    <dgm:cxn modelId="{7ABB6BD1-B19A-494D-AA27-C7FC5760EB42}" type="presParOf" srcId="{09E2139B-0B99-455D-BE7A-A288FFE716A1}" destId="{3C31341C-4965-45E4-952C-2768065D6B65}" srcOrd="0" destOrd="0" presId="urn:microsoft.com/office/officeart/2005/8/layout/pyramid2"/>
    <dgm:cxn modelId="{F6BFB652-CB94-43D3-897F-9F51C469C818}" type="presParOf" srcId="{09E2139B-0B99-455D-BE7A-A288FFE716A1}" destId="{FE2BF662-3A3D-491E-A973-6DFF21D9E089}" srcOrd="1" destOrd="0" presId="urn:microsoft.com/office/officeart/2005/8/layout/pyramid2"/>
    <dgm:cxn modelId="{EF7FA141-CC9F-4100-BE18-35C9E9B46CCF}" type="presParOf" srcId="{09E2139B-0B99-455D-BE7A-A288FFE716A1}" destId="{586273B3-E6F5-45BD-BED4-721D207FDD2C}" srcOrd="2" destOrd="0" presId="urn:microsoft.com/office/officeart/2005/8/layout/pyramid2"/>
    <dgm:cxn modelId="{BA9B1E07-6B42-411E-9451-9D21AD88D720}" type="presParOf" srcId="{09E2139B-0B99-455D-BE7A-A288FFE716A1}" destId="{C1DD0529-10C9-484D-A9A1-D908E32A737C}" srcOrd="3" destOrd="0" presId="urn:microsoft.com/office/officeart/2005/8/layout/pyramid2"/>
    <dgm:cxn modelId="{00814436-F315-4185-B787-458478BCB474}" type="presParOf" srcId="{09E2139B-0B99-455D-BE7A-A288FFE716A1}" destId="{05BF4D6E-A45D-4330-AD8F-FE5EA129B80F}" srcOrd="4" destOrd="0" presId="urn:microsoft.com/office/officeart/2005/8/layout/pyramid2"/>
    <dgm:cxn modelId="{B486B5AB-6363-448B-9283-75571A9A37AC}" type="presParOf" srcId="{09E2139B-0B99-455D-BE7A-A288FFE716A1}" destId="{F34D535B-F376-46B3-AB11-A4241160335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5E9CC-E6C5-400B-A303-98688685E1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58B6D5-7196-4388-89EF-5A99A1E013D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 Профессиональное направление (предмет преподавания):</a:t>
          </a:r>
          <a:endParaRPr lang="ru-RU" b="1" dirty="0">
            <a:solidFill>
              <a:schemeClr val="tx1"/>
            </a:solidFill>
          </a:endParaRPr>
        </a:p>
      </dgm:t>
    </dgm:pt>
    <dgm:pt modelId="{6469B0F3-07F0-48E2-B343-963A61839AD9}" type="parTrans" cxnId="{F515440B-9C79-40AD-BCBB-9D98C1488BE1}">
      <dgm:prSet/>
      <dgm:spPr/>
      <dgm:t>
        <a:bodyPr/>
        <a:lstStyle/>
        <a:p>
          <a:endParaRPr lang="ru-RU"/>
        </a:p>
      </dgm:t>
    </dgm:pt>
    <dgm:pt modelId="{A82BF941-E6EF-4DB9-810D-03EE491BC065}" type="sibTrans" cxnId="{F515440B-9C79-40AD-BCBB-9D98C1488BE1}">
      <dgm:prSet/>
      <dgm:spPr/>
      <dgm:t>
        <a:bodyPr/>
        <a:lstStyle/>
        <a:p>
          <a:endParaRPr lang="ru-RU"/>
        </a:p>
      </dgm:t>
    </dgm:pt>
    <dgm:pt modelId="{635EBAFA-575F-4825-A589-265D28F9EF32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2. Психолого-педагогическое направление (ориентированное на обучающихся и родителей);</a:t>
          </a:r>
          <a:endParaRPr lang="ru-RU" sz="2800" b="1" dirty="0">
            <a:solidFill>
              <a:schemeClr val="tx1"/>
            </a:solidFill>
          </a:endParaRPr>
        </a:p>
      </dgm:t>
    </dgm:pt>
    <dgm:pt modelId="{B19AD48F-0213-48CC-972A-DE0A4904BB6F}" type="parTrans" cxnId="{7B0308E1-D00D-42C8-9EE8-A546DC3F39FD}">
      <dgm:prSet/>
      <dgm:spPr/>
      <dgm:t>
        <a:bodyPr/>
        <a:lstStyle/>
        <a:p>
          <a:endParaRPr lang="ru-RU"/>
        </a:p>
      </dgm:t>
    </dgm:pt>
    <dgm:pt modelId="{52E672CC-8D63-4207-9741-F5D061E26F03}" type="sibTrans" cxnId="{7B0308E1-D00D-42C8-9EE8-A546DC3F39FD}">
      <dgm:prSet/>
      <dgm:spPr/>
      <dgm:t>
        <a:bodyPr/>
        <a:lstStyle/>
        <a:p>
          <a:endParaRPr lang="ru-RU"/>
        </a:p>
      </dgm:t>
    </dgm:pt>
    <dgm:pt modelId="{966B5E3D-F2F5-4441-A15D-393D7F21E9D0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4. Направление информационно-технологических технологий:</a:t>
          </a:r>
          <a:endParaRPr lang="ru-RU" sz="2800" b="1" dirty="0">
            <a:solidFill>
              <a:schemeClr val="tx1"/>
            </a:solidFill>
          </a:endParaRPr>
        </a:p>
      </dgm:t>
    </dgm:pt>
    <dgm:pt modelId="{E5CBA4C1-7949-48CE-9CCA-F95DC1D46B15}" type="parTrans" cxnId="{F89F7889-5EFE-4CD5-86CF-B57E60256309}">
      <dgm:prSet/>
      <dgm:spPr/>
      <dgm:t>
        <a:bodyPr/>
        <a:lstStyle/>
        <a:p>
          <a:endParaRPr lang="ru-RU"/>
        </a:p>
      </dgm:t>
    </dgm:pt>
    <dgm:pt modelId="{BA73041B-65D3-449B-AF45-F4630D77C9E9}" type="sibTrans" cxnId="{F89F7889-5EFE-4CD5-86CF-B57E60256309}">
      <dgm:prSet/>
      <dgm:spPr/>
      <dgm:t>
        <a:bodyPr/>
        <a:lstStyle/>
        <a:p>
          <a:endParaRPr lang="ru-RU"/>
        </a:p>
      </dgm:t>
    </dgm:pt>
    <dgm:pt modelId="{8581C8EB-35CB-4493-8634-4B4145395F59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3. Методическое направление</a:t>
          </a:r>
          <a:endParaRPr lang="ru-RU" sz="2800" b="1" dirty="0">
            <a:solidFill>
              <a:schemeClr val="tx1"/>
            </a:solidFill>
          </a:endParaRPr>
        </a:p>
      </dgm:t>
    </dgm:pt>
    <dgm:pt modelId="{756547C2-E5AD-476F-981C-1CEECC1268E7}" type="parTrans" cxnId="{943740D2-F0BE-49CD-B42D-BE9727BA050E}">
      <dgm:prSet/>
      <dgm:spPr/>
      <dgm:t>
        <a:bodyPr/>
        <a:lstStyle/>
        <a:p>
          <a:endParaRPr lang="ru-RU"/>
        </a:p>
      </dgm:t>
    </dgm:pt>
    <dgm:pt modelId="{97CEA101-1F47-4990-9074-E922FCD640AF}" type="sibTrans" cxnId="{943740D2-F0BE-49CD-B42D-BE9727BA050E}">
      <dgm:prSet/>
      <dgm:spPr/>
      <dgm:t>
        <a:bodyPr/>
        <a:lstStyle/>
        <a:p>
          <a:endParaRPr lang="ru-RU"/>
        </a:p>
      </dgm:t>
    </dgm:pt>
    <dgm:pt modelId="{E6DA45F7-09FD-4903-B362-3D869A8B733E}" type="pres">
      <dgm:prSet presAssocID="{A395E9CC-E6C5-400B-A303-98688685E1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4A1EC-0A98-47DD-9385-FC7752CA96F0}" type="pres">
      <dgm:prSet presAssocID="{B458B6D5-7196-4388-89EF-5A99A1E013DB}" presName="parentLin" presStyleCnt="0"/>
      <dgm:spPr/>
    </dgm:pt>
    <dgm:pt modelId="{5E070853-4B31-48ED-864F-3D3DD077B029}" type="pres">
      <dgm:prSet presAssocID="{B458B6D5-7196-4388-89EF-5A99A1E013D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FEF9D37-2B5D-4030-8F48-BDFFAF58AEA5}" type="pres">
      <dgm:prSet presAssocID="{B458B6D5-7196-4388-89EF-5A99A1E013DB}" presName="parentText" presStyleLbl="node1" presStyleIdx="0" presStyleCnt="4" custScaleX="114517" custScaleY="158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48F59-54FE-474E-BB4C-AED00971ACD2}" type="pres">
      <dgm:prSet presAssocID="{B458B6D5-7196-4388-89EF-5A99A1E013DB}" presName="negativeSpace" presStyleCnt="0"/>
      <dgm:spPr/>
    </dgm:pt>
    <dgm:pt modelId="{F8AD8CA2-746A-40B5-A087-A2453A060EBF}" type="pres">
      <dgm:prSet presAssocID="{B458B6D5-7196-4388-89EF-5A99A1E013DB}" presName="childText" presStyleLbl="conFgAcc1" presStyleIdx="0" presStyleCnt="4">
        <dgm:presLayoutVars>
          <dgm:bulletEnabled val="1"/>
        </dgm:presLayoutVars>
      </dgm:prSet>
      <dgm:spPr/>
    </dgm:pt>
    <dgm:pt modelId="{26BA5D06-4C7E-4980-A389-CAE2EE1215D9}" type="pres">
      <dgm:prSet presAssocID="{A82BF941-E6EF-4DB9-810D-03EE491BC065}" presName="spaceBetweenRectangles" presStyleCnt="0"/>
      <dgm:spPr/>
    </dgm:pt>
    <dgm:pt modelId="{46A960A4-0D83-422D-99E9-1CD631EB1832}" type="pres">
      <dgm:prSet presAssocID="{635EBAFA-575F-4825-A589-265D28F9EF32}" presName="parentLin" presStyleCnt="0"/>
      <dgm:spPr/>
    </dgm:pt>
    <dgm:pt modelId="{5A707C2E-690E-4BB6-A30A-664AA2B69969}" type="pres">
      <dgm:prSet presAssocID="{635EBAFA-575F-4825-A589-265D28F9EF3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689D999-6926-4819-BA55-942E13AE519A}" type="pres">
      <dgm:prSet presAssocID="{635EBAFA-575F-4825-A589-265D28F9EF32}" presName="parentText" presStyleLbl="node1" presStyleIdx="1" presStyleCnt="4" custScaleX="116852" custScaleY="147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E95F8-0BAE-443E-99A7-962B846DFDB9}" type="pres">
      <dgm:prSet presAssocID="{635EBAFA-575F-4825-A589-265D28F9EF32}" presName="negativeSpace" presStyleCnt="0"/>
      <dgm:spPr/>
    </dgm:pt>
    <dgm:pt modelId="{6B9AD676-520D-499C-8076-588050D5ECBD}" type="pres">
      <dgm:prSet presAssocID="{635EBAFA-575F-4825-A589-265D28F9EF32}" presName="childText" presStyleLbl="conFgAcc1" presStyleIdx="1" presStyleCnt="4">
        <dgm:presLayoutVars>
          <dgm:bulletEnabled val="1"/>
        </dgm:presLayoutVars>
      </dgm:prSet>
      <dgm:spPr/>
    </dgm:pt>
    <dgm:pt modelId="{C1BC0C33-40C7-4D97-AFB4-6ED37F7AABC2}" type="pres">
      <dgm:prSet presAssocID="{52E672CC-8D63-4207-9741-F5D061E26F03}" presName="spaceBetweenRectangles" presStyleCnt="0"/>
      <dgm:spPr/>
    </dgm:pt>
    <dgm:pt modelId="{E8683DB8-7B7A-48C9-B2E8-3E38BC408D51}" type="pres">
      <dgm:prSet presAssocID="{8581C8EB-35CB-4493-8634-4B4145395F59}" presName="parentLin" presStyleCnt="0"/>
      <dgm:spPr/>
    </dgm:pt>
    <dgm:pt modelId="{B6BA9314-96C3-44D2-AF79-C643989E7076}" type="pres">
      <dgm:prSet presAssocID="{8581C8EB-35CB-4493-8634-4B4145395F5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89126A-742B-4C56-B2E1-10646DF42B05}" type="pres">
      <dgm:prSet presAssocID="{8581C8EB-35CB-4493-8634-4B4145395F59}" presName="parentText" presStyleLbl="node1" presStyleIdx="2" presStyleCnt="4" custScaleX="125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77B4F-861E-4095-9FDD-798A21EF86A8}" type="pres">
      <dgm:prSet presAssocID="{8581C8EB-35CB-4493-8634-4B4145395F59}" presName="negativeSpace" presStyleCnt="0"/>
      <dgm:spPr/>
    </dgm:pt>
    <dgm:pt modelId="{D1BA80A3-A704-437A-BE10-E15CAD19DA8A}" type="pres">
      <dgm:prSet presAssocID="{8581C8EB-35CB-4493-8634-4B4145395F59}" presName="childText" presStyleLbl="conFgAcc1" presStyleIdx="2" presStyleCnt="4">
        <dgm:presLayoutVars>
          <dgm:bulletEnabled val="1"/>
        </dgm:presLayoutVars>
      </dgm:prSet>
      <dgm:spPr/>
    </dgm:pt>
    <dgm:pt modelId="{7AA01212-7C77-4C58-9356-1560EC3D600F}" type="pres">
      <dgm:prSet presAssocID="{97CEA101-1F47-4990-9074-E922FCD640AF}" presName="spaceBetweenRectangles" presStyleCnt="0"/>
      <dgm:spPr/>
    </dgm:pt>
    <dgm:pt modelId="{16B2675B-F5E9-49B3-AD70-5D3CDB718D6D}" type="pres">
      <dgm:prSet presAssocID="{966B5E3D-F2F5-4441-A15D-393D7F21E9D0}" presName="parentLin" presStyleCnt="0"/>
      <dgm:spPr/>
    </dgm:pt>
    <dgm:pt modelId="{FB714A7C-4A6B-456F-8DF7-92E7977C693F}" type="pres">
      <dgm:prSet presAssocID="{966B5E3D-F2F5-4441-A15D-393D7F21E9D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14A50E4-793F-41A4-B38D-17EF1A91A191}" type="pres">
      <dgm:prSet presAssocID="{966B5E3D-F2F5-4441-A15D-393D7F21E9D0}" presName="parentText" presStyleLbl="node1" presStyleIdx="3" presStyleCnt="4" custScaleX="128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61C01-7C27-4E37-98B5-2B7A2CA8361E}" type="pres">
      <dgm:prSet presAssocID="{966B5E3D-F2F5-4441-A15D-393D7F21E9D0}" presName="negativeSpace" presStyleCnt="0"/>
      <dgm:spPr/>
    </dgm:pt>
    <dgm:pt modelId="{C76A3D83-E295-410D-A81A-4815283E2D83}" type="pres">
      <dgm:prSet presAssocID="{966B5E3D-F2F5-4441-A15D-393D7F21E9D0}" presName="childText" presStyleLbl="conFgAcc1" presStyleIdx="3" presStyleCnt="4" custLinFactNeighborX="1" custLinFactNeighborY="3157">
        <dgm:presLayoutVars>
          <dgm:bulletEnabled val="1"/>
        </dgm:presLayoutVars>
      </dgm:prSet>
      <dgm:spPr/>
    </dgm:pt>
  </dgm:ptLst>
  <dgm:cxnLst>
    <dgm:cxn modelId="{275927FD-684F-4D4F-9229-4677B19847D7}" type="presOf" srcId="{635EBAFA-575F-4825-A589-265D28F9EF32}" destId="{5A707C2E-690E-4BB6-A30A-664AA2B69969}" srcOrd="0" destOrd="0" presId="urn:microsoft.com/office/officeart/2005/8/layout/list1"/>
    <dgm:cxn modelId="{B830A038-72AE-48A6-BEBC-7A77C37DA1FE}" type="presOf" srcId="{B458B6D5-7196-4388-89EF-5A99A1E013DB}" destId="{5E070853-4B31-48ED-864F-3D3DD077B029}" srcOrd="0" destOrd="0" presId="urn:microsoft.com/office/officeart/2005/8/layout/list1"/>
    <dgm:cxn modelId="{CFF65218-2E99-4967-A81D-79FDC02F7572}" type="presOf" srcId="{8581C8EB-35CB-4493-8634-4B4145395F59}" destId="{B6BA9314-96C3-44D2-AF79-C643989E7076}" srcOrd="0" destOrd="0" presId="urn:microsoft.com/office/officeart/2005/8/layout/list1"/>
    <dgm:cxn modelId="{F89F7889-5EFE-4CD5-86CF-B57E60256309}" srcId="{A395E9CC-E6C5-400B-A303-98688685E14B}" destId="{966B5E3D-F2F5-4441-A15D-393D7F21E9D0}" srcOrd="3" destOrd="0" parTransId="{E5CBA4C1-7949-48CE-9CCA-F95DC1D46B15}" sibTransId="{BA73041B-65D3-449B-AF45-F4630D77C9E9}"/>
    <dgm:cxn modelId="{7B0308E1-D00D-42C8-9EE8-A546DC3F39FD}" srcId="{A395E9CC-E6C5-400B-A303-98688685E14B}" destId="{635EBAFA-575F-4825-A589-265D28F9EF32}" srcOrd="1" destOrd="0" parTransId="{B19AD48F-0213-48CC-972A-DE0A4904BB6F}" sibTransId="{52E672CC-8D63-4207-9741-F5D061E26F03}"/>
    <dgm:cxn modelId="{63EE9BCC-5068-4895-93C5-3ECBF173ADA4}" type="presOf" srcId="{8581C8EB-35CB-4493-8634-4B4145395F59}" destId="{3089126A-742B-4C56-B2E1-10646DF42B05}" srcOrd="1" destOrd="0" presId="urn:microsoft.com/office/officeart/2005/8/layout/list1"/>
    <dgm:cxn modelId="{0B5B1DB8-1970-409F-9511-70EB94FED59F}" type="presOf" srcId="{A395E9CC-E6C5-400B-A303-98688685E14B}" destId="{E6DA45F7-09FD-4903-B362-3D869A8B733E}" srcOrd="0" destOrd="0" presId="urn:microsoft.com/office/officeart/2005/8/layout/list1"/>
    <dgm:cxn modelId="{F515440B-9C79-40AD-BCBB-9D98C1488BE1}" srcId="{A395E9CC-E6C5-400B-A303-98688685E14B}" destId="{B458B6D5-7196-4388-89EF-5A99A1E013DB}" srcOrd="0" destOrd="0" parTransId="{6469B0F3-07F0-48E2-B343-963A61839AD9}" sibTransId="{A82BF941-E6EF-4DB9-810D-03EE491BC065}"/>
    <dgm:cxn modelId="{943740D2-F0BE-49CD-B42D-BE9727BA050E}" srcId="{A395E9CC-E6C5-400B-A303-98688685E14B}" destId="{8581C8EB-35CB-4493-8634-4B4145395F59}" srcOrd="2" destOrd="0" parTransId="{756547C2-E5AD-476F-981C-1CEECC1268E7}" sibTransId="{97CEA101-1F47-4990-9074-E922FCD640AF}"/>
    <dgm:cxn modelId="{FB31C9B2-F175-4343-85E2-DFEB5D699AD2}" type="presOf" srcId="{966B5E3D-F2F5-4441-A15D-393D7F21E9D0}" destId="{FB714A7C-4A6B-456F-8DF7-92E7977C693F}" srcOrd="0" destOrd="0" presId="urn:microsoft.com/office/officeart/2005/8/layout/list1"/>
    <dgm:cxn modelId="{9B5AA650-720C-4050-BE8F-2D1F00C1915C}" type="presOf" srcId="{B458B6D5-7196-4388-89EF-5A99A1E013DB}" destId="{4FEF9D37-2B5D-4030-8F48-BDFFAF58AEA5}" srcOrd="1" destOrd="0" presId="urn:microsoft.com/office/officeart/2005/8/layout/list1"/>
    <dgm:cxn modelId="{1B920C28-D046-47AC-A7FD-8B48CA8F0F57}" type="presOf" srcId="{966B5E3D-F2F5-4441-A15D-393D7F21E9D0}" destId="{014A50E4-793F-41A4-B38D-17EF1A91A191}" srcOrd="1" destOrd="0" presId="urn:microsoft.com/office/officeart/2005/8/layout/list1"/>
    <dgm:cxn modelId="{069E2254-9C69-4E80-AA5D-959B5642AAC6}" type="presOf" srcId="{635EBAFA-575F-4825-A589-265D28F9EF32}" destId="{1689D999-6926-4819-BA55-942E13AE519A}" srcOrd="1" destOrd="0" presId="urn:microsoft.com/office/officeart/2005/8/layout/list1"/>
    <dgm:cxn modelId="{A959D186-5EFD-400A-8E65-E7FBFEC74141}" type="presParOf" srcId="{E6DA45F7-09FD-4903-B362-3D869A8B733E}" destId="{1824A1EC-0A98-47DD-9385-FC7752CA96F0}" srcOrd="0" destOrd="0" presId="urn:microsoft.com/office/officeart/2005/8/layout/list1"/>
    <dgm:cxn modelId="{6F91A4BC-99FB-4F6D-A0C1-D2B28E1EA46F}" type="presParOf" srcId="{1824A1EC-0A98-47DD-9385-FC7752CA96F0}" destId="{5E070853-4B31-48ED-864F-3D3DD077B029}" srcOrd="0" destOrd="0" presId="urn:microsoft.com/office/officeart/2005/8/layout/list1"/>
    <dgm:cxn modelId="{F199B693-2769-48A9-9DB7-203D0B7EC13F}" type="presParOf" srcId="{1824A1EC-0A98-47DD-9385-FC7752CA96F0}" destId="{4FEF9D37-2B5D-4030-8F48-BDFFAF58AEA5}" srcOrd="1" destOrd="0" presId="urn:microsoft.com/office/officeart/2005/8/layout/list1"/>
    <dgm:cxn modelId="{809AD24B-2801-4236-B8C7-78784CD68009}" type="presParOf" srcId="{E6DA45F7-09FD-4903-B362-3D869A8B733E}" destId="{86648F59-54FE-474E-BB4C-AED00971ACD2}" srcOrd="1" destOrd="0" presId="urn:microsoft.com/office/officeart/2005/8/layout/list1"/>
    <dgm:cxn modelId="{2D6C26F5-E69A-4F1E-AD68-069F4239A217}" type="presParOf" srcId="{E6DA45F7-09FD-4903-B362-3D869A8B733E}" destId="{F8AD8CA2-746A-40B5-A087-A2453A060EBF}" srcOrd="2" destOrd="0" presId="urn:microsoft.com/office/officeart/2005/8/layout/list1"/>
    <dgm:cxn modelId="{46095E11-4C38-4310-8E8D-997EA95E266A}" type="presParOf" srcId="{E6DA45F7-09FD-4903-B362-3D869A8B733E}" destId="{26BA5D06-4C7E-4980-A389-CAE2EE1215D9}" srcOrd="3" destOrd="0" presId="urn:microsoft.com/office/officeart/2005/8/layout/list1"/>
    <dgm:cxn modelId="{4F6BA481-70DA-4014-B572-EB91BB911BB5}" type="presParOf" srcId="{E6DA45F7-09FD-4903-B362-3D869A8B733E}" destId="{46A960A4-0D83-422D-99E9-1CD631EB1832}" srcOrd="4" destOrd="0" presId="urn:microsoft.com/office/officeart/2005/8/layout/list1"/>
    <dgm:cxn modelId="{032F76D8-9E78-4DE2-A293-F31272CD5807}" type="presParOf" srcId="{46A960A4-0D83-422D-99E9-1CD631EB1832}" destId="{5A707C2E-690E-4BB6-A30A-664AA2B69969}" srcOrd="0" destOrd="0" presId="urn:microsoft.com/office/officeart/2005/8/layout/list1"/>
    <dgm:cxn modelId="{A9FA4FDD-96A0-4740-A7C2-9DCC677C7E9A}" type="presParOf" srcId="{46A960A4-0D83-422D-99E9-1CD631EB1832}" destId="{1689D999-6926-4819-BA55-942E13AE519A}" srcOrd="1" destOrd="0" presId="urn:microsoft.com/office/officeart/2005/8/layout/list1"/>
    <dgm:cxn modelId="{1224DAF6-5E40-4E04-B79F-CF1C07318AB9}" type="presParOf" srcId="{E6DA45F7-09FD-4903-B362-3D869A8B733E}" destId="{F51E95F8-0BAE-443E-99A7-962B846DFDB9}" srcOrd="5" destOrd="0" presId="urn:microsoft.com/office/officeart/2005/8/layout/list1"/>
    <dgm:cxn modelId="{7B3BDBCF-C4FA-4136-8A45-CA05073C0EC1}" type="presParOf" srcId="{E6DA45F7-09FD-4903-B362-3D869A8B733E}" destId="{6B9AD676-520D-499C-8076-588050D5ECBD}" srcOrd="6" destOrd="0" presId="urn:microsoft.com/office/officeart/2005/8/layout/list1"/>
    <dgm:cxn modelId="{FBE74785-CF84-460C-AA65-E1DD4B81B981}" type="presParOf" srcId="{E6DA45F7-09FD-4903-B362-3D869A8B733E}" destId="{C1BC0C33-40C7-4D97-AFB4-6ED37F7AABC2}" srcOrd="7" destOrd="0" presId="urn:microsoft.com/office/officeart/2005/8/layout/list1"/>
    <dgm:cxn modelId="{7B87B7BC-8D89-4EDC-B96D-952B3CC6046D}" type="presParOf" srcId="{E6DA45F7-09FD-4903-B362-3D869A8B733E}" destId="{E8683DB8-7B7A-48C9-B2E8-3E38BC408D51}" srcOrd="8" destOrd="0" presId="urn:microsoft.com/office/officeart/2005/8/layout/list1"/>
    <dgm:cxn modelId="{0D2F38E3-21CB-4D11-9CD5-1CE7D20508FE}" type="presParOf" srcId="{E8683DB8-7B7A-48C9-B2E8-3E38BC408D51}" destId="{B6BA9314-96C3-44D2-AF79-C643989E7076}" srcOrd="0" destOrd="0" presId="urn:microsoft.com/office/officeart/2005/8/layout/list1"/>
    <dgm:cxn modelId="{8F234E02-C41A-4805-8E93-152D5886EEB6}" type="presParOf" srcId="{E8683DB8-7B7A-48C9-B2E8-3E38BC408D51}" destId="{3089126A-742B-4C56-B2E1-10646DF42B05}" srcOrd="1" destOrd="0" presId="urn:microsoft.com/office/officeart/2005/8/layout/list1"/>
    <dgm:cxn modelId="{DF6BBD2F-BA0C-4C51-8A41-623707E6C4FA}" type="presParOf" srcId="{E6DA45F7-09FD-4903-B362-3D869A8B733E}" destId="{18B77B4F-861E-4095-9FDD-798A21EF86A8}" srcOrd="9" destOrd="0" presId="urn:microsoft.com/office/officeart/2005/8/layout/list1"/>
    <dgm:cxn modelId="{528463FE-318C-4F9F-8F81-9592F68E8A83}" type="presParOf" srcId="{E6DA45F7-09FD-4903-B362-3D869A8B733E}" destId="{D1BA80A3-A704-437A-BE10-E15CAD19DA8A}" srcOrd="10" destOrd="0" presId="urn:microsoft.com/office/officeart/2005/8/layout/list1"/>
    <dgm:cxn modelId="{FA0A2BA5-E966-42C0-A9AB-E463887294DD}" type="presParOf" srcId="{E6DA45F7-09FD-4903-B362-3D869A8B733E}" destId="{7AA01212-7C77-4C58-9356-1560EC3D600F}" srcOrd="11" destOrd="0" presId="urn:microsoft.com/office/officeart/2005/8/layout/list1"/>
    <dgm:cxn modelId="{3B258DCD-D23D-4FF0-99DB-AB21A243B07A}" type="presParOf" srcId="{E6DA45F7-09FD-4903-B362-3D869A8B733E}" destId="{16B2675B-F5E9-49B3-AD70-5D3CDB718D6D}" srcOrd="12" destOrd="0" presId="urn:microsoft.com/office/officeart/2005/8/layout/list1"/>
    <dgm:cxn modelId="{654F326B-DDE1-4D01-80CB-F5B0FA603AE5}" type="presParOf" srcId="{16B2675B-F5E9-49B3-AD70-5D3CDB718D6D}" destId="{FB714A7C-4A6B-456F-8DF7-92E7977C693F}" srcOrd="0" destOrd="0" presId="urn:microsoft.com/office/officeart/2005/8/layout/list1"/>
    <dgm:cxn modelId="{D206F5E6-C852-4C7C-B746-0D5137329DA3}" type="presParOf" srcId="{16B2675B-F5E9-49B3-AD70-5D3CDB718D6D}" destId="{014A50E4-793F-41A4-B38D-17EF1A91A191}" srcOrd="1" destOrd="0" presId="urn:microsoft.com/office/officeart/2005/8/layout/list1"/>
    <dgm:cxn modelId="{677EF2F9-5867-422F-9EDD-053BD51F3E68}" type="presParOf" srcId="{E6DA45F7-09FD-4903-B362-3D869A8B733E}" destId="{CFD61C01-7C27-4E37-98B5-2B7A2CA8361E}" srcOrd="13" destOrd="0" presId="urn:microsoft.com/office/officeart/2005/8/layout/list1"/>
    <dgm:cxn modelId="{661573B6-B7B3-40DE-A456-524391FDDD39}" type="presParOf" srcId="{E6DA45F7-09FD-4903-B362-3D869A8B733E}" destId="{C76A3D83-E295-410D-A81A-4815283E2D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C5D23-F205-4FF1-8309-117D8D075C51}">
      <dsp:nvSpPr>
        <dsp:cNvPr id="0" name=""/>
        <dsp:cNvSpPr/>
      </dsp:nvSpPr>
      <dsp:spPr>
        <a:xfrm>
          <a:off x="513630" y="0"/>
          <a:ext cx="6408374" cy="525621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1341C-4965-45E4-952C-2768065D6B65}">
      <dsp:nvSpPr>
        <dsp:cNvPr id="0" name=""/>
        <dsp:cNvSpPr/>
      </dsp:nvSpPr>
      <dsp:spPr>
        <a:xfrm>
          <a:off x="2905952" y="528444"/>
          <a:ext cx="5148757" cy="1244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Профессиональное самообразование</a:t>
          </a:r>
          <a:endParaRPr lang="ru-RU" sz="2600" b="1" kern="1200" dirty="0"/>
        </a:p>
      </dsp:txBody>
      <dsp:txXfrm>
        <a:off x="2966691" y="589183"/>
        <a:ext cx="5027279" cy="1122766"/>
      </dsp:txXfrm>
    </dsp:sp>
    <dsp:sp modelId="{586273B3-E6F5-45BD-BED4-721D207FDD2C}">
      <dsp:nvSpPr>
        <dsp:cNvPr id="0" name=""/>
        <dsp:cNvSpPr/>
      </dsp:nvSpPr>
      <dsp:spPr>
        <a:xfrm>
          <a:off x="2886188" y="1928219"/>
          <a:ext cx="5188286" cy="1244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Деятельность педагога в профессиональном сообществе</a:t>
          </a:r>
          <a:endParaRPr lang="ru-RU" sz="2600" b="1" kern="1200" dirty="0"/>
        </a:p>
      </dsp:txBody>
      <dsp:txXfrm>
        <a:off x="2946927" y="1988958"/>
        <a:ext cx="5066808" cy="1122766"/>
      </dsp:txXfrm>
    </dsp:sp>
    <dsp:sp modelId="{05BF4D6E-A45D-4330-AD8F-FE5EA129B80F}">
      <dsp:nvSpPr>
        <dsp:cNvPr id="0" name=""/>
        <dsp:cNvSpPr/>
      </dsp:nvSpPr>
      <dsp:spPr>
        <a:xfrm>
          <a:off x="2895071" y="3327993"/>
          <a:ext cx="5170520" cy="1244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Участие педагога в методической работе ОУ</a:t>
          </a:r>
          <a:endParaRPr lang="ru-RU" sz="2500" b="1" kern="1200" dirty="0"/>
        </a:p>
      </dsp:txBody>
      <dsp:txXfrm>
        <a:off x="2955810" y="3388732"/>
        <a:ext cx="5049042" cy="112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D8CA2-746A-40B5-A087-A2453A060EBF}">
      <dsp:nvSpPr>
        <dsp:cNvPr id="0" name=""/>
        <dsp:cNvSpPr/>
      </dsp:nvSpPr>
      <dsp:spPr>
        <a:xfrm>
          <a:off x="0" y="838063"/>
          <a:ext cx="88122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F9D37-2B5D-4030-8F48-BDFFAF58AEA5}">
      <dsp:nvSpPr>
        <dsp:cNvPr id="0" name=""/>
        <dsp:cNvSpPr/>
      </dsp:nvSpPr>
      <dsp:spPr>
        <a:xfrm>
          <a:off x="440610" y="4713"/>
          <a:ext cx="7064036" cy="121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1. Профессиональное направление (предмет преподавания):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500024" y="64127"/>
        <a:ext cx="6945208" cy="1098282"/>
      </dsp:txXfrm>
    </dsp:sp>
    <dsp:sp modelId="{6B9AD676-520D-499C-8076-588050D5ECBD}">
      <dsp:nvSpPr>
        <dsp:cNvPr id="0" name=""/>
        <dsp:cNvSpPr/>
      </dsp:nvSpPr>
      <dsp:spPr>
        <a:xfrm>
          <a:off x="0" y="2382041"/>
          <a:ext cx="88122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9D999-6926-4819-BA55-942E13AE519A}">
      <dsp:nvSpPr>
        <dsp:cNvPr id="0" name=""/>
        <dsp:cNvSpPr/>
      </dsp:nvSpPr>
      <dsp:spPr>
        <a:xfrm>
          <a:off x="440610" y="1633663"/>
          <a:ext cx="7208072" cy="1132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2. Психолого-педагогическое направление (ориентированное на обучающихся и родителей);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95876" y="1688929"/>
        <a:ext cx="7097540" cy="1021606"/>
      </dsp:txXfrm>
    </dsp:sp>
    <dsp:sp modelId="{D1BA80A3-A704-437A-BE10-E15CAD19DA8A}">
      <dsp:nvSpPr>
        <dsp:cNvPr id="0" name=""/>
        <dsp:cNvSpPr/>
      </dsp:nvSpPr>
      <dsp:spPr>
        <a:xfrm>
          <a:off x="0" y="3561401"/>
          <a:ext cx="88122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9126A-742B-4C56-B2E1-10646DF42B05}">
      <dsp:nvSpPr>
        <dsp:cNvPr id="0" name=""/>
        <dsp:cNvSpPr/>
      </dsp:nvSpPr>
      <dsp:spPr>
        <a:xfrm>
          <a:off x="440610" y="3177641"/>
          <a:ext cx="775269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3. Методическое направление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78077" y="3215108"/>
        <a:ext cx="7677759" cy="692586"/>
      </dsp:txXfrm>
    </dsp:sp>
    <dsp:sp modelId="{C76A3D83-E295-410D-A81A-4815283E2D83}">
      <dsp:nvSpPr>
        <dsp:cNvPr id="0" name=""/>
        <dsp:cNvSpPr/>
      </dsp:nvSpPr>
      <dsp:spPr>
        <a:xfrm>
          <a:off x="0" y="4745475"/>
          <a:ext cx="88122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A50E4-793F-41A4-B38D-17EF1A91A191}">
      <dsp:nvSpPr>
        <dsp:cNvPr id="0" name=""/>
        <dsp:cNvSpPr/>
      </dsp:nvSpPr>
      <dsp:spPr>
        <a:xfrm>
          <a:off x="440610" y="4357001"/>
          <a:ext cx="792812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4. Направление информационно-технологических технологий: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78077" y="4394468"/>
        <a:ext cx="7853192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46A26-4888-4D51-ACC9-AF2212A7EED3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4B4A8-EBEE-455A-8A2B-25791E10F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3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4B4A8-EBEE-455A-8A2B-25791E10FD9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8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4B4A8-EBEE-455A-8A2B-25791E10FD9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7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8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1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0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7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5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9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6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5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7356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7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5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6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5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513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3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49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12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392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952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051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32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4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92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28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618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477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092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658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5504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858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47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04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6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68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7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6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22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44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47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68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8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53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5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58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92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37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93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69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43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2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98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8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5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3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45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65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33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50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56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41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082-65E8-4EDE-9335-7D7BFC57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B3B8-78FF-41FC-856C-AC73BBB0BD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8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23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703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5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5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fld id="{BC7762CC-C28C-4A35-8EAC-A82B4F8D2BD6}" type="datetime">
              <a:rPr lang="ru-RU" spc="-1">
                <a:solidFill>
                  <a:srgbClr val="000000"/>
                </a:solidFill>
              </a:rPr>
              <a:pPr/>
              <a:t>18.10.2021</a:t>
            </a:fld>
            <a:endParaRPr lang="ru-RU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fld id="{49338C59-5890-4A02-8C43-E6D612DEF739}" type="slidenum">
              <a:rPr lang="ru-RU" spc="-1">
                <a:solidFill>
                  <a:srgbClr val="000000"/>
                </a:solidFill>
              </a:rPr>
              <a:pPr/>
              <a:t>‹#›</a:t>
            </a:fld>
            <a:endParaRPr lang="ru-RU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+mn-lt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+mn-l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+mn-l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+mn-l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+mn-l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+mn-lt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6115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7082-65E8-4EDE-9335-7D7BFC5718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3B8-78FF-41FC-856C-AC73BBB0BD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7082-65E8-4EDE-9335-7D7BFC5718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3B8-78FF-41FC-856C-AC73BBB0BD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7082-65E8-4EDE-9335-7D7BFC5718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3B8-78FF-41FC-856C-AC73BBB0BD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3" y="53136"/>
            <a:ext cx="8961433" cy="1575664"/>
          </a:xfrm>
          <a:effectLst/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Красноярский информационно-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методический центр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семинар </a:t>
            </a:r>
            <a:br>
              <a:rPr lang="ru-RU" sz="2700" dirty="0" smtClean="0"/>
            </a:br>
            <a:r>
              <a:rPr lang="ru-RU" sz="2700" dirty="0" smtClean="0"/>
              <a:t>для заместителей директоров ОО</a:t>
            </a:r>
            <a:br>
              <a:rPr lang="ru-RU" sz="2700" dirty="0" smtClean="0"/>
            </a:br>
            <a:r>
              <a:rPr lang="ru-RU" sz="2700" dirty="0" smtClean="0"/>
              <a:t>«</a:t>
            </a:r>
            <a:r>
              <a:rPr lang="ru-RU" sz="3100" dirty="0" smtClean="0"/>
              <a:t>Сопровождение </a:t>
            </a:r>
            <a:r>
              <a:rPr lang="ru-RU" sz="3100" dirty="0"/>
              <a:t>педагогов ОУ при составлении и оформлении индивидуального </a:t>
            </a:r>
            <a:r>
              <a:rPr lang="ru-RU" sz="3100" dirty="0" smtClean="0"/>
              <a:t> Образовательного </a:t>
            </a:r>
            <a:r>
              <a:rPr lang="ru-RU" sz="3100" dirty="0"/>
              <a:t>маршрута (ИОМ)</a:t>
            </a:r>
            <a:r>
              <a:rPr lang="ru-RU" sz="4000" dirty="0" smtClean="0">
                <a:effectLst/>
              </a:rPr>
              <a:t>»</a:t>
            </a:r>
            <a:endParaRPr lang="ru-RU" sz="4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5" y="4869160"/>
            <a:ext cx="8875778" cy="1800046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sz="8000" b="1" dirty="0" smtClean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sz="8000" dirty="0" smtClean="0"/>
              <a:t>,</a:t>
            </a:r>
          </a:p>
          <a:p>
            <a:pPr algn="r"/>
            <a:r>
              <a:rPr lang="ru-RU" sz="8000" dirty="0" smtClean="0"/>
              <a:t>заместитель директора МКУ КИМЦ</a:t>
            </a:r>
          </a:p>
          <a:p>
            <a:pPr algn="r"/>
            <a:r>
              <a:rPr lang="en-US" sz="8000" dirty="0" smtClean="0">
                <a:hlinkClick r:id="rId2"/>
              </a:rPr>
              <a:t>Grebencova.G@kimc.ms</a:t>
            </a:r>
            <a:endParaRPr lang="en-US" sz="8000" dirty="0" smtClean="0"/>
          </a:p>
          <a:p>
            <a:pPr algn="ctr"/>
            <a:r>
              <a:rPr lang="en-US" sz="6400" dirty="0" smtClean="0"/>
              <a:t>202</a:t>
            </a:r>
            <a:r>
              <a:rPr lang="ru-RU" sz="6400" dirty="0" smtClean="0"/>
              <a:t>1г. </a:t>
            </a:r>
          </a:p>
          <a:p>
            <a:pPr algn="ctr"/>
            <a:r>
              <a:rPr lang="ru-RU" sz="6400" dirty="0" smtClean="0"/>
              <a:t>октябрь</a:t>
            </a:r>
          </a:p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" y="72787"/>
            <a:ext cx="1582497" cy="14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a75/0008a97c-1fa485c2/img7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8972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ИОМ педагога"/>
          <p:cNvPicPr/>
          <p:nvPr/>
        </p:nvPicPr>
        <p:blipFill>
          <a:blip r:embed="rId2"/>
          <a:stretch/>
        </p:blipFill>
        <p:spPr>
          <a:xfrm>
            <a:off x="0" y="22680"/>
            <a:ext cx="9143640" cy="6834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502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Основания </a:t>
            </a:r>
            <a:r>
              <a:rPr lang="ru-RU" sz="2400" b="1" dirty="0"/>
              <a:t>для повышения мастерства педагогов в форме </a:t>
            </a:r>
            <a:r>
              <a:rPr lang="ru-RU" sz="2400" b="1" dirty="0" smtClean="0"/>
              <a:t>построения индивидуального </a:t>
            </a:r>
            <a:r>
              <a:rPr lang="ru-RU" sz="2400" b="1" dirty="0"/>
              <a:t>образовательного </a:t>
            </a:r>
            <a:r>
              <a:rPr lang="ru-RU" sz="2400" b="1" dirty="0" smtClean="0"/>
              <a:t>маршрута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3"/>
            <a:ext cx="8884096" cy="50431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- изменения, происходящие в образовании;</a:t>
            </a:r>
          </a:p>
          <a:p>
            <a:pPr marL="0" indent="0" algn="just">
              <a:buNone/>
            </a:pPr>
            <a:r>
              <a:rPr lang="ru-RU" dirty="0"/>
              <a:t>- запросы и потребности участников образовательного процесса.</a:t>
            </a:r>
          </a:p>
          <a:p>
            <a:pPr marL="0" indent="0" algn="just"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Основополагающими  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моментами </a:t>
            </a:r>
            <a:r>
              <a:rPr lang="ru-RU" dirty="0"/>
              <a:t>индивидуального образовательного маршрута</a:t>
            </a:r>
          </a:p>
          <a:p>
            <a:pPr marL="0" indent="0" algn="just">
              <a:buNone/>
            </a:pPr>
            <a:r>
              <a:rPr lang="ru-RU" dirty="0"/>
              <a:t>являются, с одной стороны, </a:t>
            </a:r>
            <a:r>
              <a:rPr lang="ru-RU" dirty="0">
                <a:solidFill>
                  <a:srgbClr val="FF0000"/>
                </a:solidFill>
              </a:rPr>
              <a:t>мотивационная сфера педагога,</a:t>
            </a:r>
            <a:r>
              <a:rPr lang="ru-RU" dirty="0"/>
              <a:t> а с другой – его</a:t>
            </a:r>
          </a:p>
          <a:p>
            <a:pPr marL="0" indent="0" algn="just">
              <a:buNone/>
            </a:pPr>
            <a:r>
              <a:rPr lang="ru-RU" dirty="0"/>
              <a:t>индивидуальные образовательные потребности как профессионала.</a:t>
            </a:r>
          </a:p>
        </p:txBody>
      </p:sp>
    </p:spTree>
    <p:extLst>
      <p:ext uri="{BB962C8B-B14F-4D97-AF65-F5344CB8AC3E}">
        <p14:creationId xmlns:p14="http://schemas.microsoft.com/office/powerpoint/2010/main" val="405167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c2d/0003c934-7a7b577a/img8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6295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031/00035b90-0111c1b3/img3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4776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568952" cy="1152128"/>
          </a:xfrm>
        </p:spPr>
        <p:txBody>
          <a:bodyPr/>
          <a:lstStyle/>
          <a:p>
            <a:pPr algn="ctr"/>
            <a:r>
              <a:rPr lang="ru-RU" b="1" dirty="0" smtClean="0">
                <a:cs typeface="Aharoni" panose="02010803020104030203" pitchFamily="2" charset="-79"/>
              </a:rPr>
              <a:t>Организационный контекст ИОМ</a:t>
            </a:r>
            <a:endParaRPr lang="ru-RU" b="1" dirty="0">
              <a:cs typeface="Aharoni" panose="02010803020104030203" pitchFamily="2" charset="-79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12816"/>
              </p:ext>
            </p:extLst>
          </p:nvPr>
        </p:nvGraphicFramePr>
        <p:xfrm>
          <a:off x="250825" y="1412875"/>
          <a:ext cx="8642350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14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12088" cy="720080"/>
          </a:xfrm>
        </p:spPr>
        <p:txBody>
          <a:bodyPr/>
          <a:lstStyle/>
          <a:p>
            <a:pPr algn="ctr"/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84096" cy="5544615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ru-RU" b="1" dirty="0" smtClean="0"/>
              <a:t>Самообразование </a:t>
            </a:r>
            <a:r>
              <a:rPr lang="ru-RU" b="1" dirty="0"/>
              <a:t>педагога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изучение современных научных и методических разработок, инновационного опыта, в том числе регионального, прохождение курсов повышения квалификации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 в профессиональном сообществе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или участие в работе профессиональных сообществ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объединений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творческих, рабочих и проблемных групп), на уровне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региона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1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12088" cy="720080"/>
          </a:xfrm>
        </p:spPr>
        <p:txBody>
          <a:bodyPr/>
          <a:lstStyle/>
          <a:p>
            <a:pPr algn="ctr"/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84096" cy="5544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работе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ОУ предполагает корпоративное обучение. Оно осуществляется в традиционных и интерактивных формах методической работы, организованной методистом для всего коллектива ОУ или определенной адресной группы педагогов.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индивидуально организуется методическая работа педагога в рамках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04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kopilkaurokov.ru/up/html/2017/11/02/k_59fb04e96f694/img_user_file_59fb04e9e3cf5_8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1383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s://ds04.infourok.ru/uploads/ex/046c/000beb4b-fb699006/img21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79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r>
              <a:rPr lang="ru-RU" dirty="0"/>
              <a:t>Нормативно-правовое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52565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Указ Президента Российской Федерации от 21.07.2020 г. № 474 «О национальных целях развития Российской Федерации на период до 2030 года»</a:t>
            </a:r>
          </a:p>
          <a:p>
            <a:pPr marL="0" indent="0" algn="just">
              <a:buNone/>
            </a:pPr>
            <a:r>
              <a:rPr lang="ru-RU" sz="4000" i="1" dirty="0"/>
              <a:t>Целевые показатели: вхождение Российской Федерации в число десяти ведущих стран мира по качеству общего образования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38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640960" cy="8316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Виды ИОМ </a:t>
            </a:r>
            <a:r>
              <a:rPr lang="ru-RU" sz="4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ПЕДАГОГА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Каждый </a:t>
            </a:r>
            <a:r>
              <a:rPr lang="ru-RU" dirty="0"/>
              <a:t>индивидуальный образовательный маршрут носит сугубо личный характер, и составляется, исходя из опыта учителя, его подготовленности, характера его запросов и интересов, его компетентности, учета сильных и слабых сторон как профессионала. </a:t>
            </a:r>
            <a:endParaRPr lang="ru-RU" dirty="0" smtClean="0"/>
          </a:p>
          <a:p>
            <a:r>
              <a:rPr lang="ru-RU" dirty="0" smtClean="0"/>
              <a:t>Принято </a:t>
            </a:r>
            <a:r>
              <a:rPr lang="ru-RU" dirty="0"/>
              <a:t>выделять следующие виды ИОМ: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Компенсаторный</a:t>
            </a:r>
            <a:r>
              <a:rPr lang="ru-RU" dirty="0" smtClean="0"/>
              <a:t> </a:t>
            </a:r>
            <a:r>
              <a:rPr lang="ru-RU" dirty="0"/>
              <a:t>— направлен на восполнение пробелов в какой-либо области;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Развивающий</a:t>
            </a:r>
            <a:r>
              <a:rPr lang="ru-RU" dirty="0" smtClean="0"/>
              <a:t> </a:t>
            </a:r>
            <a:r>
              <a:rPr lang="ru-RU" dirty="0"/>
              <a:t>— предполагает получение нового знания, опыта.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7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640960" cy="8316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Виды ИОМ </a:t>
            </a:r>
            <a:r>
              <a:rPr lang="ru-RU" sz="4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ПЕДАГОГА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/>
          </a:bodyPr>
          <a:lstStyle/>
          <a:p>
            <a:pPr algn="just"/>
            <a:endParaRPr lang="ru-RU" sz="3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По </a:t>
            </a:r>
            <a:r>
              <a:rPr lang="ru-RU" sz="3600" b="1" dirty="0">
                <a:solidFill>
                  <a:srgbClr val="FF0000"/>
                </a:solidFill>
              </a:rPr>
              <a:t>характеру деятельности: </a:t>
            </a:r>
          </a:p>
          <a:p>
            <a:pPr marL="0" indent="0" algn="just">
              <a:buNone/>
            </a:pPr>
            <a:r>
              <a:rPr lang="ru-RU" sz="3600" dirty="0"/>
              <a:t>Теоретический </a:t>
            </a:r>
          </a:p>
          <a:p>
            <a:pPr marL="0" indent="0" algn="just">
              <a:buNone/>
            </a:pPr>
            <a:r>
              <a:rPr lang="ru-RU" sz="3600" dirty="0"/>
              <a:t>Практический</a:t>
            </a:r>
          </a:p>
          <a:p>
            <a:pPr algn="just"/>
            <a:r>
              <a:rPr lang="ru-RU" sz="3600" b="1" dirty="0">
                <a:solidFill>
                  <a:srgbClr val="FF0000"/>
                </a:solidFill>
              </a:rPr>
              <a:t> По месту реализации: </a:t>
            </a:r>
          </a:p>
          <a:p>
            <a:pPr marL="0" indent="0" algn="just">
              <a:buNone/>
            </a:pPr>
            <a:r>
              <a:rPr lang="ru-RU" sz="3600" dirty="0"/>
              <a:t>Школьный</a:t>
            </a:r>
          </a:p>
          <a:p>
            <a:pPr algn="just"/>
            <a:r>
              <a:rPr lang="ru-RU" sz="3600" dirty="0" smtClean="0"/>
              <a:t>Внешкольный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973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864096"/>
          </a:xfrm>
        </p:spPr>
        <p:txBody>
          <a:bodyPr/>
          <a:lstStyle/>
          <a:p>
            <a:pPr algn="ctr"/>
            <a:r>
              <a:rPr lang="ru-RU" dirty="0"/>
              <a:t>направления </a:t>
            </a:r>
            <a:r>
              <a:rPr lang="ru-RU" dirty="0" smtClean="0"/>
              <a:t>деятельности в ИОМ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021594"/>
              </p:ext>
            </p:extLst>
          </p:nvPr>
        </p:nvGraphicFramePr>
        <p:xfrm>
          <a:off x="179388" y="1268413"/>
          <a:ext cx="8812212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12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Научно-методическое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сопровождение деятельности педагога </a:t>
            </a:r>
            <a:r>
              <a:rPr lang="ru-RU" sz="4000" dirty="0">
                <a:ea typeface="Calibri"/>
                <a:cs typeface="Times New Roman"/>
              </a:rPr>
              <a:t>– это взаимосвязанные целенаправленные действия, мероприятия, направленные на оказание всесторонней помощи педагогу в решении возникающих затруднений, способствующие его развитию и самоопределению на протяжении всей профессиональной деятельности»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99539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Тренды методического 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выстраивание индивидуальной </a:t>
            </a:r>
            <a:r>
              <a:rPr lang="ru-RU" sz="3200" dirty="0" smtClean="0"/>
              <a:t>образовательной </a:t>
            </a:r>
            <a:r>
              <a:rPr lang="ru-RU" sz="3200" dirty="0"/>
              <a:t>траектории</a:t>
            </a:r>
            <a:r>
              <a:rPr lang="ru-RU" sz="3200" dirty="0" smtClean="0"/>
              <a:t>, соответствующей </a:t>
            </a:r>
            <a:r>
              <a:rPr lang="ru-RU" sz="3200" dirty="0"/>
              <a:t>запросам и потребностям педагога на </a:t>
            </a:r>
            <a:r>
              <a:rPr lang="ru-RU" sz="3200" dirty="0" smtClean="0"/>
              <a:t>дальнейший профессиональный </a:t>
            </a:r>
            <a:r>
              <a:rPr lang="ru-RU" sz="3200" dirty="0"/>
              <a:t>и карьерный рост;</a:t>
            </a:r>
          </a:p>
          <a:p>
            <a:pPr algn="just"/>
            <a:r>
              <a:rPr lang="ru-RU" sz="3200" dirty="0" smtClean="0"/>
              <a:t> </a:t>
            </a:r>
            <a:r>
              <a:rPr lang="ru-RU" sz="3200" dirty="0"/>
              <a:t>организация системы наставничества и </a:t>
            </a:r>
            <a:r>
              <a:rPr lang="ru-RU" sz="3200" dirty="0" err="1"/>
              <a:t>тьюторства</a:t>
            </a:r>
            <a:r>
              <a:rPr lang="ru-RU" sz="3200" dirty="0"/>
              <a:t> как </a:t>
            </a:r>
            <a:r>
              <a:rPr lang="ru-RU" sz="3200" dirty="0" smtClean="0"/>
              <a:t>эффективного способа </a:t>
            </a:r>
            <a:r>
              <a:rPr lang="ru-RU" sz="3200" dirty="0"/>
              <a:t>использования кадрового ресурса для </a:t>
            </a:r>
            <a:r>
              <a:rPr lang="ru-RU" sz="3200" dirty="0" smtClean="0"/>
              <a:t>достижения стратегических </a:t>
            </a:r>
            <a:r>
              <a:rPr lang="ru-RU" sz="3200" dirty="0"/>
              <a:t>задач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9805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Тренды методического 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контроль освоения новых компетенций, полученных педагогом в ходе обучения, со стороны работодателя и методической службы школы;</a:t>
            </a:r>
          </a:p>
          <a:p>
            <a:pPr algn="just"/>
            <a:r>
              <a:rPr lang="ru-RU" sz="4000" dirty="0"/>
              <a:t>поддержка профессионального и личностного </a:t>
            </a:r>
            <a:r>
              <a:rPr lang="ru-RU" sz="4000" dirty="0" smtClean="0"/>
              <a:t>развития педагогов</a:t>
            </a:r>
            <a:r>
              <a:rPr lang="ru-RU" sz="4000" dirty="0"/>
              <a:t>.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86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/>
          <a:lstStyle/>
          <a:p>
            <a:pPr algn="ctr"/>
            <a:r>
              <a:rPr lang="ru-RU" dirty="0"/>
              <a:t>Субъекты сопровождения: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50405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а) </a:t>
            </a:r>
            <a:r>
              <a:rPr lang="ru-RU" sz="3600" dirty="0"/>
              <a:t>педагог - </a:t>
            </a:r>
            <a:r>
              <a:rPr lang="ru-RU" sz="3600" u="sng" dirty="0"/>
              <a:t>«сопровождаемый</a:t>
            </a:r>
            <a:r>
              <a:rPr lang="ru-RU" sz="3600" u="sng" dirty="0" smtClean="0"/>
              <a:t>»;</a:t>
            </a:r>
          </a:p>
          <a:p>
            <a:pPr marL="0" indent="0" algn="just">
              <a:buNone/>
            </a:pPr>
            <a:r>
              <a:rPr lang="ru-RU" sz="3600" dirty="0"/>
              <a:t>б) руководитель методической службы (МС), методист, заместитель директора по</a:t>
            </a:r>
          </a:p>
          <a:p>
            <a:pPr marL="0" indent="0" algn="just">
              <a:buNone/>
            </a:pPr>
            <a:r>
              <a:rPr lang="ru-RU" sz="3600" dirty="0"/>
              <a:t>учебно-воспитательной работе, </a:t>
            </a:r>
            <a:r>
              <a:rPr lang="ru-RU" sz="3600" dirty="0" smtClean="0"/>
              <a:t>руководитель  </a:t>
            </a:r>
            <a:r>
              <a:rPr lang="ru-RU" sz="3600" dirty="0"/>
              <a:t>методического объединения (МО), старший</a:t>
            </a:r>
          </a:p>
          <a:p>
            <a:pPr marL="0" indent="0" algn="just">
              <a:buNone/>
            </a:pPr>
            <a:r>
              <a:rPr lang="ru-RU" sz="3600" dirty="0"/>
              <a:t>учитель, ведущий учитель, педагог-психолог, научный руководитель –</a:t>
            </a:r>
          </a:p>
          <a:p>
            <a:pPr marL="0" indent="0" algn="just">
              <a:buNone/>
            </a:pPr>
            <a:r>
              <a:rPr lang="ru-RU" sz="3600" u="sng" dirty="0"/>
              <a:t>«сопровождающие»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5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сопровождающий </a:t>
            </a: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не решает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за педагога </a:t>
            </a: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проблему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, а учит его находить, изобретать, заимствовать наиболее разумные решения, актуальные для каждого человека в его конкретной жизненной ситуации.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969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0000"/>
                </a:solidFill>
                <a:effectLst/>
                <a:latin typeface="Times New Roman"/>
              </a:rPr>
              <a:t>способы сопровождения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- сотрудничество</a:t>
            </a:r>
            <a:r>
              <a:rPr lang="ru-RU" sz="6000" dirty="0"/>
              <a:t>,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- сотворчество</a:t>
            </a:r>
            <a:r>
              <a:rPr lang="ru-RU" sz="6000" dirty="0"/>
              <a:t>,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- </a:t>
            </a:r>
            <a:r>
              <a:rPr lang="ru-RU" sz="6000" dirty="0" err="1" smtClean="0"/>
              <a:t>соуправление</a:t>
            </a:r>
            <a:r>
              <a:rPr lang="ru-RU" sz="6000" dirty="0"/>
              <a:t>, </a:t>
            </a:r>
          </a:p>
          <a:p>
            <a:pPr marL="0" indent="0">
              <a:buNone/>
            </a:pPr>
            <a:r>
              <a:rPr lang="ru-RU" sz="6000" dirty="0" smtClean="0"/>
              <a:t>- наставничество</a:t>
            </a:r>
            <a:r>
              <a:rPr lang="ru-RU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6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cap="none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</a:t>
            </a:r>
            <a:r>
              <a:rPr lang="ru-RU" b="1" cap="none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научно-методического</a:t>
            </a:r>
            <a:br>
              <a:rPr lang="ru-RU" b="1" cap="none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cap="none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сопровождения педагогов:</a:t>
            </a:r>
            <a:br>
              <a:rPr lang="ru-RU" b="1" cap="none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47260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 smtClean="0"/>
              <a:t>1</a:t>
            </a:r>
            <a:r>
              <a:rPr lang="ru-RU" sz="9600" b="1" dirty="0"/>
              <a:t>. Организация методической поддержки </a:t>
            </a:r>
            <a:r>
              <a:rPr lang="ru-RU" sz="9600" b="1" dirty="0" smtClean="0"/>
              <a:t> </a:t>
            </a:r>
            <a:r>
              <a:rPr lang="ru-RU" sz="9600" dirty="0" smtClean="0"/>
              <a:t>(</a:t>
            </a:r>
            <a:r>
              <a:rPr lang="ru-RU" sz="9600" dirty="0"/>
              <a:t>консультирование,</a:t>
            </a:r>
          </a:p>
          <a:p>
            <a:pPr marL="0" indent="0" algn="just">
              <a:buNone/>
            </a:pPr>
            <a:r>
              <a:rPr lang="ru-RU" sz="9600" dirty="0" err="1"/>
              <a:t>тьюторство</a:t>
            </a:r>
            <a:r>
              <a:rPr lang="ru-RU" sz="9600" dirty="0"/>
              <a:t>, помощь в работе творческих групп, </a:t>
            </a:r>
            <a:r>
              <a:rPr lang="ru-RU" sz="9600" dirty="0" smtClean="0"/>
              <a:t> общешкольные семинары</a:t>
            </a:r>
            <a:r>
              <a:rPr lang="ru-RU" sz="9600" dirty="0"/>
              <a:t>, педагогические советы). Это направление носит </a:t>
            </a:r>
            <a:r>
              <a:rPr lang="ru-RU" sz="9600" dirty="0" smtClean="0"/>
              <a:t>в основном </a:t>
            </a:r>
            <a:r>
              <a:rPr lang="ru-RU" sz="9600" dirty="0"/>
              <a:t>характер передачи информации, но формы </a:t>
            </a:r>
            <a:r>
              <a:rPr lang="ru-RU" sz="9600" dirty="0" smtClean="0"/>
              <a:t>здесь могут </a:t>
            </a:r>
            <a:r>
              <a:rPr lang="ru-RU" sz="9600" dirty="0"/>
              <a:t>быть самыми разнообразными. Их можно разделить </a:t>
            </a:r>
            <a:r>
              <a:rPr lang="ru-RU" sz="9600" dirty="0" smtClean="0"/>
              <a:t>на активные </a:t>
            </a:r>
            <a:r>
              <a:rPr lang="ru-RU" sz="9600" dirty="0"/>
              <a:t>и пассивные.</a:t>
            </a:r>
          </a:p>
          <a:p>
            <a:pPr marL="0" indent="0">
              <a:buNone/>
            </a:pPr>
            <a:r>
              <a:rPr lang="ru-RU" sz="9600" b="1" u="sng" dirty="0"/>
              <a:t>Пассивные:</a:t>
            </a:r>
          </a:p>
          <a:p>
            <a:pPr marL="0" indent="0" algn="just">
              <a:buNone/>
            </a:pPr>
            <a:r>
              <a:rPr lang="ru-RU" sz="9600" dirty="0"/>
              <a:t>•- выступление на педсовете (конференции),</a:t>
            </a:r>
          </a:p>
          <a:p>
            <a:pPr marL="0" indent="0" algn="just">
              <a:buNone/>
            </a:pPr>
            <a:r>
              <a:rPr lang="ru-RU" sz="9600" dirty="0"/>
              <a:t>•- анкетирование (другие формы опроса),</a:t>
            </a:r>
          </a:p>
          <a:p>
            <a:pPr marL="0" indent="0" algn="just">
              <a:buNone/>
            </a:pPr>
            <a:r>
              <a:rPr lang="ru-RU" sz="9600" dirty="0"/>
              <a:t>•- ознакомление с печатной информацией (книги, учебные</a:t>
            </a:r>
          </a:p>
          <a:p>
            <a:pPr marL="0" indent="0" algn="just">
              <a:buNone/>
            </a:pPr>
            <a:r>
              <a:rPr lang="ru-RU" sz="9600" dirty="0"/>
              <a:t>пособия) и т. д.,</a:t>
            </a:r>
          </a:p>
          <a:p>
            <a:pPr marL="0" indent="0">
              <a:buNone/>
            </a:pPr>
            <a:r>
              <a:rPr lang="ru-RU" sz="9600" b="1" u="sng" dirty="0"/>
              <a:t>Активные:</a:t>
            </a:r>
          </a:p>
          <a:p>
            <a:pPr marL="0" indent="0">
              <a:buNone/>
            </a:pPr>
            <a:r>
              <a:rPr lang="ru-RU" sz="9600" dirty="0"/>
              <a:t>•- дискуссии,</a:t>
            </a:r>
          </a:p>
          <a:p>
            <a:pPr marL="0" indent="0">
              <a:buNone/>
            </a:pPr>
            <a:r>
              <a:rPr lang="ru-RU" sz="9600" dirty="0"/>
              <a:t>•- деловые игры,</a:t>
            </a:r>
          </a:p>
          <a:p>
            <a:pPr marL="0" indent="0">
              <a:buNone/>
            </a:pPr>
            <a:r>
              <a:rPr lang="ru-RU" sz="9600" dirty="0"/>
              <a:t>•- тренинги и т. д.</a:t>
            </a:r>
          </a:p>
        </p:txBody>
      </p:sp>
    </p:spTree>
    <p:extLst>
      <p:ext uri="{BB962C8B-B14F-4D97-AF65-F5344CB8AC3E}">
        <p14:creationId xmlns:p14="http://schemas.microsoft.com/office/powerpoint/2010/main" val="14463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Нормативно-правовое обеспечение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Распоряжение Правительства РФ от 31 декабря 2019 г. N 3273-р </a:t>
            </a:r>
            <a:r>
              <a:rPr lang="ru-RU" dirty="0" smtClean="0"/>
              <a:t>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</a:t>
            </a:r>
          </a:p>
          <a:p>
            <a:pPr marL="0" indent="0" algn="just">
              <a:buNone/>
            </a:pPr>
            <a:r>
              <a:rPr lang="ru-RU" dirty="0" smtClean="0"/>
              <a:t>ЗАДАЧА: </a:t>
            </a:r>
            <a:r>
              <a:rPr lang="ru-RU" sz="3900" dirty="0" smtClean="0"/>
              <a:t>II. Обеспечить непрерывное профессиональное развитие педагогов </a:t>
            </a:r>
          </a:p>
          <a:p>
            <a:pPr marL="0" indent="0" algn="just">
              <a:buNone/>
            </a:pPr>
            <a:r>
              <a:rPr lang="ru-RU" sz="3900" dirty="0" smtClean="0"/>
              <a:t> 3. Создать и внедрить единую федеральную систему научно-методического сопровождения педагогов 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3652066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направления научно-методического</a:t>
            </a:r>
            <a:br>
              <a:rPr lang="ru-RU" dirty="0"/>
            </a:br>
            <a:r>
              <a:rPr lang="ru-RU" dirty="0"/>
              <a:t>сопровождения педагогов: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752528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научно-методическое </a:t>
            </a:r>
            <a:r>
              <a:rPr lang="ru-RU" dirty="0"/>
              <a:t>сопровождение педагогов по </a:t>
            </a:r>
            <a:r>
              <a:rPr lang="ru-RU" dirty="0" smtClean="0"/>
              <a:t>повышению профессионального </a:t>
            </a:r>
            <a:r>
              <a:rPr lang="ru-RU" dirty="0"/>
              <a:t>мастерства, творческого потенциала</a:t>
            </a:r>
            <a:r>
              <a:rPr lang="ru-RU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научно-методическое </a:t>
            </a:r>
            <a:r>
              <a:rPr lang="ru-RU" dirty="0"/>
              <a:t>сопровождение инновационной </a:t>
            </a:r>
            <a:r>
              <a:rPr lang="ru-RU" dirty="0" smtClean="0"/>
              <a:t>и опытно-исследовательской </a:t>
            </a:r>
            <a:r>
              <a:rPr lang="ru-RU" dirty="0"/>
              <a:t>деятельности педагогов</a:t>
            </a:r>
            <a:r>
              <a:rPr lang="ru-RU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научно-методическое сопровождение педагогов, </a:t>
            </a:r>
            <a:r>
              <a:rPr lang="ru-RU" dirty="0" smtClean="0"/>
              <a:t>находящихся в </a:t>
            </a:r>
            <a:r>
              <a:rPr lang="ru-RU" dirty="0"/>
              <a:t>режиме аттестации;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4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направления научно-методического</a:t>
            </a:r>
            <a:br>
              <a:rPr lang="ru-RU" dirty="0"/>
            </a:br>
            <a:r>
              <a:rPr lang="ru-RU" dirty="0"/>
              <a:t>сопровождения педагогов: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75252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научно-методическое сопровождение молодых педагогов;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научно-методическое </a:t>
            </a:r>
            <a:r>
              <a:rPr lang="ru-RU" dirty="0"/>
              <a:t>сопровождение педагогов, </a:t>
            </a:r>
            <a:r>
              <a:rPr lang="ru-RU" dirty="0" smtClean="0"/>
              <a:t>обобщающих передовой </a:t>
            </a:r>
            <a:r>
              <a:rPr lang="ru-RU" dirty="0"/>
              <a:t>педагогический </a:t>
            </a:r>
            <a:r>
              <a:rPr lang="ru-RU" dirty="0" smtClean="0"/>
              <a:t>опыт;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научно-методическое сопровождение педагогов в </a:t>
            </a:r>
            <a:r>
              <a:rPr lang="ru-RU" dirty="0" smtClean="0"/>
              <a:t>условиях перехода </a:t>
            </a:r>
            <a:r>
              <a:rPr lang="ru-RU" dirty="0"/>
              <a:t>школы на </a:t>
            </a:r>
            <a:r>
              <a:rPr lang="ru-RU" dirty="0" smtClean="0"/>
              <a:t>новые ФГОС </a:t>
            </a:r>
            <a:r>
              <a:rPr lang="ru-RU" smtClean="0"/>
              <a:t>и 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Прямоугольник 2"/>
          <p:cNvSpPr>
            <a:spLocks noChangeArrowheads="1"/>
          </p:cNvSpPr>
          <p:nvPr/>
        </p:nvSpPr>
        <p:spPr bwMode="auto">
          <a:xfrm>
            <a:off x="1542553" y="273528"/>
            <a:ext cx="7248525" cy="29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 sz="24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образовательный маршрут педагога </a:t>
            </a:r>
            <a:endParaRPr lang="ru-RU" altLang="ru-RU" sz="2400" dirty="0">
              <a:solidFill>
                <a:srgbClr val="4454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</a:t>
            </a:r>
            <a:endParaRPr lang="ru-RU" alt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altLang="ru-RU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</a:t>
            </a:r>
            <a:r>
              <a:rPr lang="ru-RU" altLang="ru-RU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ru-RU" alt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altLang="ru-RU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Муниципалитет, место работы, должность (с указанием предмета)</a:t>
            </a:r>
            <a:endParaRPr lang="ru-RU" alt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885" y="1454708"/>
            <a:ext cx="173944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prstClr val="black"/>
                </a:solidFill>
              </a:rPr>
              <a:t>Сроки реализации: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46652"/>
              </p:ext>
            </p:extLst>
          </p:nvPr>
        </p:nvGraphicFramePr>
        <p:xfrm>
          <a:off x="543365" y="2210023"/>
          <a:ext cx="8287630" cy="4588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342"/>
                <a:gridCol w="1416425"/>
                <a:gridCol w="3491399"/>
                <a:gridCol w="1395464"/>
              </a:tblGrid>
              <a:tr h="1304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Профессиональные дефициты / Задачи на предстоящий 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Образовательные задачи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Действия, мероприятия по реализации образовательных задач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 предъявления результата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2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83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83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83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86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5096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ru-RU" sz="4400" dirty="0" smtClean="0">
                <a:solidFill>
                  <a:srgbClr val="C00000"/>
                </a:solidFill>
              </a:rPr>
              <a:t>Единственная возможность заставить человека сделать что либо – это сделать так, чтобы он сам захотел сделать это»</a:t>
            </a:r>
          </a:p>
          <a:p>
            <a:pPr algn="r"/>
            <a:r>
              <a:rPr lang="ru-RU" sz="4400" dirty="0" smtClean="0">
                <a:solidFill>
                  <a:srgbClr val="C00000"/>
                </a:solidFill>
              </a:rPr>
              <a:t>                                                    </a:t>
            </a:r>
            <a:r>
              <a:rPr lang="ru-RU" sz="4400" dirty="0" err="1" smtClean="0">
                <a:solidFill>
                  <a:srgbClr val="C00000"/>
                </a:solidFill>
              </a:rPr>
              <a:t>Д.Карнеги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sz="4000" dirty="0" smtClean="0"/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за внимание</a:t>
            </a:r>
            <a:endParaRPr lang="ru-RU" sz="44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4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d18/0013a89f-5927627f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0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asadelsol.ru/wp-content/uploads/2019/05/2bae8121995088ef3c9bb28f9cabdb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50" y="-104775"/>
            <a:ext cx="974407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0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83" y="276627"/>
            <a:ext cx="7347217" cy="108600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Нормативно-правовое обеспечение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554163"/>
            <a:ext cx="8782050" cy="49482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4000" dirty="0" smtClean="0"/>
              <a:t>КОНЦЕПЦИЯ СОЗДАНИЯ ЕДИНОЙ ФЕДЕРАЛЬНОЙ СИСТЕМЫ НАУЧНО-МЕТОДИЧЕСКОГО СОПРОВОЖДЕНИЯ ПЕДАГОГИЧЕСКИХ РАБОТНИКОВ И УПРАВЛЕНЧЕСКИХ КАДРОВ (распоряжение </a:t>
            </a:r>
            <a:r>
              <a:rPr lang="ru-RU" sz="4000" dirty="0" err="1" smtClean="0"/>
              <a:t>Минспроса</a:t>
            </a:r>
            <a:r>
              <a:rPr lang="ru-RU" sz="4000" dirty="0" smtClean="0"/>
              <a:t> от 06.08.2020 Р-76)</a:t>
            </a:r>
          </a:p>
          <a:p>
            <a:pPr marL="0" lvl="0" indent="0" algn="just" eaLnBrk="0" fontAlgn="base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 i="1" u="sng" dirty="0" smtClean="0">
                <a:solidFill>
                  <a:schemeClr val="tx1"/>
                </a:solidFill>
                <a:latin typeface="Open Sans"/>
              </a:rPr>
              <a:t> 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" y="72786"/>
            <a:ext cx="1798521" cy="1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0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83" y="276627"/>
            <a:ext cx="7347217" cy="108600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Нормативно-правовое обеспечение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992573"/>
            <a:ext cx="8782050" cy="45098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     </a:t>
            </a:r>
          </a:p>
          <a:p>
            <a:pPr marL="0" indent="0" algn="just">
              <a:buNone/>
            </a:pPr>
            <a:r>
              <a:rPr lang="ru-RU" dirty="0" smtClean="0"/>
              <a:t>МЕТОДИЧЕСКИЕ РЕКОМЕНДАЦИИ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 (</a:t>
            </a:r>
            <a:r>
              <a:rPr lang="ru-RU" i="1" dirty="0" smtClean="0"/>
              <a:t>распоряжение </a:t>
            </a:r>
            <a:r>
              <a:rPr lang="ru-RU" i="1" dirty="0" err="1" smtClean="0"/>
              <a:t>Минпроса</a:t>
            </a:r>
            <a:r>
              <a:rPr lang="ru-RU" i="1" dirty="0" smtClean="0"/>
              <a:t> от 04.02.2021 Р-33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" y="72786"/>
            <a:ext cx="2230569" cy="1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2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"Учитель будущего"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65"/>
            <a:ext cx="8812088" cy="5043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Поддержка педагога, способного решать задачи </a:t>
            </a:r>
            <a:r>
              <a:rPr lang="ru-RU" sz="4000" dirty="0" smtClean="0"/>
              <a:t>национальной образовательной </a:t>
            </a:r>
            <a:r>
              <a:rPr lang="ru-RU" sz="4000" dirty="0"/>
              <a:t>политики, становится возможной только в ситуации </a:t>
            </a:r>
            <a:r>
              <a:rPr lang="ru-RU" sz="4000" dirty="0" smtClean="0"/>
              <a:t>построения  адресного научно-методического сопровождения </a:t>
            </a:r>
            <a:r>
              <a:rPr lang="ru-RU" sz="4000" dirty="0"/>
              <a:t>учителя</a:t>
            </a:r>
          </a:p>
        </p:txBody>
      </p:sp>
    </p:spTree>
    <p:extLst>
      <p:ext uri="{BB962C8B-B14F-4D97-AF65-F5344CB8AC3E}">
        <p14:creationId xmlns:p14="http://schemas.microsoft.com/office/powerpoint/2010/main" val="186821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такое «индивидуальный образовательный маршрут педагога»?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12088" cy="525658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dirty="0" smtClean="0"/>
              <a:t>это структурированная программа </a:t>
            </a:r>
            <a:r>
              <a:rPr lang="ru-RU" dirty="0"/>
              <a:t>действий педагога на некотором фиксированном этапе работы;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это замыслы педагога </a:t>
            </a:r>
            <a:r>
              <a:rPr lang="ru-RU" dirty="0"/>
              <a:t>относительно его собственного продвижения в </a:t>
            </a:r>
            <a:r>
              <a:rPr lang="ru-RU" dirty="0" smtClean="0"/>
              <a:t>его образовании</a:t>
            </a:r>
            <a:r>
              <a:rPr lang="ru-RU" dirty="0"/>
              <a:t>, оформленные </a:t>
            </a:r>
            <a:r>
              <a:rPr lang="ru-RU" dirty="0" smtClean="0"/>
              <a:t>и упорядоченные </a:t>
            </a:r>
            <a:r>
              <a:rPr lang="ru-RU" dirty="0"/>
              <a:t>им, готовые к реализации в педагогических технологиях и </a:t>
            </a:r>
            <a:r>
              <a:rPr lang="ru-RU" dirty="0" smtClean="0"/>
              <a:t>в педагогической </a:t>
            </a:r>
            <a:r>
              <a:rPr lang="ru-RU" dirty="0"/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08304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932</Words>
  <Application>Microsoft Office PowerPoint</Application>
  <PresentationFormat>Экран (4:3)</PresentationFormat>
  <Paragraphs>123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Трек</vt:lpstr>
      <vt:lpstr>1_Трек</vt:lpstr>
      <vt:lpstr>Office Theme</vt:lpstr>
      <vt:lpstr>Тема Office</vt:lpstr>
      <vt:lpstr>2_Тема Office</vt:lpstr>
      <vt:lpstr>3_Тема Office</vt:lpstr>
      <vt:lpstr>               Красноярский информационно- методический центр    семинар  для заместителей директоров ОО «Сопровождение педагогов ОУ при составлении и оформлении индивидуального  Образовательного маршрута (ИОМ)»</vt:lpstr>
      <vt:lpstr>Нормативно-правовое обеспечение</vt:lpstr>
      <vt:lpstr>Нормативно-правовое обеспечение</vt:lpstr>
      <vt:lpstr>Презентация PowerPoint</vt:lpstr>
      <vt:lpstr>Презентация PowerPoint</vt:lpstr>
      <vt:lpstr>Нормативно-правовое обеспечение</vt:lpstr>
      <vt:lpstr>Нормативно-правовое обеспечение</vt:lpstr>
      <vt:lpstr>"Учитель будущего" </vt:lpstr>
      <vt:lpstr>Что такое «индивидуальный образовательный маршрут педагога»?</vt:lpstr>
      <vt:lpstr>Презентация PowerPoint</vt:lpstr>
      <vt:lpstr>Презентация PowerPoint</vt:lpstr>
      <vt:lpstr>Основания для повышения мастерства педагогов в форме построения индивидуального образовательного маршрута</vt:lpstr>
      <vt:lpstr>Презентация PowerPoint</vt:lpstr>
      <vt:lpstr>Презентация PowerPoint</vt:lpstr>
      <vt:lpstr>Организационный контекст ИОМ</vt:lpstr>
      <vt:lpstr>ПОНЯТИЯ</vt:lpstr>
      <vt:lpstr>ПОНЯТИЯ</vt:lpstr>
      <vt:lpstr>Презентация PowerPoint</vt:lpstr>
      <vt:lpstr>Презентация PowerPoint</vt:lpstr>
      <vt:lpstr>Виды ИОМ ПЕДАГОГА</vt:lpstr>
      <vt:lpstr>Виды ИОМ ПЕДАГОГА</vt:lpstr>
      <vt:lpstr>направления деятельности в ИОМ</vt:lpstr>
      <vt:lpstr>Презентация PowerPoint</vt:lpstr>
      <vt:lpstr>Тренды методического сопровождения</vt:lpstr>
      <vt:lpstr>Тренды методического сопровождения</vt:lpstr>
      <vt:lpstr>Субъекты сопровождения: </vt:lpstr>
      <vt:lpstr>Презентация PowerPoint</vt:lpstr>
      <vt:lpstr>способы сопровождения</vt:lpstr>
      <vt:lpstr> Формы научно-методического сопровождения педагогов: </vt:lpstr>
      <vt:lpstr>Основные направления научно-методического сопровождения педагогов:</vt:lpstr>
      <vt:lpstr>Основные направления научно-методического сопровождения педагогов: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Юля Б.А.</cp:lastModifiedBy>
  <cp:revision>42</cp:revision>
  <dcterms:created xsi:type="dcterms:W3CDTF">2021-10-12T04:42:54Z</dcterms:created>
  <dcterms:modified xsi:type="dcterms:W3CDTF">2021-10-18T09:22:58Z</dcterms:modified>
</cp:coreProperties>
</file>