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10"/>
  </p:notesMasterIdLst>
  <p:sldIdLst>
    <p:sldId id="306" r:id="rId3"/>
    <p:sldId id="345" r:id="rId4"/>
    <p:sldId id="346" r:id="rId5"/>
    <p:sldId id="349" r:id="rId6"/>
    <p:sldId id="347" r:id="rId7"/>
    <p:sldId id="348" r:id="rId8"/>
    <p:sldId id="341" r:id="rId9"/>
  </p:sldIdLst>
  <p:sldSz cx="9144000" cy="5143500" type="screen16x9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2474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4949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97424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29899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1623746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1948495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2273244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2597993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льина Нина Федоровна" initials="ИНФ" lastIdx="2" clrIdx="0">
    <p:extLst>
      <p:ext uri="{19B8F6BF-5375-455C-9EA6-DF929625EA0E}">
        <p15:presenceInfo xmlns:p15="http://schemas.microsoft.com/office/powerpoint/2012/main" userId="S-1-5-21-2721293735-4277829699-611601770-11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C79"/>
    <a:srgbClr val="E74C39"/>
    <a:srgbClr val="E7523A"/>
    <a:srgbClr val="33CC33"/>
    <a:srgbClr val="CE5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6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4AA194-E9EF-4649-8160-59F993DF8D04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59597B-DEC3-44D6-BA3A-BD9A677EB2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173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474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949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24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899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3746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48495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3244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97993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2842841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830794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021486"/>
            <a:ext cx="9144000" cy="17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478000" y="190691"/>
            <a:ext cx="3933825" cy="11204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1432608" y="1428464"/>
            <a:ext cx="125753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84559" y="1233822"/>
            <a:ext cx="1443038" cy="1391528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1629" y="64939"/>
            <a:ext cx="1654969" cy="2005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13" y="830794"/>
            <a:ext cx="2676525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948" y="1774972"/>
            <a:ext cx="2658665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039541" y="3020131"/>
            <a:ext cx="194072" cy="14430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4572000" y="2842841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0" y="830794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021486"/>
            <a:ext cx="9144000" cy="17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 userDrawn="1"/>
        </p:nvSpPr>
        <p:spPr>
          <a:xfrm>
            <a:off x="14476810" y="190691"/>
            <a:ext cx="3933825" cy="11204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284559" y="1233822"/>
            <a:ext cx="1443038" cy="1391528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2819" y="64939"/>
            <a:ext cx="1652588" cy="2005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13" y="830794"/>
            <a:ext cx="2677716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948" y="1774972"/>
            <a:ext cx="2658665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 userDrawn="1"/>
        </p:nvSpPr>
        <p:spPr>
          <a:xfrm>
            <a:off x="2039541" y="3020131"/>
            <a:ext cx="194072" cy="14430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3316900"/>
            <a:ext cx="6477000" cy="455002"/>
          </a:xfrm>
        </p:spPr>
        <p:txBody>
          <a:bodyPr anchor="t"/>
          <a:lstStyle>
            <a:lvl1pPr>
              <a:defRPr sz="23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016342" y="3316900"/>
            <a:ext cx="6477000" cy="455002"/>
          </a:xfrm>
        </p:spPr>
        <p:txBody>
          <a:bodyPr anchor="t"/>
          <a:lstStyle>
            <a:lvl1pPr>
              <a:defRPr sz="23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5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9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33338"/>
            <a:ext cx="2038350" cy="49148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33338"/>
            <a:ext cx="5962650" cy="49148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0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24749" indent="0" algn="ctr">
              <a:buNone/>
              <a:defRPr/>
            </a:lvl2pPr>
            <a:lvl3pPr marL="649498" indent="0" algn="ctr">
              <a:buNone/>
              <a:defRPr/>
            </a:lvl3pPr>
            <a:lvl4pPr marL="974247" indent="0" algn="ctr">
              <a:buNone/>
              <a:defRPr/>
            </a:lvl4pPr>
            <a:lvl5pPr marL="1298997" indent="0" algn="ctr">
              <a:buNone/>
              <a:defRPr/>
            </a:lvl5pPr>
            <a:lvl6pPr marL="1623746" indent="0" algn="ctr">
              <a:buNone/>
              <a:defRPr/>
            </a:lvl6pPr>
            <a:lvl7pPr marL="1948495" indent="0" algn="ctr">
              <a:buNone/>
              <a:defRPr/>
            </a:lvl7pPr>
            <a:lvl8pPr marL="2273244" indent="0" algn="ctr">
              <a:buNone/>
              <a:defRPr/>
            </a:lvl8pPr>
            <a:lvl9pPr marL="259799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9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1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4749" indent="0" algn="ctr">
              <a:buNone/>
              <a:defRPr sz="1400"/>
            </a:lvl2pPr>
            <a:lvl3pPr marL="649498" indent="0" algn="ctr">
              <a:buNone/>
              <a:defRPr sz="1300"/>
            </a:lvl3pPr>
            <a:lvl4pPr marL="974247" indent="0" algn="ctr">
              <a:buNone/>
              <a:defRPr sz="1100"/>
            </a:lvl4pPr>
            <a:lvl5pPr marL="1298997" indent="0" algn="ctr">
              <a:buNone/>
              <a:defRPr sz="1100"/>
            </a:lvl5pPr>
            <a:lvl6pPr marL="1623746" indent="0" algn="ctr">
              <a:buNone/>
              <a:defRPr sz="1100"/>
            </a:lvl6pPr>
            <a:lvl7pPr marL="1948495" indent="0" algn="ctr">
              <a:buNone/>
              <a:defRPr sz="1100"/>
            </a:lvl7pPr>
            <a:lvl8pPr marL="2273244" indent="0" algn="ctr">
              <a:buNone/>
              <a:defRPr sz="1100"/>
            </a:lvl8pPr>
            <a:lvl9pPr marL="2597993" indent="0" algn="ctr">
              <a:buNone/>
              <a:defRPr sz="11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72"/>
            <a:ext cx="2057400" cy="274183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4F6C01-9B73-4ADC-9F06-D5337ECC5B3E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72"/>
            <a:ext cx="3086100" cy="274183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4CC7-9C63-422B-AFAD-8C4B9BB55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621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4572000" y="2842841"/>
            <a:ext cx="4572000" cy="17213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830794"/>
            <a:ext cx="4572000" cy="172137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048285"/>
            <a:ext cx="9144000" cy="17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4476810" y="190691"/>
            <a:ext cx="3933825" cy="11204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3212739"/>
            <a:ext cx="6477000" cy="1370352"/>
          </a:xfrm>
        </p:spPr>
        <p:txBody>
          <a:bodyPr anchor="t"/>
          <a:lstStyle>
            <a:lvl1pPr>
              <a:defRPr lang="ru-RU" sz="2300" smtClean="0"/>
            </a:lvl1pPr>
          </a:lstStyle>
          <a:p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0862"/>
            <a:ext cx="1998000" cy="1332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9565"/>
            <a:ext cx="2765521" cy="1836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7" y="1040509"/>
            <a:ext cx="1932288" cy="198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1" y="1172513"/>
            <a:ext cx="262021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6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67853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4477628"/>
            <a:ext cx="9144000" cy="66587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540505"/>
            <a:ext cx="2249091" cy="533934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8628" y="4533289"/>
            <a:ext cx="6785372" cy="53496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529" y="0"/>
            <a:ext cx="1369219" cy="116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188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398" y="87616"/>
            <a:ext cx="1808872" cy="120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50" tIns="32475" rIns="64950" bIns="3247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000">
                <a:solidFill>
                  <a:srgbClr val="FFFFFF"/>
                </a:solidFill>
              </a:rPr>
              <a:t>ИНСТИТУТ</a:t>
            </a:r>
            <a:endParaRPr lang="ru-RU" altLang="ru-RU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324749" indent="0" algn="ctr">
              <a:buNone/>
            </a:lvl2pPr>
            <a:lvl3pPr marL="649498" indent="0" algn="ctr">
              <a:buNone/>
            </a:lvl3pPr>
            <a:lvl4pPr marL="974247" indent="0" algn="ctr">
              <a:buNone/>
            </a:lvl4pPr>
            <a:lvl5pPr marL="1298997" indent="0" algn="ctr">
              <a:buNone/>
            </a:lvl5pPr>
            <a:lvl6pPr marL="1623746" indent="0" algn="ctr">
              <a:buNone/>
            </a:lvl6pPr>
            <a:lvl7pPr marL="1948495" indent="0" algn="ctr">
              <a:buNone/>
            </a:lvl7pPr>
            <a:lvl8pPr marL="2273244" indent="0" algn="ctr">
              <a:buNone/>
            </a:lvl8pPr>
            <a:lvl9pPr marL="2597993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843"/>
            <a:ext cx="2057400" cy="51435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CDF56-81D4-44BD-9DFC-A971126330C6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178323"/>
            <a:ext cx="5867400" cy="273151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2138"/>
            <a:ext cx="838200" cy="28449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1BAFAACD-107F-47A1-8BB5-4AE34F116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583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1"/>
            <a:ext cx="8153400" cy="7429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1"/>
            <a:ext cx="8153400" cy="337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8BA5-3DA3-4F42-A53A-161841D93B2B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C2F-0BF0-45D5-B24B-952635E90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79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143115"/>
            <a:ext cx="9144000" cy="85759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00838"/>
            <a:ext cx="1295400" cy="74214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200838"/>
            <a:ext cx="7772400" cy="7421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057401"/>
            <a:ext cx="7123113" cy="125491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1"/>
            <a:ext cx="7620000" cy="742950"/>
          </a:xfrm>
        </p:spPr>
        <p:txBody>
          <a:bodyPr/>
          <a:lstStyle>
            <a:lvl1pPr algn="l">
              <a:buNone/>
              <a:defRPr sz="31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22C-A6CD-4A97-9B42-FE64B1B16C6A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222"/>
            <a:ext cx="1295400" cy="525688"/>
          </a:xfrm>
        </p:spPr>
        <p:txBody>
          <a:bodyPr>
            <a:noAutofit/>
          </a:bodyPr>
          <a:lstStyle>
            <a:lvl1pPr>
              <a:defRPr sz="1700"/>
            </a:lvl1pPr>
          </a:lstStyle>
          <a:p>
            <a:pPr>
              <a:defRPr/>
            </a:pPr>
            <a:fld id="{567475E7-7712-42AE-9353-94EB56891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2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C32708-D616-4D26-85EC-89C07B1FB1E3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08BC-FD96-4C1F-A1D4-93641B5F6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11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8"/>
            <a:ext cx="8153400" cy="6524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1"/>
            <a:ext cx="3886200" cy="2686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1"/>
            <a:ext cx="3886200" cy="2686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F380CA-7ED5-411E-91F4-7D7FF9E61402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56D2-7BD2-494B-887F-4F7D02AC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5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6DE4-435A-4460-B226-27AD1A793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5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8B6D-53AE-4CC1-A2A1-1CD523B7BCD6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56BE-F081-4E33-B874-F3DF0161E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12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95AA-D23B-46E3-9710-72BE46983ED6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873"/>
            <a:ext cx="533400" cy="28449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067F-D6B8-487D-B774-BCD02BDD3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3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88"/>
            <a:ext cx="8077200" cy="652462"/>
          </a:xfrm>
        </p:spPr>
        <p:txBody>
          <a:bodyPr/>
          <a:lstStyle>
            <a:lvl1pPr algn="l">
              <a:buNone/>
              <a:defRPr sz="31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25" tIns="129900" rIns="97425" bIns="64950"/>
          <a:lstStyle>
            <a:lvl1pPr marL="0" indent="0">
              <a:spcAft>
                <a:spcPts val="710"/>
              </a:spcAft>
              <a:buNone/>
              <a:defRPr sz="1300"/>
            </a:lvl1pPr>
            <a:lvl2pPr>
              <a:buNone/>
              <a:defRPr sz="900"/>
            </a:lvl2pPr>
            <a:lvl3pPr>
              <a:buNone/>
              <a:defRPr sz="700"/>
            </a:lvl3pPr>
            <a:lvl4pPr>
              <a:buNone/>
              <a:defRPr sz="600"/>
            </a:lvl4pPr>
            <a:lvl5pPr>
              <a:buNone/>
              <a:defRPr sz="6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F519-16C0-4925-A442-BD61BF50DC17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78F3-3A24-48B0-8A23-21A8B79F8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094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3429344"/>
            <a:ext cx="9144000" cy="66587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3497374"/>
            <a:ext cx="1463279" cy="53496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241" y="3491190"/>
            <a:ext cx="7599759" cy="53393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515071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900"/>
            </a:lvl2pPr>
            <a:lvl3pPr>
              <a:buFontTx/>
              <a:buNone/>
              <a:defRPr sz="700"/>
            </a:lvl3pPr>
            <a:lvl4pPr>
              <a:buFontTx/>
              <a:buNone/>
              <a:defRPr sz="600"/>
            </a:lvl4pPr>
            <a:lvl5pPr>
              <a:buFontTx/>
              <a:buNone/>
              <a:defRPr sz="6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/>
          <a:lstStyle>
            <a:lvl1pPr algn="l"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3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874"/>
            <a:ext cx="2667000" cy="273151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E1D4B8-0586-4BE4-83DF-DAC12ED5F5AF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67"/>
            <a:ext cx="1447800" cy="497858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5BD3977E-88B3-4FED-9460-B3E34678F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874"/>
            <a:ext cx="4572000" cy="273151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07C9-A40B-44DE-BAE9-FD0DDC33D809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9AFF-0613-4A63-9637-1680BE0B5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636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279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435" y="456628"/>
            <a:ext cx="228600" cy="468687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435" y="0"/>
            <a:ext cx="228600" cy="400967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874"/>
            <a:ext cx="2209800" cy="2731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3E1D-EAD1-474D-8D47-6CCDCA385E91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686874"/>
            <a:ext cx="5573316" cy="2731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5656" y="78444"/>
            <a:ext cx="400967" cy="24407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05D1-C624-497D-ADEB-852E14D0D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12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2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780"/>
            <a:ext cx="2133600" cy="3576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C48FBA-0C2F-4904-A2B5-86C8D16CDB3A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780"/>
            <a:ext cx="2895600" cy="35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780"/>
            <a:ext cx="2133600" cy="3576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FBE16E-BD8C-4683-A122-2C047FF15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58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400"/>
            </a:lvl1pPr>
            <a:lvl2pPr marL="324749" indent="0">
              <a:buNone/>
              <a:defRPr sz="1300"/>
            </a:lvl2pPr>
            <a:lvl3pPr marL="649498" indent="0">
              <a:buNone/>
              <a:defRPr sz="1100"/>
            </a:lvl3pPr>
            <a:lvl4pPr marL="974247" indent="0">
              <a:buNone/>
              <a:defRPr sz="1000"/>
            </a:lvl4pPr>
            <a:lvl5pPr marL="1298997" indent="0">
              <a:buNone/>
              <a:defRPr sz="1000"/>
            </a:lvl5pPr>
            <a:lvl6pPr marL="1623746" indent="0">
              <a:buNone/>
              <a:defRPr sz="1000"/>
            </a:lvl6pPr>
            <a:lvl7pPr marL="1948495" indent="0">
              <a:buNone/>
              <a:defRPr sz="1000"/>
            </a:lvl7pPr>
            <a:lvl8pPr marL="2273244" indent="0">
              <a:buNone/>
              <a:defRPr sz="1000"/>
            </a:lvl8pPr>
            <a:lvl9pPr marL="25979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9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491854"/>
            <a:ext cx="4000500" cy="345638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491854"/>
            <a:ext cx="4000500" cy="345638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4749" indent="0">
              <a:buNone/>
              <a:defRPr sz="1400" b="1"/>
            </a:lvl2pPr>
            <a:lvl3pPr marL="649498" indent="0">
              <a:buNone/>
              <a:defRPr sz="1300" b="1"/>
            </a:lvl3pPr>
            <a:lvl4pPr marL="974247" indent="0">
              <a:buNone/>
              <a:defRPr sz="1100" b="1"/>
            </a:lvl4pPr>
            <a:lvl5pPr marL="1298997" indent="0">
              <a:buNone/>
              <a:defRPr sz="1100" b="1"/>
            </a:lvl5pPr>
            <a:lvl6pPr marL="1623746" indent="0">
              <a:buNone/>
              <a:defRPr sz="1100" b="1"/>
            </a:lvl6pPr>
            <a:lvl7pPr marL="1948495" indent="0">
              <a:buNone/>
              <a:defRPr sz="1100" b="1"/>
            </a:lvl7pPr>
            <a:lvl8pPr marL="2273244" indent="0">
              <a:buNone/>
              <a:defRPr sz="1100" b="1"/>
            </a:lvl8pPr>
            <a:lvl9pPr marL="2597993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4749" indent="0">
              <a:buNone/>
              <a:defRPr sz="1400" b="1"/>
            </a:lvl2pPr>
            <a:lvl3pPr marL="649498" indent="0">
              <a:buNone/>
              <a:defRPr sz="1300" b="1"/>
            </a:lvl3pPr>
            <a:lvl4pPr marL="974247" indent="0">
              <a:buNone/>
              <a:defRPr sz="1100" b="1"/>
            </a:lvl4pPr>
            <a:lvl5pPr marL="1298997" indent="0">
              <a:buNone/>
              <a:defRPr sz="1100" b="1"/>
            </a:lvl5pPr>
            <a:lvl6pPr marL="1623746" indent="0">
              <a:buNone/>
              <a:defRPr sz="1100" b="1"/>
            </a:lvl6pPr>
            <a:lvl7pPr marL="1948495" indent="0">
              <a:buNone/>
              <a:defRPr sz="1100" b="1"/>
            </a:lvl7pPr>
            <a:lvl8pPr marL="2273244" indent="0">
              <a:buNone/>
              <a:defRPr sz="1100" b="1"/>
            </a:lvl8pPr>
            <a:lvl9pPr marL="2597993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3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7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8983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24749" indent="0">
              <a:buNone/>
              <a:defRPr sz="900"/>
            </a:lvl2pPr>
            <a:lvl3pPr marL="649498" indent="0">
              <a:buNone/>
              <a:defRPr sz="700"/>
            </a:lvl3pPr>
            <a:lvl4pPr marL="974247" indent="0">
              <a:buNone/>
              <a:defRPr sz="600"/>
            </a:lvl4pPr>
            <a:lvl5pPr marL="1298997" indent="0">
              <a:buNone/>
              <a:defRPr sz="600"/>
            </a:lvl5pPr>
            <a:lvl6pPr marL="1623746" indent="0">
              <a:buNone/>
              <a:defRPr sz="600"/>
            </a:lvl6pPr>
            <a:lvl7pPr marL="1948495" indent="0">
              <a:buNone/>
              <a:defRPr sz="600"/>
            </a:lvl7pPr>
            <a:lvl8pPr marL="2273244" indent="0">
              <a:buNone/>
              <a:defRPr sz="600"/>
            </a:lvl8pPr>
            <a:lvl9pPr marL="2597993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4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00"/>
            </a:lvl1pPr>
            <a:lvl2pPr marL="324749" indent="0">
              <a:buNone/>
              <a:defRPr sz="2000"/>
            </a:lvl2pPr>
            <a:lvl3pPr marL="649498" indent="0">
              <a:buNone/>
              <a:defRPr sz="1700"/>
            </a:lvl3pPr>
            <a:lvl4pPr marL="974247" indent="0">
              <a:buNone/>
              <a:defRPr sz="1400"/>
            </a:lvl4pPr>
            <a:lvl5pPr marL="1298997" indent="0">
              <a:buNone/>
              <a:defRPr sz="1400"/>
            </a:lvl5pPr>
            <a:lvl6pPr marL="1623746" indent="0">
              <a:buNone/>
              <a:defRPr sz="1400"/>
            </a:lvl6pPr>
            <a:lvl7pPr marL="1948495" indent="0">
              <a:buNone/>
              <a:defRPr sz="1400"/>
            </a:lvl7pPr>
            <a:lvl8pPr marL="2273244" indent="0">
              <a:buNone/>
              <a:defRPr sz="1400"/>
            </a:lvl8pPr>
            <a:lvl9pPr marL="2597993" indent="0">
              <a:buNone/>
              <a:defRPr sz="14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6"/>
          </a:xfrm>
        </p:spPr>
        <p:txBody>
          <a:bodyPr/>
          <a:lstStyle>
            <a:lvl1pPr marL="0" indent="0">
              <a:buNone/>
              <a:defRPr sz="1000"/>
            </a:lvl1pPr>
            <a:lvl2pPr marL="324749" indent="0">
              <a:buNone/>
              <a:defRPr sz="900"/>
            </a:lvl2pPr>
            <a:lvl3pPr marL="649498" indent="0">
              <a:buNone/>
              <a:defRPr sz="700"/>
            </a:lvl3pPr>
            <a:lvl4pPr marL="974247" indent="0">
              <a:buNone/>
              <a:defRPr sz="600"/>
            </a:lvl4pPr>
            <a:lvl5pPr marL="1298997" indent="0">
              <a:buNone/>
              <a:defRPr sz="600"/>
            </a:lvl5pPr>
            <a:lvl6pPr marL="1623746" indent="0">
              <a:buNone/>
              <a:defRPr sz="600"/>
            </a:lvl6pPr>
            <a:lvl7pPr marL="1948495" indent="0">
              <a:buNone/>
              <a:defRPr sz="600"/>
            </a:lvl7pPr>
            <a:lvl8pPr marL="2273244" indent="0">
              <a:buNone/>
              <a:defRPr sz="600"/>
            </a:lvl8pPr>
            <a:lvl9pPr marL="2597993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2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4877513"/>
            <a:ext cx="8578008" cy="2709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9144000" cy="76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035916"/>
            <a:ext cx="8511779" cy="347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32984"/>
            <a:ext cx="6991350" cy="68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4878595"/>
            <a:ext cx="533400" cy="26490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4913641"/>
            <a:ext cx="533400" cy="183476"/>
          </a:xfrm>
          <a:prstGeom prst="rect">
            <a:avLst/>
          </a:prstGeom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7BBC07-F4F4-4D4C-B46D-247CAD914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957388" y="0"/>
            <a:ext cx="0" cy="8204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324749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6pPr>
      <a:lvl7pPr marL="64949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7pPr>
      <a:lvl8pPr marL="97424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8pPr>
      <a:lvl9pPr marL="129899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9pPr>
    </p:titleStyle>
    <p:bodyStyle>
      <a:lvl1pPr marL="226648" indent="-226648" algn="l" rtl="0" eaLnBrk="0" fontAlgn="base" hangingPunct="0">
        <a:spcBef>
          <a:spcPts val="497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54424" indent="-193947" algn="l" rtl="0" eaLnBrk="0" fontAlgn="base" hangingPunct="0">
        <a:spcBef>
          <a:spcPts val="391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800">
          <a:solidFill>
            <a:schemeClr val="tx1"/>
          </a:solidFill>
          <a:latin typeface="+mn-lt"/>
        </a:defRPr>
      </a:lvl2pPr>
      <a:lvl3pPr marL="649498" indent="-162375" algn="l" rtl="0" eaLnBrk="0" fontAlgn="base" hangingPunct="0">
        <a:spcBef>
          <a:spcPts val="35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600">
          <a:solidFill>
            <a:schemeClr val="tx1"/>
          </a:solidFill>
          <a:latin typeface="+mn-lt"/>
        </a:defRPr>
      </a:lvl3pPr>
      <a:lvl4pPr marL="974247" indent="-162375" algn="l" rtl="0" eaLnBrk="0" fontAlgn="base" hangingPunct="0">
        <a:spcBef>
          <a:spcPts val="284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400">
          <a:solidFill>
            <a:schemeClr val="tx1"/>
          </a:solidFill>
          <a:latin typeface="+mn-lt"/>
        </a:defRPr>
      </a:lvl4pPr>
      <a:lvl5pPr marL="1298997" indent="-162375" algn="l" rtl="0" eaLnBrk="0" fontAlgn="base" hangingPunct="0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chemeClr val="tx1"/>
          </a:solidFill>
          <a:latin typeface="+mn-lt"/>
        </a:defRPr>
      </a:lvl5pPr>
      <a:lvl6pPr marL="1623746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6pPr>
      <a:lvl7pPr marL="1948495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7pPr>
      <a:lvl8pPr marL="2273244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8pPr>
      <a:lvl9pPr marL="2597993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749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98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247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997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746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495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244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993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844194"/>
          </a:xfrm>
          <a:prstGeom prst="rect">
            <a:avLst/>
          </a:prstGeom>
          <a:solidFill>
            <a:srgbClr val="415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3172" y="1491513"/>
            <a:ext cx="8153400" cy="345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vert="horz" lIns="64950" tIns="32475" rIns="64950" bIns="32475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77B11-C6E3-4B84-BE37-3F7988D3565C}" type="datetimeFigureOut">
              <a:rPr lang="ru-RU"/>
              <a:pPr>
                <a:defRPr/>
              </a:pPr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vert="horz" lIns="64950" tIns="32475" rIns="64950" bIns="32475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624"/>
            <a:ext cx="9144000" cy="23913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59639"/>
            <a:ext cx="533400" cy="37004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59639"/>
            <a:ext cx="8553450" cy="37004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485"/>
            <a:ext cx="533400" cy="182445"/>
          </a:xfrm>
          <a:prstGeom prst="rect">
            <a:avLst/>
          </a:prstGeom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CE51BE-9787-4DAB-B344-310AE3CCE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918275" y="3008845"/>
            <a:ext cx="2484835" cy="80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32985"/>
            <a:ext cx="5199460" cy="7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6272" y="0"/>
            <a:ext cx="0" cy="8441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5" r:id="rId2"/>
    <p:sldLayoutId id="2147483874" r:id="rId3"/>
    <p:sldLayoutId id="2147483875" r:id="rId4"/>
    <p:sldLayoutId id="2147483876" r:id="rId5"/>
    <p:sldLayoutId id="2147483856" r:id="rId6"/>
    <p:sldLayoutId id="2147483877" r:id="rId7"/>
    <p:sldLayoutId id="2147483857" r:id="rId8"/>
    <p:sldLayoutId id="2147483878" r:id="rId9"/>
    <p:sldLayoutId id="2147483858" r:id="rId10"/>
    <p:sldLayoutId id="2147483879" r:id="rId11"/>
    <p:sldLayoutId id="21474838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324749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64949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97424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29899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226648" indent="-226648" algn="l" rtl="0" eaLnBrk="0" fontAlgn="base" hangingPunct="0">
        <a:spcBef>
          <a:spcPts val="497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54424" indent="-193947" algn="l" rtl="0" eaLnBrk="0" fontAlgn="base" hangingPunct="0">
        <a:spcBef>
          <a:spcPts val="391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98" indent="-162375" algn="l" rtl="0" eaLnBrk="0" fontAlgn="base" hangingPunct="0">
        <a:spcBef>
          <a:spcPts val="35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4247" indent="-162375" algn="l" rtl="0" eaLnBrk="0" fontAlgn="base" hangingPunct="0">
        <a:spcBef>
          <a:spcPts val="284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997" indent="-162375" algn="l" rtl="0" eaLnBrk="0" fontAlgn="base" hangingPunct="0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93846" indent="-16237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88696" indent="-16237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83545" indent="-16237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78395" indent="-16237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7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494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9742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2989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3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9484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2732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5979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p.kipk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p.kipk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dajneko@kipk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61072" y="3255145"/>
            <a:ext cx="5955268" cy="14492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kern="1200" dirty="0" smtClean="0">
                <a:solidFill>
                  <a:srgbClr val="E7523A"/>
                </a:solidFill>
                <a:latin typeface="Calibri" pitchFamily="34" charset="0"/>
              </a:rPr>
              <a:t>Заявочная кампания на треки НППМ 2022</a:t>
            </a:r>
            <a:br>
              <a:rPr lang="ru-RU" sz="2000" kern="1200" dirty="0" smtClean="0">
                <a:solidFill>
                  <a:srgbClr val="E7523A"/>
                </a:solidFill>
                <a:latin typeface="Calibri" pitchFamily="34" charset="0"/>
              </a:rPr>
            </a:br>
            <a:r>
              <a:rPr lang="ru-RU" sz="2000" kern="1200" dirty="0" smtClean="0">
                <a:solidFill>
                  <a:srgbClr val="E7523A"/>
                </a:solidFill>
                <a:latin typeface="Calibri" pitchFamily="34" charset="0"/>
              </a:rPr>
              <a:t>(первое полугодие)</a:t>
            </a:r>
            <a:br>
              <a:rPr lang="ru-RU" sz="2000" kern="1200" dirty="0" smtClean="0">
                <a:solidFill>
                  <a:srgbClr val="E7523A"/>
                </a:solidFill>
                <a:latin typeface="Calibri" pitchFamily="34" charset="0"/>
              </a:rPr>
            </a:br>
            <a:r>
              <a:rPr lang="ru-RU" sz="2000" kern="1200" dirty="0">
                <a:solidFill>
                  <a:srgbClr val="E7523A"/>
                </a:solidFill>
                <a:latin typeface="Calibri" pitchFamily="34" charset="0"/>
              </a:rPr>
              <a:t/>
            </a:r>
            <a:br>
              <a:rPr lang="ru-RU" sz="2000" kern="1200" dirty="0">
                <a:solidFill>
                  <a:srgbClr val="E7523A"/>
                </a:solidFill>
                <a:latin typeface="Calibri" pitchFamily="34" charset="0"/>
              </a:rPr>
            </a:br>
            <a:endParaRPr lang="ru-RU" sz="900" dirty="0">
              <a:solidFill>
                <a:srgbClr val="5C738E"/>
              </a:solidFill>
            </a:endParaRP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5358740" y="4690981"/>
            <a:ext cx="2550229" cy="32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50" tIns="32475" rIns="64950" bIns="3247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ru-RU" altLang="ru-RU" sz="1700" dirty="0" smtClean="0">
                <a:solidFill>
                  <a:srgbClr val="5C738E"/>
                </a:solidFill>
              </a:rPr>
              <a:t>Дайнеко Яна Михайловна</a:t>
            </a:r>
            <a:endParaRPr lang="ru-RU" altLang="ru-RU" sz="1700" dirty="0">
              <a:solidFill>
                <a:srgbClr val="5C738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38462" y="4662135"/>
            <a:ext cx="5481638" cy="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6" y="2900372"/>
            <a:ext cx="2158795" cy="2158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373" y="1054568"/>
            <a:ext cx="816182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• 22 – 28 ноября 2021 г.</a:t>
            </a:r>
            <a:r>
              <a:rPr lang="ru-RU" dirty="0"/>
              <a:t> кейс-тестирование педагогических работников, планируемых к обучению по программам непрерывного профессионального педагогического мастерства с целью самоопределения на освоение треков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Результаты тестирования будут направлены координаторам в муниципалитеты </a:t>
            </a:r>
            <a:r>
              <a:rPr lang="ru-RU" b="1" dirty="0"/>
              <a:t>29 ноября 2021 г.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• 29 ноября – 6 декабря 2021 г.</a:t>
            </a:r>
            <a:r>
              <a:rPr lang="ru-RU" dirty="0"/>
              <a:t> подача заявок в системе заказа на треки непрерывного профессионального педагогического мастерства и программы ЦНППМ </a:t>
            </a:r>
            <a:r>
              <a:rPr lang="ru-RU" u="sng" dirty="0">
                <a:hlinkClick r:id="rId2"/>
              </a:rPr>
              <a:t>https://mp.kipk.ru</a:t>
            </a:r>
            <a:r>
              <a:rPr lang="ru-RU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1222" y="201096"/>
            <a:ext cx="1311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График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80" y="4139348"/>
            <a:ext cx="1864519" cy="8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1140589"/>
            <a:ext cx="80510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  <a:ea typeface="Calibri" panose="020F0502020204030204" pitchFamily="34" charset="0"/>
              </a:rPr>
              <a:t>Заявки на треки НППМ вы сможете сделать в личном кабинете муниципалитета </a:t>
            </a:r>
            <a:r>
              <a:rPr lang="ru-RU" b="1" dirty="0">
                <a:latin typeface="+mn-lt"/>
                <a:ea typeface="Calibri" panose="020F0502020204030204" pitchFamily="34" charset="0"/>
              </a:rPr>
              <a:t>до 6 декабря 2021 г</a:t>
            </a:r>
            <a:r>
              <a:rPr lang="ru-RU" dirty="0">
                <a:latin typeface="+mn-lt"/>
                <a:ea typeface="Calibri" panose="020F0502020204030204" pitchFamily="34" charset="0"/>
              </a:rPr>
              <a:t>. на сайте Института www.kipk.ru (Главная страница – Быстрые ссылки – </a:t>
            </a:r>
            <a:r>
              <a:rPr lang="ru-RU" b="1" dirty="0">
                <a:latin typeface="+mn-lt"/>
                <a:ea typeface="Calibri" panose="020F0502020204030204" pitchFamily="34" charset="0"/>
              </a:rPr>
              <a:t>Система заказа треков ЦНППМ</a:t>
            </a:r>
            <a:r>
              <a:rPr lang="ru-RU" dirty="0">
                <a:latin typeface="+mn-lt"/>
                <a:ea typeface="Calibri" panose="020F0502020204030204" pitchFamily="34" charset="0"/>
              </a:rPr>
              <a:t>) или по ссылке </a:t>
            </a:r>
            <a:r>
              <a:rPr lang="ru-RU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hlinkClick r:id="rId2"/>
              </a:rPr>
              <a:t>https://mp.kipk.ru</a:t>
            </a:r>
            <a:r>
              <a:rPr lang="ru-RU" dirty="0">
                <a:latin typeface="+mn-lt"/>
                <a:ea typeface="Calibri" panose="020F0502020204030204" pitchFamily="34" charset="0"/>
              </a:rPr>
              <a:t>. </a:t>
            </a:r>
            <a:endParaRPr lang="ru-RU" dirty="0" smtClean="0">
              <a:latin typeface="+mn-lt"/>
              <a:ea typeface="Calibri" panose="020F0502020204030204" pitchFamily="34" charset="0"/>
            </a:endParaRPr>
          </a:p>
          <a:p>
            <a:endParaRPr lang="ru-RU" dirty="0">
              <a:latin typeface="+mn-lt"/>
              <a:ea typeface="Calibri" panose="020F0502020204030204" pitchFamily="34" charset="0"/>
            </a:endParaRPr>
          </a:p>
          <a:p>
            <a:endParaRPr lang="ru-RU" dirty="0" smtClean="0">
              <a:latin typeface="+mn-lt"/>
              <a:ea typeface="Calibri" panose="020F0502020204030204" pitchFamily="34" charset="0"/>
            </a:endParaRPr>
          </a:p>
          <a:p>
            <a:r>
              <a:rPr lang="ru-RU" dirty="0" smtClean="0">
                <a:latin typeface="+mn-lt"/>
                <a:ea typeface="Calibri" panose="020F0502020204030204" pitchFamily="34" charset="0"/>
              </a:rPr>
              <a:t>Логины </a:t>
            </a:r>
            <a:r>
              <a:rPr lang="ru-RU" dirty="0">
                <a:latin typeface="+mn-lt"/>
                <a:ea typeface="Calibri" panose="020F0502020204030204" pitchFamily="34" charset="0"/>
              </a:rPr>
              <a:t>и пароли для входа идентичны системе муниципального заказа. </a:t>
            </a:r>
            <a:endParaRPr lang="ru-RU" dirty="0" smtClean="0">
              <a:latin typeface="+mn-lt"/>
              <a:ea typeface="Calibri" panose="020F0502020204030204" pitchFamily="34" charset="0"/>
            </a:endParaRPr>
          </a:p>
          <a:p>
            <a:r>
              <a:rPr lang="ru-RU" dirty="0" smtClean="0">
                <a:latin typeface="+mn-lt"/>
                <a:ea typeface="Calibri" panose="020F0502020204030204" pitchFamily="34" charset="0"/>
              </a:rPr>
              <a:t>Список </a:t>
            </a:r>
            <a:r>
              <a:rPr lang="ru-RU" dirty="0">
                <a:latin typeface="+mn-lt"/>
                <a:ea typeface="Calibri" panose="020F0502020204030204" pitchFamily="34" charset="0"/>
              </a:rPr>
              <a:t>и аннотации треков НППМ доступны всем пользователям сайта без регистрации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80" y="4139348"/>
            <a:ext cx="1864519" cy="8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1222" y="201096"/>
            <a:ext cx="221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Особенности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310" y="910054"/>
            <a:ext cx="8643866" cy="1815882"/>
          </a:xfrm>
          <a:prstGeom prst="rect">
            <a:avLst/>
          </a:prstGeom>
          <a:ln w="57150">
            <a:solidFill>
              <a:srgbClr val="E74C39"/>
            </a:solidFill>
            <a:prstDash val="dash"/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+mn-lt"/>
                <a:ea typeface="Calibri" panose="020F0502020204030204" pitchFamily="34" charset="0"/>
              </a:rPr>
              <a:t>Согласно </a:t>
            </a:r>
            <a:r>
              <a:rPr lang="ru-RU" sz="1600" dirty="0">
                <a:latin typeface="+mn-lt"/>
                <a:ea typeface="Calibri" panose="020F0502020204030204" pitchFamily="34" charset="0"/>
              </a:rPr>
              <a:t>показателям проекта «Современная школа» в 2022 году количество педагогических работников, прошедших обучение в ЦНППМ, составляет </a:t>
            </a:r>
            <a:r>
              <a:rPr lang="ru-RU" sz="1600" b="1" dirty="0">
                <a:latin typeface="+mn-lt"/>
                <a:ea typeface="Calibri" panose="020F0502020204030204" pitchFamily="34" charset="0"/>
              </a:rPr>
              <a:t>10%</a:t>
            </a:r>
            <a:r>
              <a:rPr lang="ru-RU" sz="1600" dirty="0">
                <a:latin typeface="+mn-lt"/>
                <a:ea typeface="Calibri" panose="020F0502020204030204" pitchFamily="34" charset="0"/>
              </a:rPr>
              <a:t> от всех педагогических работников общеобразовательных организаций региона/муниципалитета (нарастающим итогом, с момента реализации проекта – </a:t>
            </a:r>
            <a:r>
              <a:rPr lang="ru-RU" sz="1600" b="1" dirty="0">
                <a:latin typeface="+mn-lt"/>
                <a:ea typeface="Calibri" panose="020F0502020204030204" pitchFamily="34" charset="0"/>
              </a:rPr>
              <a:t>30% на 31.12.2022 г</a:t>
            </a:r>
            <a:r>
              <a:rPr lang="ru-RU" sz="1600" dirty="0">
                <a:latin typeface="+mn-lt"/>
                <a:ea typeface="Calibri" panose="020F0502020204030204" pitchFamily="34" charset="0"/>
              </a:rPr>
              <a:t>.). </a:t>
            </a:r>
            <a:endParaRPr lang="ru-RU" sz="1600" dirty="0" smtClean="0">
              <a:latin typeface="+mn-lt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+mn-lt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latin typeface="+mn-lt"/>
                <a:ea typeface="Calibri" panose="020F0502020204030204" pitchFamily="34" charset="0"/>
              </a:rPr>
              <a:t>При </a:t>
            </a:r>
            <a:r>
              <a:rPr lang="ru-RU" sz="1600" dirty="0">
                <a:latin typeface="+mn-lt"/>
                <a:ea typeface="Calibri" panose="020F0502020204030204" pitchFamily="34" charset="0"/>
              </a:rPr>
              <a:t>отчете по проекту «Современная школа» мы учитываем каждого педагогического работника только один раз.</a:t>
            </a:r>
            <a:endParaRPr lang="ru-RU" sz="14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310" y="2969797"/>
            <a:ext cx="8643866" cy="1169551"/>
          </a:xfrm>
          <a:prstGeom prst="rect">
            <a:avLst/>
          </a:prstGeom>
          <a:ln w="57150">
            <a:solidFill>
              <a:srgbClr val="415C79"/>
            </a:solidFill>
            <a:prstDash val="dash"/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n-lt"/>
                <a:ea typeface="Calibri" panose="020F0502020204030204" pitchFamily="34" charset="0"/>
              </a:rPr>
              <a:t>В ЦНППМ принимаются заявки </a:t>
            </a:r>
            <a:r>
              <a:rPr lang="ru-RU" sz="1400" b="1" dirty="0">
                <a:latin typeface="+mn-lt"/>
                <a:ea typeface="Calibri" panose="020F0502020204030204" pitchFamily="34" charset="0"/>
              </a:rPr>
              <a:t>ТОЛЬКО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 </a:t>
            </a:r>
            <a:r>
              <a:rPr lang="ru-RU" sz="1400" b="1" dirty="0">
                <a:latin typeface="+mn-lt"/>
                <a:ea typeface="Calibri" panose="020F0502020204030204" pitchFamily="34" charset="0"/>
              </a:rPr>
              <a:t>от тех педагогических работников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, кто не прошел обучение в ЦНППМ 2020-2021 году.  Если педагог желает пройти обучение по второму треку – просим вас формировать эти заявки отдельно </a:t>
            </a:r>
            <a:r>
              <a:rPr lang="ru-RU" sz="1400" b="1" dirty="0">
                <a:latin typeface="+mn-lt"/>
                <a:ea typeface="Calibri" panose="020F0502020204030204" pitchFamily="34" charset="0"/>
              </a:rPr>
              <a:t>сверх контрольных цифр набора 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(контрольные цифры – Приложение 2). </a:t>
            </a:r>
            <a:endParaRPr lang="ru-RU" sz="1200" dirty="0">
              <a:latin typeface="+mn-lt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n-lt"/>
                <a:ea typeface="Calibri" panose="020F0502020204030204" pitchFamily="34" charset="0"/>
              </a:rPr>
              <a:t>Для тех, кто уже прошел ранее один или два модуля трека, будет выслано отдельное приглашение от ЦНППМ продолжить обучение на треке и завершить его во первом полугодии 2022 года. </a:t>
            </a:r>
            <a:endParaRPr lang="ru-RU" sz="12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80" y="4139348"/>
            <a:ext cx="1864519" cy="8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536" y="862810"/>
            <a:ext cx="4785946" cy="3550331"/>
          </a:xfrm>
          <a:prstGeom prst="rect">
            <a:avLst/>
          </a:prstGeom>
          <a:ln>
            <a:solidFill>
              <a:srgbClr val="E74C39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E7523A"/>
                </a:solidFill>
                <a:latin typeface="+mn-lt"/>
                <a:ea typeface="Times New Roman" panose="02020603050405020304" pitchFamily="18" charset="0"/>
              </a:rPr>
              <a:t>ТРЕКИ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Естественно-научная грамотность</a:t>
            </a:r>
            <a:endParaRPr lang="ru-RU" sz="1400" dirty="0" smtClean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Современные технологии воспитания</a:t>
            </a:r>
            <a:endParaRPr lang="ru-RU" sz="1400" dirty="0" smtClean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Новые профессии: перспективное планирование индивидуальных траекторий обучающихся</a:t>
            </a:r>
            <a:endParaRPr lang="ru-RU" sz="1400" dirty="0" smtClean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Критическое мышление</a:t>
            </a:r>
            <a:endParaRPr lang="ru-RU" sz="1400" dirty="0" smtClean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Математическая грамотность</a:t>
            </a:r>
            <a:endParaRPr lang="ru-RU" sz="1400" dirty="0" smtClean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dirty="0" smtClean="0">
                <a:latin typeface="+mn-lt"/>
                <a:ea typeface="Times New Roman" panose="02020603050405020304" pitchFamily="18" charset="0"/>
              </a:rPr>
              <a:t>Педагог – оценщик</a:t>
            </a:r>
            <a:endParaRPr lang="ru-RU" sz="1400" b="1" dirty="0" smtClean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Финансовая грамотность</a:t>
            </a:r>
            <a:endParaRPr lang="ru-RU" sz="1400" dirty="0" smtClean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Цифровая грамотность</a:t>
            </a:r>
            <a:endParaRPr lang="ru-RU" sz="1400" dirty="0" smtClean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Читательская грамотность</a:t>
            </a:r>
            <a:endParaRPr lang="ru-RU" sz="1400" dirty="0" smtClean="0"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Функциональная «грамотность» в области здоровья</a:t>
            </a:r>
            <a:endParaRPr lang="ru-RU" sz="14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14926" y="1005685"/>
            <a:ext cx="3779043" cy="2511585"/>
          </a:xfrm>
          <a:prstGeom prst="rect">
            <a:avLst/>
          </a:prstGeom>
          <a:ln>
            <a:solidFill>
              <a:srgbClr val="415C79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415C79"/>
                </a:solidFill>
                <a:latin typeface="+mn-lt"/>
                <a:ea typeface="Calibri" panose="020F0502020204030204" pitchFamily="34" charset="0"/>
              </a:rPr>
              <a:t>Также для набора открыты </a:t>
            </a:r>
            <a:endParaRPr lang="ru-RU" sz="1600" dirty="0" smtClean="0">
              <a:solidFill>
                <a:srgbClr val="415C79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rgbClr val="415C79"/>
                </a:solidFill>
                <a:latin typeface="+mn-lt"/>
                <a:ea typeface="Calibri" panose="020F0502020204030204" pitchFamily="34" charset="0"/>
              </a:rPr>
              <a:t>три </a:t>
            </a:r>
            <a:r>
              <a:rPr lang="ru-RU" sz="1600" b="1" dirty="0">
                <a:solidFill>
                  <a:srgbClr val="415C79"/>
                </a:solidFill>
                <a:latin typeface="+mn-lt"/>
                <a:ea typeface="Calibri" panose="020F0502020204030204" pitchFamily="34" charset="0"/>
              </a:rPr>
              <a:t>новые программы ЦНППМ</a:t>
            </a:r>
            <a:r>
              <a:rPr lang="ru-RU" sz="1600" dirty="0">
                <a:solidFill>
                  <a:srgbClr val="415C79"/>
                </a:solidFill>
                <a:latin typeface="+mn-lt"/>
                <a:ea typeface="Calibri" panose="020F0502020204030204" pitchFamily="34" charset="0"/>
              </a:rPr>
              <a:t>:</a:t>
            </a:r>
            <a:endParaRPr lang="ru-RU" sz="1400" dirty="0">
              <a:solidFill>
                <a:srgbClr val="415C79"/>
              </a:solidFill>
              <a:latin typeface="+mn-lt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+mn-lt"/>
                <a:ea typeface="Calibri" panose="020F0502020204030204" pitchFamily="34" charset="0"/>
              </a:rPr>
              <a:t> </a:t>
            </a:r>
            <a:endParaRPr lang="ru-RU" sz="1400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Практикум развития «мягких навыков» современного педагога, 36 ч.</a:t>
            </a:r>
            <a:endParaRPr lang="ru-RU" sz="1200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Педагогическая </a:t>
            </a:r>
            <a:r>
              <a:rPr lang="ru-RU" sz="1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супервизия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: от теории к практике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, 36 ч.</a:t>
            </a:r>
            <a:endParaRPr lang="ru-RU" sz="1200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Практикум педагогической </a:t>
            </a:r>
            <a:r>
              <a:rPr lang="ru-RU" sz="1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супервизии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40 ч.</a:t>
            </a:r>
            <a:endParaRPr lang="ru-RU" sz="12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1222" y="201096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Программы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80" y="4139348"/>
            <a:ext cx="1864519" cy="838767"/>
          </a:xfrm>
          <a:prstGeom prst="rect">
            <a:avLst/>
          </a:prstGeom>
        </p:spPr>
      </p:pic>
      <p:pic>
        <p:nvPicPr>
          <p:cNvPr id="1026" name="Picture 2" descr="Новый сайт | Радислав Гандапас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209" y="724316"/>
            <a:ext cx="1015204" cy="102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78729"/>
              </p:ext>
            </p:extLst>
          </p:nvPr>
        </p:nvGraphicFramePr>
        <p:xfrm>
          <a:off x="200026" y="798559"/>
          <a:ext cx="8686799" cy="4128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45319"/>
                <a:gridCol w="7141480"/>
              </a:tblGrid>
              <a:tr h="83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Трек/программа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29" marR="29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Особенности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29" marR="29229" marT="0" marB="0"/>
                </a:tc>
              </a:tr>
              <a:tr h="454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«Педагог-оценщик»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29" marR="292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трек приглашаются </a:t>
                      </a:r>
                      <a:r>
                        <a:rPr lang="ru-RU" sz="1100" b="1" dirty="0">
                          <a:effectLst/>
                        </a:rPr>
                        <a:t>команды</a:t>
                      </a:r>
                      <a:r>
                        <a:rPr lang="ru-RU" sz="1100" dirty="0">
                          <a:effectLst/>
                        </a:rPr>
                        <a:t> образовательных организаций. 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Состав команды от одной школы: учителя начальных классов, учителя основной школы, администрация. 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менее 5 человек от одной образовательной организации.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29" marR="29229" marT="0" marB="0"/>
                </a:tc>
              </a:tr>
              <a:tr h="63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«Функциональная «грамотность» в области здоровья»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29" marR="292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трек также приглашаются </a:t>
                      </a:r>
                      <a:r>
                        <a:rPr lang="ru-RU" sz="1100" b="1" dirty="0">
                          <a:effectLst/>
                        </a:rPr>
                        <a:t>команды</a:t>
                      </a:r>
                      <a:r>
                        <a:rPr lang="ru-RU" sz="1100" dirty="0">
                          <a:effectLst/>
                        </a:rPr>
                        <a:t> образовательных организаций. 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Состав команды от одной школы: учителя начальных классов, учителя средней и старшей школы, администрация, социальный педагог/психолог, учитель ОБЖ, учитель физкультуры. 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менее 5-7 человек от одной школы.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29" marR="29229" marT="0" marB="0"/>
                </a:tc>
              </a:tr>
              <a:tr h="850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«Читательская грамотность»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29" marR="292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трек приглашаются учителя-предметники </a:t>
                      </a:r>
                      <a:r>
                        <a:rPr lang="ru-RU" sz="1100" b="1" dirty="0">
                          <a:effectLst/>
                        </a:rPr>
                        <a:t>только из перечня</a:t>
                      </a:r>
                      <a:r>
                        <a:rPr lang="ru-RU" sz="1100" dirty="0">
                          <a:effectLst/>
                        </a:rPr>
                        <a:t>: </a:t>
                      </a:r>
                      <a:endParaRPr lang="ru-RU" sz="105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>
                          <a:effectLst/>
                        </a:rPr>
                        <a:t>русский язык и литература, </a:t>
                      </a:r>
                      <a:endParaRPr lang="ru-RU" sz="105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>
                          <a:effectLst/>
                        </a:rPr>
                        <a:t>история и обществознание, </a:t>
                      </a:r>
                      <a:endParaRPr lang="ru-RU" sz="105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>
                          <a:effectLst/>
                        </a:rPr>
                        <a:t>география, </a:t>
                      </a:r>
                      <a:endParaRPr lang="ru-RU" sz="105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>
                          <a:effectLst/>
                        </a:rPr>
                        <a:t>естествознание, </a:t>
                      </a:r>
                      <a:endParaRPr lang="ru-RU" sz="105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100" dirty="0">
                          <a:effectLst/>
                        </a:rPr>
                        <a:t>математика. 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Трек </a:t>
                      </a:r>
                      <a:r>
                        <a:rPr lang="ru-RU" sz="1100" b="1" dirty="0">
                          <a:effectLst/>
                        </a:rPr>
                        <a:t>не рассчитан на учителей начальной школы и других предметов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29" marR="29229" marT="0" marB="0"/>
                </a:tc>
              </a:tr>
              <a:tr h="545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Педагогическая </a:t>
                      </a:r>
                      <a:r>
                        <a:rPr lang="ru-RU" sz="1100" b="1" dirty="0" err="1">
                          <a:effectLst/>
                        </a:rPr>
                        <a:t>супервизия</a:t>
                      </a:r>
                      <a:r>
                        <a:rPr lang="ru-RU" sz="1100" b="1" dirty="0">
                          <a:effectLst/>
                        </a:rPr>
                        <a:t>: от теории к практике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29" marR="292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Предлагаемая программа направлена на знакомство слушателей с сущностью педагогической </a:t>
                      </a:r>
                      <a:r>
                        <a:rPr lang="ru-RU" sz="1100" dirty="0" err="1">
                          <a:effectLst/>
                        </a:rPr>
                        <a:t>супервизии</a:t>
                      </a:r>
                      <a:r>
                        <a:rPr lang="ru-RU" sz="1100" dirty="0">
                          <a:effectLst/>
                        </a:rPr>
                        <a:t>, ее предназначением и отличиями от других видов помогающего взаимодействия, а также на практическое освоение методов и техник реализации педагогической </a:t>
                      </a:r>
                      <a:r>
                        <a:rPr lang="ru-RU" sz="1100" dirty="0" err="1">
                          <a:effectLst/>
                        </a:rPr>
                        <a:t>супервизии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29" marR="29229" marT="0" marB="0"/>
                </a:tc>
              </a:tr>
              <a:tr h="9093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Практикум педагогической </a:t>
                      </a:r>
                      <a:r>
                        <a:rPr lang="ru-RU" sz="1100" b="1" dirty="0" err="1">
                          <a:effectLst/>
                        </a:rPr>
                        <a:t>супервизии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29" marR="292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Программа предполагает, что слушатели </a:t>
                      </a:r>
                      <a:r>
                        <a:rPr lang="ru-RU" sz="1100" b="1" dirty="0">
                          <a:effectLst/>
                        </a:rPr>
                        <a:t>уже освоили одну из программ ранее</a:t>
                      </a:r>
                      <a:r>
                        <a:rPr lang="ru-RU" sz="1100" dirty="0">
                          <a:effectLst/>
                        </a:rPr>
                        <a:t>: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«Содержание и организация (педагогической) </a:t>
                      </a:r>
                      <a:r>
                        <a:rPr lang="ru-RU" sz="1100" dirty="0" err="1">
                          <a:effectLst/>
                        </a:rPr>
                        <a:t>супервизии</a:t>
                      </a:r>
                      <a:r>
                        <a:rPr lang="ru-RU" sz="1100" dirty="0">
                          <a:effectLst/>
                        </a:rPr>
                        <a:t> для учителей, реализующих практику формирования функциональной грамотности школьников»;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 «Педагогическая </a:t>
                      </a:r>
                      <a:r>
                        <a:rPr lang="ru-RU" sz="1100" dirty="0" err="1">
                          <a:effectLst/>
                        </a:rPr>
                        <a:t>супервизия</a:t>
                      </a:r>
                      <a:r>
                        <a:rPr lang="ru-RU" sz="1100" dirty="0">
                          <a:effectLst/>
                        </a:rPr>
                        <a:t>: от теории к практике». </a:t>
                      </a:r>
                      <a:endParaRPr lang="ru-RU" sz="10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Эта программа является второй ступенью подготовки супервизоров. Предполагающей освоение более «тонких» инструментов, которые важны для обеспечения качества </a:t>
                      </a:r>
                      <a:r>
                        <a:rPr lang="ru-RU" sz="1100" dirty="0" err="1">
                          <a:effectLst/>
                        </a:rPr>
                        <a:t>супервизорской</a:t>
                      </a:r>
                      <a:r>
                        <a:rPr lang="ru-RU" sz="1100" dirty="0">
                          <a:effectLst/>
                        </a:rPr>
                        <a:t> консультации.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229" marR="29229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91222" y="201096"/>
            <a:ext cx="221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Особенности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06" y="0"/>
            <a:ext cx="1864519" cy="8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560" y="1057850"/>
            <a:ext cx="8840984" cy="282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по </a:t>
            </a: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вопросам заказа, содержания и организации обучения педагогов в ЦНППМ </a:t>
            </a:r>
            <a:endParaRPr lang="ru-RU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Дайнеко </a:t>
            </a:r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Яна Михайловна, </a:t>
            </a:r>
            <a:endParaRPr lang="ru-RU" sz="28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тел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(391) 206-99-19, добавочный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146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8-983-299-09-95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dajneko@kipk.ru</a:t>
            </a:r>
            <a:endParaRPr lang="ru-RU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3965112-DA78-4B31-90C4-86A4DC3F7966}"/>
              </a:ext>
            </a:extLst>
          </p:cNvPr>
          <p:cNvSpPr/>
          <p:nvPr/>
        </p:nvSpPr>
        <p:spPr>
          <a:xfrm>
            <a:off x="2461437" y="126410"/>
            <a:ext cx="6682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Контакты</a:t>
            </a:r>
            <a:endParaRPr lang="ru-RU" sz="1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301" t="30877" r="10998" b="17385"/>
          <a:stretch/>
        </p:blipFill>
        <p:spPr>
          <a:xfrm>
            <a:off x="4614863" y="2901794"/>
            <a:ext cx="4529137" cy="213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8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 Кадры</Template>
  <TotalTime>3794</TotalTime>
  <Words>585</Words>
  <Application>Microsoft Office PowerPoint</Application>
  <PresentationFormat>Экран (16:9)</PresentationFormat>
  <Paragraphs>70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Calibri</vt:lpstr>
      <vt:lpstr>Optima Cyr</vt:lpstr>
      <vt:lpstr>Symbol</vt:lpstr>
      <vt:lpstr>Times New Roman</vt:lpstr>
      <vt:lpstr>Tw Cen MT</vt:lpstr>
      <vt:lpstr>Wingdings</vt:lpstr>
      <vt:lpstr>Wingdings 2</vt:lpstr>
      <vt:lpstr>5_ипк новый</vt:lpstr>
      <vt:lpstr>Обычная</vt:lpstr>
      <vt:lpstr>Заявочная кампания на треки НППМ 2022 (первое полугодие)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Кадры и инфраструктура их развития</dc:title>
  <dc:creator>Андреева Светлана Юрьевна</dc:creator>
  <cp:lastModifiedBy>Дайнеко Яна Михайловна</cp:lastModifiedBy>
  <cp:revision>254</cp:revision>
  <cp:lastPrinted>2021-06-21T04:32:47Z</cp:lastPrinted>
  <dcterms:created xsi:type="dcterms:W3CDTF">2017-10-07T03:30:13Z</dcterms:created>
  <dcterms:modified xsi:type="dcterms:W3CDTF">2021-11-25T09:05:38Z</dcterms:modified>
</cp:coreProperties>
</file>