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3" r:id="rId6"/>
    <p:sldId id="265" r:id="rId7"/>
    <p:sldId id="264" r:id="rId8"/>
    <p:sldId id="266" r:id="rId9"/>
    <p:sldId id="268" r:id="rId10"/>
    <p:sldId id="267" r:id="rId11"/>
    <p:sldId id="269" r:id="rId12"/>
    <p:sldId id="270" r:id="rId13"/>
    <p:sldId id="260" r:id="rId14"/>
    <p:sldId id="272" r:id="rId15"/>
    <p:sldId id="271" r:id="rId16"/>
    <p:sldId id="261" r:id="rId17"/>
    <p:sldId id="26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-108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B104-8FF6-4F24-8028-01FA9B65A448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50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B104-8FF6-4F24-8028-01FA9B65A448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21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B104-8FF6-4F24-8028-01FA9B65A448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05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B104-8FF6-4F24-8028-01FA9B65A448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18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B104-8FF6-4F24-8028-01FA9B65A448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01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B104-8FF6-4F24-8028-01FA9B65A448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0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B104-8FF6-4F24-8028-01FA9B65A448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02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B104-8FF6-4F24-8028-01FA9B65A448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0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B104-8FF6-4F24-8028-01FA9B65A448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40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B104-8FF6-4F24-8028-01FA9B65A448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50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B104-8FF6-4F24-8028-01FA9B65A448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23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9B104-8FF6-4F24-8028-01FA9B65A448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8F9DD-3744-416E-AD59-6899FF055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16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6975" y="1122363"/>
            <a:ext cx="10702343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деятельности школ </a:t>
            </a:r>
            <a:br>
              <a:rPr lang="ru-RU" dirty="0" smtClean="0"/>
            </a:br>
            <a:r>
              <a:rPr lang="ru-RU" dirty="0" smtClean="0"/>
              <a:t>с низкими образовательными результатами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Горностаев Александр Октавьевич,</a:t>
            </a:r>
          </a:p>
          <a:p>
            <a:r>
              <a:rPr lang="ru-RU" dirty="0" smtClean="0"/>
              <a:t>заместитель директора МКУ КИМЦ</a:t>
            </a:r>
          </a:p>
          <a:p>
            <a:endParaRPr lang="ru-RU" dirty="0"/>
          </a:p>
          <a:p>
            <a:r>
              <a:rPr lang="ru-RU" dirty="0" smtClean="0"/>
              <a:t>25-26 февраля 2021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75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901521"/>
            <a:ext cx="11436440" cy="5602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 smtClean="0"/>
              <a:t>Школы с низкими результатами обучения</a:t>
            </a:r>
          </a:p>
          <a:p>
            <a:pPr marL="2324100" indent="-2324100">
              <a:buNone/>
            </a:pPr>
            <a:r>
              <a:rPr lang="ru-RU" sz="2000" b="1" dirty="0" smtClean="0"/>
              <a:t>Условия учебной </a:t>
            </a:r>
            <a:r>
              <a:rPr lang="ru-RU" sz="2000" b="1" smtClean="0"/>
              <a:t>деятельности класса</a:t>
            </a:r>
            <a:endParaRPr lang="ru-RU" sz="2000" b="1" dirty="0" smtClean="0"/>
          </a:p>
          <a:p>
            <a:r>
              <a:rPr lang="ru-RU" sz="2000" dirty="0"/>
              <a:t>Продолжительность учебного занятия (урока)</a:t>
            </a:r>
          </a:p>
          <a:p>
            <a:r>
              <a:rPr lang="ru-RU" sz="2000" dirty="0" smtClean="0"/>
              <a:t>Продолжительность учебной недели</a:t>
            </a:r>
          </a:p>
          <a:p>
            <a:r>
              <a:rPr lang="ru-RU" sz="2000" dirty="0" smtClean="0"/>
              <a:t>Общая </a:t>
            </a:r>
            <a:r>
              <a:rPr lang="ru-RU" sz="2000" dirty="0"/>
              <a:t>учебная нагрузка на обучающегося в </a:t>
            </a:r>
            <a:r>
              <a:rPr lang="ru-RU" sz="2000" dirty="0" smtClean="0"/>
              <a:t>день, в неделю</a:t>
            </a:r>
            <a:endParaRPr lang="ru-RU" sz="2000" dirty="0"/>
          </a:p>
          <a:p>
            <a:r>
              <a:rPr lang="ru-RU" sz="2000" dirty="0" smtClean="0"/>
              <a:t>Общая учебная нагрузка обучающего преподавателя</a:t>
            </a:r>
          </a:p>
          <a:p>
            <a:r>
              <a:rPr lang="ru-RU" sz="2000" dirty="0" smtClean="0"/>
              <a:t>Количество учебных часов по предмету </a:t>
            </a:r>
            <a:r>
              <a:rPr lang="ru-RU" sz="2000" dirty="0"/>
              <a:t>у обучающего </a:t>
            </a:r>
            <a:r>
              <a:rPr lang="ru-RU" sz="2000" dirty="0" smtClean="0"/>
              <a:t>преподавателя в данном классе</a:t>
            </a:r>
          </a:p>
          <a:p>
            <a:r>
              <a:rPr lang="ru-RU" sz="2000" dirty="0" smtClean="0"/>
              <a:t>Количество часов </a:t>
            </a:r>
            <a:r>
              <a:rPr lang="ru-RU" sz="2000" dirty="0"/>
              <a:t>у обучающего преподавателя </a:t>
            </a:r>
            <a:r>
              <a:rPr lang="ru-RU" sz="2000" dirty="0" smtClean="0"/>
              <a:t>с обучающимися данного класса</a:t>
            </a:r>
            <a:endParaRPr lang="ru-RU" sz="2000" dirty="0"/>
          </a:p>
          <a:p>
            <a:r>
              <a:rPr lang="ru-RU" sz="2000" dirty="0"/>
              <a:t>Частота смены кабинета обучающимися</a:t>
            </a:r>
          </a:p>
          <a:p>
            <a:r>
              <a:rPr lang="ru-RU" sz="2000" dirty="0"/>
              <a:t>Частота смены кабинета обучающим преподавателем</a:t>
            </a:r>
          </a:p>
          <a:p>
            <a:r>
              <a:rPr lang="ru-RU" sz="2000" dirty="0"/>
              <a:t>Полнота использования учебного времени для изучения предметного содержания на занятии</a:t>
            </a:r>
          </a:p>
          <a:p>
            <a:r>
              <a:rPr lang="ru-RU" sz="2000" dirty="0"/>
              <a:t>Полнота изучения предметного содержания согласно календарно-тематическому планированию</a:t>
            </a:r>
          </a:p>
          <a:p>
            <a:r>
              <a:rPr lang="ru-RU" sz="2000" dirty="0" smtClean="0"/>
              <a:t>Наличие комплекта учебников и необходимых учебных материалов у каждого обучающегося</a:t>
            </a:r>
          </a:p>
          <a:p>
            <a:r>
              <a:rPr lang="ru-RU" sz="2000" dirty="0" smtClean="0"/>
              <a:t>Наличие и степень выполнения требований к обучающимся при организации учебного занятия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2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901521"/>
            <a:ext cx="11436440" cy="5602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 smtClean="0"/>
              <a:t>Школы с низкими результатами обучения</a:t>
            </a:r>
          </a:p>
          <a:p>
            <a:pPr marL="2324100" indent="-2324100">
              <a:buNone/>
            </a:pPr>
            <a:r>
              <a:rPr lang="ru-RU" sz="2000" b="1" dirty="0" smtClean="0"/>
              <a:t>Условия учебной деятельности класса.</a:t>
            </a:r>
          </a:p>
          <a:p>
            <a:r>
              <a:rPr lang="ru-RU" sz="2000" dirty="0"/>
              <a:t>Н</a:t>
            </a:r>
            <a:r>
              <a:rPr lang="ru-RU" sz="2000" dirty="0" smtClean="0"/>
              <a:t>аличие обучающихся с ОВЗ (количество по нозологиям)</a:t>
            </a:r>
          </a:p>
          <a:p>
            <a:r>
              <a:rPr lang="ru-RU" sz="2000" dirty="0" smtClean="0"/>
              <a:t>Организация обучения детей с ОВЗ (учёт нозологии, степень </a:t>
            </a:r>
            <a:r>
              <a:rPr lang="ru-RU" sz="2000" dirty="0" err="1" smtClean="0"/>
              <a:t>включённости</a:t>
            </a:r>
            <a:r>
              <a:rPr lang="ru-RU" sz="2000" dirty="0" smtClean="0"/>
              <a:t> в освоение материала)</a:t>
            </a:r>
          </a:p>
          <a:p>
            <a:r>
              <a:rPr lang="ru-RU" sz="2000" dirty="0" smtClean="0"/>
              <a:t>Наличие обучающихся с устойчивым отклонением от норм (количество)</a:t>
            </a:r>
          </a:p>
          <a:p>
            <a:r>
              <a:rPr lang="ru-RU" sz="2000" dirty="0" smtClean="0"/>
              <a:t>Наличие обучающихся с недостаточным знанием (пониманием русского языка)</a:t>
            </a:r>
          </a:p>
          <a:p>
            <a:r>
              <a:rPr lang="ru-RU" sz="2000" dirty="0" smtClean="0"/>
              <a:t>Педагогические кадры</a:t>
            </a:r>
          </a:p>
          <a:p>
            <a:pPr lvl="1"/>
            <a:r>
              <a:rPr lang="ru-RU" sz="1600" dirty="0" smtClean="0"/>
              <a:t>Наличие высшего педагогического образования</a:t>
            </a:r>
          </a:p>
          <a:p>
            <a:pPr lvl="1"/>
            <a:r>
              <a:rPr lang="ru-RU" sz="1600" dirty="0" smtClean="0"/>
              <a:t>Педагогический стаж </a:t>
            </a:r>
          </a:p>
          <a:p>
            <a:pPr lvl="1"/>
            <a:r>
              <a:rPr lang="ru-RU" sz="1600" dirty="0" smtClean="0"/>
              <a:t>Стаж преподавания предмета</a:t>
            </a:r>
          </a:p>
          <a:p>
            <a:pPr lvl="1"/>
            <a:r>
              <a:rPr lang="ru-RU" sz="1600" dirty="0" smtClean="0"/>
              <a:t>Возраст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6583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901521"/>
            <a:ext cx="11436440" cy="5602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 smtClean="0"/>
              <a:t>Школы с низкими результатами обучения</a:t>
            </a:r>
          </a:p>
          <a:p>
            <a:pPr marL="2324100" indent="-2324100">
              <a:buNone/>
            </a:pPr>
            <a:r>
              <a:rPr lang="ru-RU" sz="2000" b="1" dirty="0" smtClean="0"/>
              <a:t>Обстоятельства осуществления учебной деятельности.</a:t>
            </a:r>
          </a:p>
          <a:p>
            <a:r>
              <a:rPr lang="ru-RU" sz="2000" dirty="0" smtClean="0"/>
              <a:t>Отношение обучающихся к личности педагога по каждому предмету</a:t>
            </a:r>
            <a:endParaRPr lang="ru-RU" sz="1600" dirty="0" smtClean="0"/>
          </a:p>
          <a:p>
            <a:r>
              <a:rPr lang="ru-RU" sz="2000" dirty="0" smtClean="0"/>
              <a:t>Отношение родителей к обучению по </a:t>
            </a:r>
            <a:r>
              <a:rPr lang="ru-RU" sz="2000" dirty="0"/>
              <a:t>каждому предмету</a:t>
            </a:r>
            <a:endParaRPr lang="ru-RU" sz="2000" dirty="0" smtClean="0"/>
          </a:p>
          <a:p>
            <a:r>
              <a:rPr lang="ru-RU" sz="2000" dirty="0" smtClean="0"/>
              <a:t>Реестр занятости обучающихся вне школы (чем занимаются, длительность занятий и пути до места)</a:t>
            </a:r>
          </a:p>
          <a:p>
            <a:r>
              <a:rPr lang="ru-RU" sz="2000" dirty="0" smtClean="0"/>
              <a:t>Реестр пропущенных занятий</a:t>
            </a:r>
          </a:p>
          <a:p>
            <a:r>
              <a:rPr lang="ru-RU" sz="2000" dirty="0" smtClean="0"/>
              <a:t>Домашние условия (учебное место, характер семейных отношений)</a:t>
            </a:r>
          </a:p>
          <a:p>
            <a:r>
              <a:rPr lang="ru-RU" sz="2000" dirty="0" smtClean="0"/>
              <a:t>Наличие высшего образования у родителей</a:t>
            </a:r>
          </a:p>
          <a:p>
            <a:r>
              <a:rPr lang="ru-RU" sz="2000" dirty="0" smtClean="0"/>
              <a:t>Полнота и обеспеченность семьи</a:t>
            </a:r>
          </a:p>
          <a:p>
            <a:r>
              <a:rPr lang="ru-RU" sz="2000" dirty="0" smtClean="0"/>
              <a:t>Возможности привлечения родителей в помощь обучающемуся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826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901521"/>
            <a:ext cx="11436440" cy="56023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200" b="1" dirty="0"/>
              <a:t>Школы, функционирующие в неблагоприятных социальных условиях </a:t>
            </a:r>
            <a:r>
              <a:rPr lang="ru-RU" sz="2200" dirty="0"/>
              <a:t>– это школы, которые </a:t>
            </a:r>
            <a:endParaRPr lang="ru-RU" sz="2200" dirty="0" smtClean="0"/>
          </a:p>
          <a:p>
            <a:r>
              <a:rPr lang="ru-RU" sz="2200" dirty="0" smtClean="0"/>
              <a:t>обучают </a:t>
            </a:r>
            <a:r>
              <a:rPr lang="ru-RU" sz="2200" dirty="0"/>
              <a:t>наиболее сложные категории обучающихся и </a:t>
            </a:r>
            <a:endParaRPr lang="ru-RU" sz="2200" dirty="0" smtClean="0"/>
          </a:p>
          <a:p>
            <a:r>
              <a:rPr lang="ru-RU" sz="2200" dirty="0" smtClean="0"/>
              <a:t>работают </a:t>
            </a:r>
            <a:r>
              <a:rPr lang="ru-RU" sz="2200" dirty="0"/>
              <a:t>в отдаленных территориях, как правило, в условиях ресурсных дефицитов</a:t>
            </a:r>
            <a:r>
              <a:rPr lang="ru-RU" sz="2200"/>
              <a:t>. </a:t>
            </a:r>
            <a:endParaRPr lang="ru-RU" sz="2200" smtClean="0"/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r>
              <a:rPr lang="ru-RU" sz="2200" dirty="0" smtClean="0"/>
              <a:t>«Под </a:t>
            </a:r>
            <a:r>
              <a:rPr lang="ru-RU" sz="2200" dirty="0"/>
              <a:t>неблагоприятными социальными условиями понимаются как </a:t>
            </a:r>
            <a:r>
              <a:rPr lang="ru-RU" sz="2200" u="sng" dirty="0"/>
              <a:t>обстоятельства</a:t>
            </a:r>
            <a:r>
              <a:rPr lang="ru-RU" sz="2200" dirty="0"/>
              <a:t> функционирования школ, так и </a:t>
            </a:r>
            <a:r>
              <a:rPr lang="ru-RU" sz="2200" u="sng" dirty="0"/>
              <a:t>условия жизни </a:t>
            </a:r>
            <a:r>
              <a:rPr lang="ru-RU" sz="2200" dirty="0"/>
              <a:t>обучающихся, их семей, </a:t>
            </a:r>
            <a:r>
              <a:rPr lang="ru-RU" sz="2200" u="sng" dirty="0"/>
              <a:t>особенности</a:t>
            </a:r>
            <a:r>
              <a:rPr lang="ru-RU" sz="2200" dirty="0"/>
              <a:t> существующей социокультурной ситуации, </a:t>
            </a:r>
            <a:r>
              <a:rPr lang="ru-RU" sz="2200" dirty="0" smtClean="0"/>
              <a:t>которые: </a:t>
            </a:r>
          </a:p>
          <a:p>
            <a:r>
              <a:rPr lang="ru-RU" sz="2200" dirty="0" smtClean="0"/>
              <a:t>негативно </a:t>
            </a:r>
            <a:r>
              <a:rPr lang="ru-RU" sz="2200" dirty="0"/>
              <a:t>влияют на учебную мотивацию школьников, на их личностную вовлеченность в процесс образования, на их желание учиться; </a:t>
            </a:r>
            <a:endParaRPr lang="ru-RU" sz="2200" dirty="0" smtClean="0"/>
          </a:p>
          <a:p>
            <a:r>
              <a:rPr lang="ru-RU" sz="2200" dirty="0" smtClean="0"/>
              <a:t>препятствуют </a:t>
            </a:r>
            <a:r>
              <a:rPr lang="ru-RU" sz="2200" dirty="0"/>
              <a:t>получению обучающимися качественного образования, осуществлению их полноценной позитивной социализации в целом, </a:t>
            </a:r>
            <a:r>
              <a:rPr lang="ru-RU" sz="2200" dirty="0" smtClean="0"/>
              <a:t>мешают </a:t>
            </a:r>
            <a:r>
              <a:rPr lang="ru-RU" sz="2200" dirty="0"/>
              <a:t>школам качественно решать задачи обучения и воспитания подрастающих поколений; </a:t>
            </a:r>
            <a:endParaRPr lang="ru-RU" sz="2200" dirty="0" smtClean="0"/>
          </a:p>
          <a:p>
            <a:r>
              <a:rPr lang="ru-RU" sz="2200" dirty="0" smtClean="0"/>
              <a:t>ограничивают </a:t>
            </a:r>
            <a:r>
              <a:rPr lang="ru-RU" sz="2200" dirty="0"/>
              <a:t>возможности школ по привлечению и использованию различных видов необходимых для их успешного функционирования и развития ресурсов (нормативно-правовых, организационных, финансово-экономических, материально-технических, кадровых); </a:t>
            </a:r>
            <a:endParaRPr lang="ru-RU" sz="2200" dirty="0" smtClean="0"/>
          </a:p>
          <a:p>
            <a:r>
              <a:rPr lang="ru-RU" sz="2200" dirty="0" smtClean="0"/>
              <a:t>затрудняют </a:t>
            </a:r>
            <a:r>
              <a:rPr lang="ru-RU" sz="2200" dirty="0"/>
              <a:t>сотрудничество школ с субъектами жизни местного сообщества (в том числе с семьями обучающихся) в деле осуществления школами как своих педагогических, так и других социально значимых функций</a:t>
            </a:r>
            <a:r>
              <a:rPr lang="ru-RU" sz="2200" dirty="0" smtClean="0"/>
              <a:t>»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700" i="1" dirty="0" smtClean="0"/>
              <a:t>Теория </a:t>
            </a:r>
            <a:r>
              <a:rPr lang="ru-RU" sz="1700" i="1" dirty="0"/>
              <a:t>и практика поддержки школ, функционирующих </a:t>
            </a:r>
            <a:r>
              <a:rPr lang="ru-RU" sz="1700" i="1" dirty="0" smtClean="0"/>
              <a:t/>
            </a:r>
            <a:br>
              <a:rPr lang="ru-RU" sz="1700" i="1" dirty="0" smtClean="0"/>
            </a:br>
            <a:r>
              <a:rPr lang="ru-RU" sz="1700" i="1" dirty="0" smtClean="0"/>
              <a:t>в </a:t>
            </a:r>
            <a:r>
              <a:rPr lang="ru-RU" sz="1700" i="1" dirty="0"/>
              <a:t>неблагоприятных социальных условиях: монография / </a:t>
            </a:r>
            <a:r>
              <a:rPr lang="ru-RU" sz="1700" i="1" dirty="0" smtClean="0"/>
              <a:t/>
            </a:r>
            <a:br>
              <a:rPr lang="ru-RU" sz="1700" i="1" dirty="0" smtClean="0"/>
            </a:br>
            <a:r>
              <a:rPr lang="ru-RU" sz="1700" i="1" dirty="0" smtClean="0"/>
              <a:t>под </a:t>
            </a:r>
            <a:r>
              <a:rPr lang="ru-RU" sz="1700" i="1" dirty="0"/>
              <a:t>ред. Г. Б. </a:t>
            </a:r>
            <a:r>
              <a:rPr lang="ru-RU" sz="1700" i="1" dirty="0" err="1"/>
              <a:t>Корнетова</a:t>
            </a:r>
            <a:r>
              <a:rPr lang="ru-RU" sz="1700" i="1" dirty="0"/>
              <a:t>, А. И. Салова. М., 2017. С. 68</a:t>
            </a:r>
            <a:r>
              <a:rPr lang="ru-RU" sz="1700" i="1" dirty="0" smtClean="0"/>
              <a:t>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273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6975" y="1122363"/>
            <a:ext cx="10702343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деятельности школ </a:t>
            </a:r>
            <a:br>
              <a:rPr lang="ru-RU" dirty="0" smtClean="0"/>
            </a:br>
            <a:r>
              <a:rPr lang="ru-RU" dirty="0" smtClean="0"/>
              <a:t>с низкими образовательными результатами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Горностаев Александр Октавьевич,</a:t>
            </a:r>
          </a:p>
          <a:p>
            <a:r>
              <a:rPr lang="ru-RU" dirty="0" smtClean="0"/>
              <a:t>заместитель директора МКУ КИМЦ</a:t>
            </a:r>
          </a:p>
          <a:p>
            <a:endParaRPr lang="ru-RU" dirty="0"/>
          </a:p>
          <a:p>
            <a:r>
              <a:rPr lang="ru-RU" dirty="0" smtClean="0"/>
              <a:t>25-26 февраля 2021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14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901521"/>
            <a:ext cx="11436440" cy="5602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Школы с низкими результатами обучения</a:t>
            </a:r>
          </a:p>
          <a:p>
            <a:pPr marL="0" indent="0">
              <a:buNone/>
            </a:pPr>
            <a:r>
              <a:rPr lang="ru-RU" sz="2000" dirty="0"/>
              <a:t>СШ № 4</a:t>
            </a:r>
          </a:p>
          <a:p>
            <a:pPr marL="0" indent="0">
              <a:buNone/>
            </a:pPr>
            <a:r>
              <a:rPr lang="ru-RU" sz="2000" dirty="0" smtClean="0"/>
              <a:t>СШ № 19</a:t>
            </a:r>
          </a:p>
          <a:p>
            <a:pPr marL="0" indent="0">
              <a:buNone/>
            </a:pPr>
            <a:r>
              <a:rPr lang="ru-RU" sz="2000" dirty="0" smtClean="0"/>
              <a:t>СШ № 21</a:t>
            </a:r>
          </a:p>
          <a:p>
            <a:pPr marL="0" indent="0">
              <a:buNone/>
            </a:pPr>
            <a:r>
              <a:rPr lang="ru-RU" sz="2000" dirty="0" smtClean="0"/>
              <a:t>СШ </a:t>
            </a:r>
            <a:r>
              <a:rPr lang="ru-RU" sz="2000" dirty="0"/>
              <a:t>№ 27</a:t>
            </a:r>
          </a:p>
          <a:p>
            <a:pPr marL="0" indent="0">
              <a:buNone/>
            </a:pPr>
            <a:r>
              <a:rPr lang="ru-RU" sz="2000" dirty="0" smtClean="0"/>
              <a:t>СШ </a:t>
            </a:r>
            <a:r>
              <a:rPr lang="ru-RU" sz="2000" dirty="0"/>
              <a:t>№ 51</a:t>
            </a:r>
          </a:p>
          <a:p>
            <a:pPr marL="0" indent="0">
              <a:buNone/>
            </a:pPr>
            <a:r>
              <a:rPr lang="ru-RU" sz="2000" dirty="0" smtClean="0"/>
              <a:t>СШ № 73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1331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901521"/>
            <a:ext cx="11436440" cy="5602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Школы с низкими результатами обучения</a:t>
            </a:r>
          </a:p>
          <a:p>
            <a:pPr marL="0" indent="0">
              <a:buNone/>
            </a:pPr>
            <a:r>
              <a:rPr lang="ru-RU" sz="2000" dirty="0" smtClean="0"/>
              <a:t>СШ № 13</a:t>
            </a:r>
          </a:p>
          <a:p>
            <a:pPr marL="0" indent="0">
              <a:buNone/>
            </a:pPr>
            <a:r>
              <a:rPr lang="ru-RU" sz="2000" dirty="0" smtClean="0"/>
              <a:t>СШ № 16</a:t>
            </a:r>
          </a:p>
          <a:p>
            <a:pPr marL="0" indent="0">
              <a:buNone/>
            </a:pPr>
            <a:r>
              <a:rPr lang="ru-RU" sz="2000" dirty="0" smtClean="0"/>
              <a:t>СШ № 31</a:t>
            </a:r>
          </a:p>
          <a:p>
            <a:pPr marL="0" indent="0">
              <a:buNone/>
            </a:pPr>
            <a:r>
              <a:rPr lang="ru-RU" sz="2000" dirty="0" smtClean="0"/>
              <a:t>СШ № 53</a:t>
            </a:r>
          </a:p>
          <a:p>
            <a:pPr marL="0" indent="0">
              <a:buNone/>
            </a:pPr>
            <a:r>
              <a:rPr lang="ru-RU" sz="2000" dirty="0"/>
              <a:t>СШ № 78</a:t>
            </a:r>
          </a:p>
          <a:p>
            <a:pPr marL="0" indent="0">
              <a:buNone/>
            </a:pPr>
            <a:r>
              <a:rPr lang="ru-RU" sz="2000" dirty="0" smtClean="0"/>
              <a:t>СШ № 79</a:t>
            </a:r>
          </a:p>
          <a:p>
            <a:pPr marL="0" indent="0">
              <a:buNone/>
            </a:pPr>
            <a:r>
              <a:rPr lang="ru-RU" sz="2000" dirty="0"/>
              <a:t>СШ № 81</a:t>
            </a:r>
          </a:p>
          <a:p>
            <a:pPr marL="0" indent="0">
              <a:buNone/>
            </a:pPr>
            <a:r>
              <a:rPr lang="ru-RU" sz="2000" dirty="0" smtClean="0"/>
              <a:t>СШ № 89</a:t>
            </a:r>
          </a:p>
          <a:p>
            <a:pPr marL="0" indent="0">
              <a:buNone/>
            </a:pPr>
            <a:r>
              <a:rPr lang="ru-RU" sz="2000" dirty="0"/>
              <a:t>СШ № </a:t>
            </a:r>
            <a:r>
              <a:rPr lang="ru-RU" sz="2000" dirty="0" smtClean="0"/>
              <a:t>90</a:t>
            </a:r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1572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901521"/>
            <a:ext cx="11436440" cy="5602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Школы с низкими результатами обучения</a:t>
            </a:r>
          </a:p>
          <a:p>
            <a:pPr marL="0" indent="0">
              <a:buNone/>
            </a:pPr>
            <a:r>
              <a:rPr lang="ru-RU" sz="2000" dirty="0" smtClean="0"/>
              <a:t>СШ № 2</a:t>
            </a:r>
          </a:p>
          <a:p>
            <a:pPr marL="0" indent="0">
              <a:buNone/>
            </a:pPr>
            <a:r>
              <a:rPr lang="ru-RU" sz="2000" dirty="0" smtClean="0"/>
              <a:t>СШ № 70</a:t>
            </a:r>
          </a:p>
          <a:p>
            <a:pPr marL="0" indent="0">
              <a:buNone/>
            </a:pPr>
            <a:r>
              <a:rPr lang="ru-RU" sz="2000" dirty="0" smtClean="0"/>
              <a:t>СШ № 91</a:t>
            </a:r>
          </a:p>
          <a:p>
            <a:pPr marL="0" indent="0">
              <a:buNone/>
            </a:pPr>
            <a:r>
              <a:rPr lang="ru-RU" sz="2000" dirty="0" smtClean="0"/>
              <a:t>СШ № 129</a:t>
            </a:r>
          </a:p>
          <a:p>
            <a:pPr marL="0" indent="0">
              <a:buNone/>
            </a:pPr>
            <a:r>
              <a:rPr lang="ru-RU" sz="2000" dirty="0" smtClean="0"/>
              <a:t>СШ № 139</a:t>
            </a:r>
          </a:p>
          <a:p>
            <a:pPr marL="0" indent="0">
              <a:buNone/>
            </a:pPr>
            <a:r>
              <a:rPr lang="ru-RU" sz="2000" dirty="0" smtClean="0"/>
              <a:t>СШ № 147</a:t>
            </a:r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0068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06568" y="941023"/>
            <a:ext cx="11251843" cy="11695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b="1" dirty="0" smtClean="0">
                <a:ea typeface="+mj-ea"/>
                <a:cs typeface="+mj-cs"/>
              </a:rPr>
              <a:t>Деятельность</a:t>
            </a:r>
            <a:r>
              <a:rPr lang="ru-RU" altLang="ru-RU" sz="2000" dirty="0" smtClean="0">
                <a:ea typeface="+mj-ea"/>
                <a:cs typeface="+mj-cs"/>
              </a:rPr>
              <a:t> –</a:t>
            </a:r>
            <a:r>
              <a:rPr lang="ru-RU" sz="2000" dirty="0"/>
              <a:t> </a:t>
            </a:r>
            <a:r>
              <a:rPr lang="ru-RU" sz="2000" dirty="0" smtClean="0"/>
              <a:t>специфическая </a:t>
            </a:r>
            <a:r>
              <a:rPr lang="ru-RU" sz="2000" dirty="0"/>
              <a:t>человеческая </a:t>
            </a:r>
            <a:r>
              <a:rPr lang="ru-RU" sz="2000" dirty="0" smtClean="0"/>
              <a:t>форма </a:t>
            </a:r>
            <a:r>
              <a:rPr lang="ru-RU" sz="2000" u="sng" dirty="0" smtClean="0"/>
              <a:t>отношения</a:t>
            </a:r>
            <a:r>
              <a:rPr lang="ru-RU" sz="2000" dirty="0" smtClean="0"/>
              <a:t> к окружающему</a:t>
            </a:r>
            <a:r>
              <a:rPr lang="ru-RU" sz="2000" dirty="0"/>
              <a:t> </a:t>
            </a:r>
            <a:r>
              <a:rPr lang="ru-RU" sz="2000" dirty="0" smtClean="0"/>
              <a:t>миру, </a:t>
            </a:r>
            <a:br>
              <a:rPr lang="ru-RU" sz="2000" dirty="0" smtClean="0"/>
            </a:br>
            <a:r>
              <a:rPr lang="ru-RU" sz="2000" dirty="0" smtClean="0"/>
              <a:t>содержание которой составляет его </a:t>
            </a:r>
            <a:r>
              <a:rPr lang="ru-RU" sz="2000" u="sng" dirty="0" smtClean="0"/>
              <a:t>целесообразное</a:t>
            </a:r>
            <a:r>
              <a:rPr lang="ru-RU" sz="2000" dirty="0" smtClean="0"/>
              <a:t> изменение</a:t>
            </a:r>
            <a:r>
              <a:rPr lang="ru-RU" sz="2000" dirty="0"/>
              <a:t> </a:t>
            </a:r>
            <a:r>
              <a:rPr lang="ru-RU" sz="2000" dirty="0" smtClean="0"/>
              <a:t>в интересах людей. 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dirty="0" smtClean="0"/>
              <a:t>Деятельность включает</a:t>
            </a:r>
            <a:r>
              <a:rPr lang="ru-RU" sz="2000" dirty="0"/>
              <a:t> </a:t>
            </a:r>
            <a:r>
              <a:rPr lang="ru-RU" sz="2000" dirty="0" smtClean="0"/>
              <a:t>цель, процесс, средства, результат.</a:t>
            </a:r>
            <a:endParaRPr lang="ru-RU" altLang="ru-RU" sz="2000" dirty="0"/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600" i="1" dirty="0" smtClean="0"/>
              <a:t>Большой энциклопедический словарь</a:t>
            </a:r>
            <a:r>
              <a:rPr lang="ru-RU" sz="1200" i="1" dirty="0" smtClean="0"/>
              <a:t>.</a:t>
            </a:r>
            <a:endParaRPr lang="ru-RU" altLang="ru-RU" sz="12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506567" y="2559769"/>
            <a:ext cx="8225308" cy="3713093"/>
          </a:xfrm>
          <a:prstGeom prst="cloud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200" dirty="0" smtClean="0"/>
          </a:p>
          <a:p>
            <a:pPr algn="ctr"/>
            <a:endParaRPr lang="ru-RU" sz="2200" dirty="0"/>
          </a:p>
          <a:p>
            <a:pPr algn="ctr"/>
            <a:endParaRPr lang="ru-RU" b="1" dirty="0" smtClean="0"/>
          </a:p>
          <a:p>
            <a:pPr algn="ctr"/>
            <a:endParaRPr lang="ru-RU" sz="2200" i="1" dirty="0" smtClean="0"/>
          </a:p>
          <a:p>
            <a:pPr algn="ctr"/>
            <a:r>
              <a:rPr lang="ru-RU" sz="2200" i="1" dirty="0" smtClean="0"/>
              <a:t>Деятельность</a:t>
            </a:r>
            <a:endParaRPr lang="ru-RU" sz="22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06861" y="2389747"/>
            <a:ext cx="5151549" cy="171289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Результат деятельности</a:t>
            </a:r>
          </a:p>
          <a:p>
            <a:pPr algn="ctr"/>
            <a:r>
              <a:rPr lang="ru-RU" b="1" dirty="0" smtClean="0"/>
              <a:t>Оценивание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dirty="0" smtClean="0"/>
              <a:t>Требования достижения («планка», «критерий»)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dirty="0" smtClean="0"/>
              <a:t>Сравнение («</a:t>
            </a:r>
            <a:r>
              <a:rPr lang="ru-RU" dirty="0"/>
              <a:t>рейтинг»)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dirty="0" smtClean="0"/>
              <a:t>Сопоставление («соответствие»)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dirty="0" smtClean="0"/>
              <a:t>Заданная недопустимость («условие»)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506567" y="2143669"/>
            <a:ext cx="2574701" cy="144399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Цель</a:t>
            </a:r>
            <a:endParaRPr lang="ru-RU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3224276" y="3337319"/>
            <a:ext cx="2524260" cy="109957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Процесс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 rot="2558172">
            <a:off x="1150138" y="4481285"/>
            <a:ext cx="1567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Условия</a:t>
            </a:r>
            <a:endParaRPr lang="ru-RU" sz="2000" i="1" dirty="0"/>
          </a:p>
        </p:txBody>
      </p:sp>
      <p:sp>
        <p:nvSpPr>
          <p:cNvPr id="13" name="TextBox 12"/>
          <p:cNvSpPr txBox="1"/>
          <p:nvPr/>
        </p:nvSpPr>
        <p:spPr>
          <a:xfrm rot="19482872">
            <a:off x="4889676" y="5047318"/>
            <a:ext cx="2311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Обстоятельства</a:t>
            </a:r>
            <a:endParaRPr lang="ru-RU" sz="20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508965" y="4236842"/>
            <a:ext cx="1567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Средства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6090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8" grpId="0" animBg="1"/>
      <p:bldP spid="12" grpId="0"/>
      <p:bldP spid="13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5002" y="721218"/>
            <a:ext cx="11539471" cy="466215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Результаты образовательной деятельности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Уровень освоения содержания учебных предметов (знания, умения)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Уровень воспитанности (степень проявления качеств личности)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r>
              <a:rPr lang="ru-RU" sz="2000" b="1" dirty="0" smtClean="0"/>
              <a:t>Оценивание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2000" dirty="0" smtClean="0"/>
              <a:t>Требования достижения («планка», «критерий») – КСКО: средний балл по итогам года не ниже «4»;</a:t>
            </a:r>
          </a:p>
          <a:p>
            <a:pPr marL="5473700"/>
            <a:r>
              <a:rPr lang="ru-RU" sz="2000" dirty="0" smtClean="0"/>
              <a:t>– приветливость, доброжелательность.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2000" dirty="0" smtClean="0"/>
              <a:t>Сравнительные процедуры («рейтинг») – итоги ВПР, ГИА-9, ГИА-11;</a:t>
            </a:r>
          </a:p>
          <a:p>
            <a:pPr marL="4481513"/>
            <a:r>
              <a:rPr lang="ru-RU" sz="2000" dirty="0" smtClean="0"/>
              <a:t> – ожидаемые фразеологизмы (устойчивые сочетания слов);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2000" dirty="0" smtClean="0"/>
              <a:t>Сопоставительные процедуры («соответствие») – качество обучения: учащиеся на «4-5</a:t>
            </a:r>
            <a:r>
              <a:rPr lang="ru-RU" sz="2000" dirty="0"/>
              <a:t>»/</a:t>
            </a:r>
            <a:r>
              <a:rPr lang="ru-RU" sz="2000" dirty="0" smtClean="0"/>
              <a:t>общее число</a:t>
            </a:r>
            <a:r>
              <a:rPr lang="ru-RU" sz="2000" dirty="0"/>
              <a:t>;</a:t>
            </a:r>
            <a:endParaRPr lang="ru-RU" sz="2000" dirty="0" smtClean="0"/>
          </a:p>
          <a:p>
            <a:pPr marL="5383213"/>
            <a:r>
              <a:rPr lang="ru-RU" sz="2000" dirty="0" smtClean="0"/>
              <a:t> – краевые диагностические работы (КДР-4);</a:t>
            </a:r>
          </a:p>
          <a:p>
            <a:pPr marL="5383213"/>
            <a:r>
              <a:rPr lang="ru-RU" sz="2000" dirty="0" smtClean="0"/>
              <a:t> – качество воспитания: культура речи (условно).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2000" dirty="0" smtClean="0"/>
              <a:t>Заданная недопустимость («условие») – КСКО: средний балл по итогам учебного года «3,5 и ниже»;</a:t>
            </a:r>
          </a:p>
          <a:p>
            <a:pPr marL="4391025"/>
            <a:r>
              <a:rPr lang="ru-RU" sz="2000" dirty="0" smtClean="0"/>
              <a:t>– нежелательные жаргонизмы.</a:t>
            </a:r>
          </a:p>
        </p:txBody>
      </p:sp>
    </p:spTree>
    <p:extLst>
      <p:ext uri="{BB962C8B-B14F-4D97-AF65-F5344CB8AC3E}">
        <p14:creationId xmlns:p14="http://schemas.microsoft.com/office/powerpoint/2010/main" val="390362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06568" y="879468"/>
            <a:ext cx="11251843" cy="12926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 smtClean="0">
                <a:ea typeface="+mj-ea"/>
                <a:cs typeface="+mj-cs"/>
              </a:rPr>
              <a:t>АНАЛИЗ (от</a:t>
            </a:r>
            <a:r>
              <a:rPr lang="ru-RU" altLang="ru-RU" sz="2000" dirty="0">
                <a:ea typeface="+mj-ea"/>
                <a:cs typeface="+mj-cs"/>
              </a:rPr>
              <a:t> греч. </a:t>
            </a:r>
            <a:r>
              <a:rPr lang="en-US" altLang="ru-RU" sz="2000" dirty="0" smtClean="0">
                <a:ea typeface="+mj-ea"/>
                <a:cs typeface="+mj-cs"/>
              </a:rPr>
              <a:t>a</a:t>
            </a:r>
            <a:r>
              <a:rPr lang="ru-RU" altLang="ru-RU" sz="2000" dirty="0" err="1" smtClean="0">
                <a:ea typeface="+mj-ea"/>
                <a:cs typeface="+mj-cs"/>
              </a:rPr>
              <a:t>nalyein</a:t>
            </a:r>
            <a:r>
              <a:rPr lang="ru-RU" altLang="ru-RU" sz="2000" dirty="0" smtClean="0">
                <a:ea typeface="+mj-ea"/>
                <a:cs typeface="+mj-cs"/>
              </a:rPr>
              <a:t> – разбирать)</a:t>
            </a:r>
            <a:r>
              <a:rPr lang="ru-RU" altLang="ru-RU" sz="2000" dirty="0">
                <a:ea typeface="+mj-ea"/>
                <a:cs typeface="+mj-cs"/>
              </a:rPr>
              <a:t> </a:t>
            </a:r>
            <a:endParaRPr lang="ru-RU" altLang="ru-RU" sz="2000" dirty="0" smtClean="0"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 smtClean="0">
                <a:ea typeface="+mj-ea"/>
                <a:cs typeface="+mj-cs"/>
              </a:rPr>
              <a:t>1</a:t>
            </a:r>
            <a:r>
              <a:rPr lang="ru-RU" altLang="ru-RU" sz="2000" dirty="0">
                <a:ea typeface="+mj-ea"/>
                <a:cs typeface="+mj-cs"/>
              </a:rPr>
              <a:t>) разбор, разложение </a:t>
            </a:r>
            <a:r>
              <a:rPr lang="ru-RU" altLang="ru-RU" sz="2000" dirty="0" smtClean="0">
                <a:ea typeface="+mj-ea"/>
                <a:cs typeface="+mj-cs"/>
              </a:rPr>
              <a:t>на</a:t>
            </a:r>
            <a:r>
              <a:rPr lang="ru-RU" altLang="ru-RU" sz="2000" dirty="0">
                <a:ea typeface="+mj-ea"/>
                <a:cs typeface="+mj-cs"/>
              </a:rPr>
              <a:t> составные части, элементы, расчленение. </a:t>
            </a:r>
            <a:endParaRPr lang="ru-RU" altLang="ru-RU" sz="2000" dirty="0" smtClean="0">
              <a:ea typeface="+mj-ea"/>
              <a:cs typeface="+mj-cs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 smtClean="0">
                <a:ea typeface="+mj-ea"/>
                <a:cs typeface="+mj-cs"/>
              </a:rPr>
              <a:t>2</a:t>
            </a:r>
            <a:r>
              <a:rPr lang="ru-RU" altLang="ru-RU" sz="2000" dirty="0">
                <a:ea typeface="+mj-ea"/>
                <a:cs typeface="+mj-cs"/>
              </a:rPr>
              <a:t>) способность ума разделять познаваемое понятие на составные части по его признакам.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200" i="1" dirty="0"/>
              <a:t>Словарь иностранных слов, вошедших в состав русского языка.- </a:t>
            </a:r>
            <a:r>
              <a:rPr lang="ru-RU" sz="1200" i="1" dirty="0" err="1"/>
              <a:t>Чудинов</a:t>
            </a:r>
            <a:r>
              <a:rPr lang="ru-RU" sz="1200" i="1" dirty="0"/>
              <a:t> А.Н., </a:t>
            </a:r>
            <a:r>
              <a:rPr lang="ru-RU" sz="1200" i="1" dirty="0" smtClean="0"/>
              <a:t>1910</a:t>
            </a: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200" i="1" dirty="0" smtClean="0"/>
              <a:t>.</a:t>
            </a:r>
            <a:endParaRPr lang="ru-RU" altLang="ru-RU" sz="120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6567" y="6165850"/>
            <a:ext cx="11251843" cy="36060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Важно выделить основания для разложения на части, на аспекты рассмотрения всей целостности</a:t>
            </a:r>
            <a:endParaRPr lang="ru-RU" sz="20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06567" y="2330380"/>
            <a:ext cx="11341996" cy="3458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/>
              <a:t>Цель </a:t>
            </a:r>
            <a:r>
              <a:rPr lang="ru-RU" sz="2000" dirty="0" smtClean="0"/>
              <a:t>анализа: обнаружение проблем или достижений с выявлением причин.</a:t>
            </a:r>
          </a:p>
          <a:p>
            <a:pPr marL="1341438" indent="-1341438">
              <a:buNone/>
            </a:pPr>
            <a:r>
              <a:rPr lang="ru-RU" sz="2000" dirty="0" smtClean="0"/>
              <a:t>Проблема – наличие противоречия («разрыва») между должным и наличным состоянием объекта рассмотрения.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96817" y="3752309"/>
            <a:ext cx="2391180" cy="12305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Результат</a:t>
            </a:r>
          </a:p>
        </p:txBody>
      </p:sp>
      <p:sp>
        <p:nvSpPr>
          <p:cNvPr id="11" name="Овал 10"/>
          <p:cNvSpPr/>
          <p:nvPr/>
        </p:nvSpPr>
        <p:spPr>
          <a:xfrm>
            <a:off x="699750" y="3380640"/>
            <a:ext cx="2574701" cy="14439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Цель</a:t>
            </a:r>
            <a:endParaRPr lang="ru-RU" b="1" dirty="0"/>
          </a:p>
        </p:txBody>
      </p:sp>
      <p:sp>
        <p:nvSpPr>
          <p:cNvPr id="3" name="Блок-схема: данные 2"/>
          <p:cNvSpPr/>
          <p:nvPr/>
        </p:nvSpPr>
        <p:spPr>
          <a:xfrm>
            <a:off x="6014430" y="3657600"/>
            <a:ext cx="2034862" cy="1893194"/>
          </a:xfrm>
          <a:prstGeom prst="flowChartInputOutpu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Проблема</a:t>
            </a:r>
          </a:p>
          <a:p>
            <a:pPr algn="ctr"/>
            <a:r>
              <a:rPr lang="ru-RU" sz="1500" dirty="0" smtClean="0"/>
              <a:t>или достижение</a:t>
            </a:r>
            <a:endParaRPr lang="ru-RU" sz="15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507602" y="3889420"/>
            <a:ext cx="190607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327298" y="4494728"/>
            <a:ext cx="190607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237146" y="5138671"/>
            <a:ext cx="190607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04570" y="3512836"/>
            <a:ext cx="2112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Причина 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288661" y="4138275"/>
            <a:ext cx="2112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Причина 2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161480" y="4769340"/>
            <a:ext cx="2112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Причина 3</a:t>
            </a:r>
            <a:endParaRPr lang="ru-RU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7830349" y="3168203"/>
            <a:ext cx="605311" cy="27793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8369648" y="3690250"/>
            <a:ext cx="1031923" cy="18886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9543241" y="3556579"/>
            <a:ext cx="1287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9244881" y="3925911"/>
            <a:ext cx="190607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71141" y="4125396"/>
            <a:ext cx="1516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9414450" y="4494728"/>
            <a:ext cx="173650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552632" y="4769341"/>
            <a:ext cx="134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 flipV="1">
            <a:off x="9334361" y="5138669"/>
            <a:ext cx="1819408" cy="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 rot="2110533">
            <a:off x="631208" y="4954003"/>
            <a:ext cx="101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Условия</a:t>
            </a:r>
            <a:endParaRPr lang="ru-RU" i="1" dirty="0"/>
          </a:p>
        </p:txBody>
      </p:sp>
      <p:sp>
        <p:nvSpPr>
          <p:cNvPr id="24" name="TextBox 23"/>
          <p:cNvSpPr txBox="1"/>
          <p:nvPr/>
        </p:nvSpPr>
        <p:spPr>
          <a:xfrm rot="21212539">
            <a:off x="1899578" y="5167676"/>
            <a:ext cx="2099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Обстоятельства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17346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3" grpId="0" animBg="1"/>
      <p:bldP spid="16" grpId="0"/>
      <p:bldP spid="17" grpId="0"/>
      <p:bldP spid="18" grpId="0"/>
      <p:bldP spid="21" grpId="0" animBg="1"/>
      <p:bldP spid="22" grpId="0"/>
      <p:bldP spid="26" grpId="0"/>
      <p:bldP spid="28" grpId="0"/>
      <p:bldP spid="5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200" y="2339973"/>
            <a:ext cx="3632334" cy="1670277"/>
          </a:xfrm>
        </p:spPr>
        <p:txBody>
          <a:bodyPr>
            <a:normAutofit/>
          </a:bodyPr>
          <a:lstStyle/>
          <a:p>
            <a:pPr marL="263525" indent="-263525"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Знание содержания</a:t>
            </a:r>
          </a:p>
          <a:p>
            <a:pPr marL="263525" indent="-263525">
              <a:buAutoNum type="arabicPeriod"/>
            </a:pPr>
            <a:r>
              <a:rPr lang="ru-RU" sz="2000" dirty="0" smtClean="0">
                <a:solidFill>
                  <a:srgbClr val="FF0000"/>
                </a:solidFill>
              </a:rPr>
              <a:t>Метод обучения:</a:t>
            </a:r>
          </a:p>
          <a:p>
            <a:pPr marL="442913" lvl="1"/>
            <a:r>
              <a:rPr lang="ru-RU" sz="1600" dirty="0" smtClean="0">
                <a:solidFill>
                  <a:srgbClr val="FF0000"/>
                </a:solidFill>
              </a:rPr>
              <a:t>Организация деятельности</a:t>
            </a:r>
          </a:p>
          <a:p>
            <a:pPr marL="442913" lvl="1"/>
            <a:r>
              <a:rPr lang="ru-RU" sz="1600" dirty="0" smtClean="0">
                <a:solidFill>
                  <a:srgbClr val="FF0000"/>
                </a:solidFill>
              </a:rPr>
              <a:t>Контроль деятельности</a:t>
            </a:r>
          </a:p>
          <a:p>
            <a:pPr marL="442913" lvl="1"/>
            <a:r>
              <a:rPr lang="ru-RU" sz="1600" dirty="0" smtClean="0">
                <a:solidFill>
                  <a:srgbClr val="FF0000"/>
                </a:solidFill>
              </a:rPr>
              <a:t>Стимулирование деятельности</a:t>
            </a:r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497369" y="2663275"/>
            <a:ext cx="590924" cy="631080"/>
            <a:chOff x="2241" y="1754"/>
            <a:chExt cx="510" cy="640"/>
          </a:xfrm>
        </p:grpSpPr>
        <p:sp>
          <p:nvSpPr>
            <p:cNvPr id="15" name="Arc 13"/>
            <p:cNvSpPr>
              <a:spLocks/>
            </p:cNvSpPr>
            <p:nvPr/>
          </p:nvSpPr>
          <p:spPr bwMode="auto">
            <a:xfrm rot="11089716">
              <a:off x="2411" y="1804"/>
              <a:ext cx="270" cy="180"/>
            </a:xfrm>
            <a:custGeom>
              <a:avLst/>
              <a:gdLst>
                <a:gd name="G0" fmla="+- 13974 0 0"/>
                <a:gd name="G1" fmla="+- 21600 0 0"/>
                <a:gd name="G2" fmla="+- 21600 0 0"/>
                <a:gd name="T0" fmla="*/ 0 w 32346"/>
                <a:gd name="T1" fmla="*/ 5130 h 21600"/>
                <a:gd name="T2" fmla="*/ 32346 w 32346"/>
                <a:gd name="T3" fmla="*/ 10240 h 21600"/>
                <a:gd name="T4" fmla="*/ 13974 w 3234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46" h="21600" fill="none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</a:path>
                <a:path w="32346" h="21600" stroke="0" extrusionOk="0">
                  <a:moveTo>
                    <a:pt x="-1" y="5129"/>
                  </a:moveTo>
                  <a:cubicBezTo>
                    <a:pt x="3902" y="1817"/>
                    <a:pt x="8855" y="0"/>
                    <a:pt x="13974" y="0"/>
                  </a:cubicBezTo>
                  <a:cubicBezTo>
                    <a:pt x="21458" y="0"/>
                    <a:pt x="28409" y="3874"/>
                    <a:pt x="32345" y="10240"/>
                  </a:cubicBezTo>
                  <a:lnTo>
                    <a:pt x="13974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6" name="Arc 14"/>
            <p:cNvSpPr>
              <a:spLocks/>
            </p:cNvSpPr>
            <p:nvPr/>
          </p:nvSpPr>
          <p:spPr bwMode="auto">
            <a:xfrm rot="314554">
              <a:off x="224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7" name="Arc 15"/>
            <p:cNvSpPr>
              <a:spLocks/>
            </p:cNvSpPr>
            <p:nvPr/>
          </p:nvSpPr>
          <p:spPr bwMode="auto">
            <a:xfrm rot="88036" flipH="1">
              <a:off x="2491" y="1950"/>
              <a:ext cx="260" cy="444"/>
            </a:xfrm>
            <a:custGeom>
              <a:avLst/>
              <a:gdLst>
                <a:gd name="G0" fmla="+- 0 0 0"/>
                <a:gd name="G1" fmla="+- 20829 0 0"/>
                <a:gd name="G2" fmla="+- 21600 0 0"/>
                <a:gd name="T0" fmla="*/ 5719 w 21600"/>
                <a:gd name="T1" fmla="*/ 0 h 20829"/>
                <a:gd name="T2" fmla="*/ 21600 w 21600"/>
                <a:gd name="T3" fmla="*/ 20829 h 20829"/>
                <a:gd name="T4" fmla="*/ 0 w 21600"/>
                <a:gd name="T5" fmla="*/ 20829 h 20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829" fill="none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</a:path>
                <a:path w="21600" h="20829" stroke="0" extrusionOk="0">
                  <a:moveTo>
                    <a:pt x="5719" y="-1"/>
                  </a:moveTo>
                  <a:cubicBezTo>
                    <a:pt x="15098" y="2575"/>
                    <a:pt x="21600" y="11102"/>
                    <a:pt x="21600" y="20829"/>
                  </a:cubicBezTo>
                  <a:lnTo>
                    <a:pt x="0" y="20829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2406" y="175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 rot="20864015">
            <a:off x="6347650" y="3032757"/>
            <a:ext cx="419370" cy="445576"/>
            <a:chOff x="2306" y="4899"/>
            <a:chExt cx="413" cy="545"/>
          </a:xfrm>
        </p:grpSpPr>
        <p:sp>
          <p:nvSpPr>
            <p:cNvPr id="10" name="Arc 24"/>
            <p:cNvSpPr>
              <a:spLocks/>
            </p:cNvSpPr>
            <p:nvPr/>
          </p:nvSpPr>
          <p:spPr bwMode="auto">
            <a:xfrm rot="11089716">
              <a:off x="2306" y="4899"/>
              <a:ext cx="413" cy="285"/>
            </a:xfrm>
            <a:custGeom>
              <a:avLst/>
              <a:gdLst>
                <a:gd name="G0" fmla="+- 9697 0 0"/>
                <a:gd name="G1" fmla="+- 21600 0 0"/>
                <a:gd name="G2" fmla="+- 21600 0 0"/>
                <a:gd name="T0" fmla="*/ 0 w 24710"/>
                <a:gd name="T1" fmla="*/ 2299 h 21600"/>
                <a:gd name="T2" fmla="*/ 24710 w 24710"/>
                <a:gd name="T3" fmla="*/ 6071 h 21600"/>
                <a:gd name="T4" fmla="*/ 9697 w 2471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710" h="21600" fill="none" extrusionOk="0">
                  <a:moveTo>
                    <a:pt x="0" y="2299"/>
                  </a:moveTo>
                  <a:cubicBezTo>
                    <a:pt x="3008" y="787"/>
                    <a:pt x="6329" y="0"/>
                    <a:pt x="9697" y="0"/>
                  </a:cubicBezTo>
                  <a:cubicBezTo>
                    <a:pt x="15299" y="0"/>
                    <a:pt x="20682" y="2176"/>
                    <a:pt x="24710" y="6070"/>
                  </a:cubicBezTo>
                </a:path>
                <a:path w="24710" h="21600" stroke="0" extrusionOk="0">
                  <a:moveTo>
                    <a:pt x="0" y="2299"/>
                  </a:moveTo>
                  <a:cubicBezTo>
                    <a:pt x="3008" y="787"/>
                    <a:pt x="6329" y="0"/>
                    <a:pt x="9697" y="0"/>
                  </a:cubicBezTo>
                  <a:cubicBezTo>
                    <a:pt x="15299" y="0"/>
                    <a:pt x="20682" y="2176"/>
                    <a:pt x="24710" y="6070"/>
                  </a:cubicBezTo>
                  <a:lnTo>
                    <a:pt x="96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grpSp>
          <p:nvGrpSpPr>
            <p:cNvPr id="11" name="Group 25"/>
            <p:cNvGrpSpPr>
              <a:grpSpLocks/>
            </p:cNvGrpSpPr>
            <p:nvPr/>
          </p:nvGrpSpPr>
          <p:grpSpPr bwMode="auto">
            <a:xfrm rot="10582515">
              <a:off x="2307" y="5100"/>
              <a:ext cx="365" cy="344"/>
              <a:chOff x="2241" y="5110"/>
              <a:chExt cx="510" cy="444"/>
            </a:xfrm>
          </p:grpSpPr>
          <p:sp>
            <p:nvSpPr>
              <p:cNvPr id="13" name="Arc 26"/>
              <p:cNvSpPr>
                <a:spLocks/>
              </p:cNvSpPr>
              <p:nvPr/>
            </p:nvSpPr>
            <p:spPr bwMode="auto">
              <a:xfrm rot="314554">
                <a:off x="2241" y="511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4" name="Arc 27"/>
              <p:cNvSpPr>
                <a:spLocks/>
              </p:cNvSpPr>
              <p:nvPr/>
            </p:nvSpPr>
            <p:spPr bwMode="auto">
              <a:xfrm rot="88036" flipH="1">
                <a:off x="2491" y="511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12" name="Oval 28"/>
            <p:cNvSpPr>
              <a:spLocks noChangeArrowheads="1"/>
            </p:cNvSpPr>
            <p:nvPr/>
          </p:nvSpPr>
          <p:spPr bwMode="auto">
            <a:xfrm>
              <a:off x="2406" y="491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sp>
        <p:nvSpPr>
          <p:cNvPr id="9" name="Oval 41"/>
          <p:cNvSpPr>
            <a:spLocks noChangeArrowheads="1"/>
          </p:cNvSpPr>
          <p:nvPr/>
        </p:nvSpPr>
        <p:spPr bwMode="auto">
          <a:xfrm rot="19368899">
            <a:off x="5431557" y="3017579"/>
            <a:ext cx="1760387" cy="1382210"/>
          </a:xfrm>
          <a:prstGeom prst="ellips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grpSp>
        <p:nvGrpSpPr>
          <p:cNvPr id="19" name="Group 17"/>
          <p:cNvGrpSpPr>
            <a:grpSpLocks/>
          </p:cNvGrpSpPr>
          <p:nvPr/>
        </p:nvGrpSpPr>
        <p:grpSpPr bwMode="auto">
          <a:xfrm rot="1104878">
            <a:off x="5705627" y="3360270"/>
            <a:ext cx="366991" cy="427329"/>
            <a:chOff x="2306" y="4899"/>
            <a:chExt cx="413" cy="545"/>
          </a:xfrm>
        </p:grpSpPr>
        <p:sp>
          <p:nvSpPr>
            <p:cNvPr id="26" name="Arc 18"/>
            <p:cNvSpPr>
              <a:spLocks/>
            </p:cNvSpPr>
            <p:nvPr/>
          </p:nvSpPr>
          <p:spPr bwMode="auto">
            <a:xfrm rot="11089716">
              <a:off x="2306" y="4899"/>
              <a:ext cx="413" cy="285"/>
            </a:xfrm>
            <a:custGeom>
              <a:avLst/>
              <a:gdLst>
                <a:gd name="G0" fmla="+- 9697 0 0"/>
                <a:gd name="G1" fmla="+- 21600 0 0"/>
                <a:gd name="G2" fmla="+- 21600 0 0"/>
                <a:gd name="T0" fmla="*/ 0 w 24710"/>
                <a:gd name="T1" fmla="*/ 2299 h 21600"/>
                <a:gd name="T2" fmla="*/ 24710 w 24710"/>
                <a:gd name="T3" fmla="*/ 6071 h 21600"/>
                <a:gd name="T4" fmla="*/ 9697 w 2471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710" h="21600" fill="none" extrusionOk="0">
                  <a:moveTo>
                    <a:pt x="0" y="2299"/>
                  </a:moveTo>
                  <a:cubicBezTo>
                    <a:pt x="3008" y="787"/>
                    <a:pt x="6329" y="0"/>
                    <a:pt x="9697" y="0"/>
                  </a:cubicBezTo>
                  <a:cubicBezTo>
                    <a:pt x="15299" y="0"/>
                    <a:pt x="20682" y="2176"/>
                    <a:pt x="24710" y="6070"/>
                  </a:cubicBezTo>
                </a:path>
                <a:path w="24710" h="21600" stroke="0" extrusionOk="0">
                  <a:moveTo>
                    <a:pt x="0" y="2299"/>
                  </a:moveTo>
                  <a:cubicBezTo>
                    <a:pt x="3008" y="787"/>
                    <a:pt x="6329" y="0"/>
                    <a:pt x="9697" y="0"/>
                  </a:cubicBezTo>
                  <a:cubicBezTo>
                    <a:pt x="15299" y="0"/>
                    <a:pt x="20682" y="2176"/>
                    <a:pt x="24710" y="6070"/>
                  </a:cubicBezTo>
                  <a:lnTo>
                    <a:pt x="96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grpSp>
          <p:nvGrpSpPr>
            <p:cNvPr id="27" name="Group 19"/>
            <p:cNvGrpSpPr>
              <a:grpSpLocks/>
            </p:cNvGrpSpPr>
            <p:nvPr/>
          </p:nvGrpSpPr>
          <p:grpSpPr bwMode="auto">
            <a:xfrm rot="10582515">
              <a:off x="2307" y="5100"/>
              <a:ext cx="365" cy="344"/>
              <a:chOff x="2241" y="5110"/>
              <a:chExt cx="510" cy="444"/>
            </a:xfrm>
          </p:grpSpPr>
          <p:sp>
            <p:nvSpPr>
              <p:cNvPr id="29" name="Arc 20"/>
              <p:cNvSpPr>
                <a:spLocks/>
              </p:cNvSpPr>
              <p:nvPr/>
            </p:nvSpPr>
            <p:spPr bwMode="auto">
              <a:xfrm rot="314554">
                <a:off x="2241" y="511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30" name="Arc 21"/>
              <p:cNvSpPr>
                <a:spLocks/>
              </p:cNvSpPr>
              <p:nvPr/>
            </p:nvSpPr>
            <p:spPr bwMode="auto">
              <a:xfrm rot="88036" flipH="1">
                <a:off x="2491" y="511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28" name="Oval 22"/>
            <p:cNvSpPr>
              <a:spLocks noChangeArrowheads="1"/>
            </p:cNvSpPr>
            <p:nvPr/>
          </p:nvSpPr>
          <p:spPr bwMode="auto">
            <a:xfrm>
              <a:off x="2406" y="491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grpSp>
        <p:nvGrpSpPr>
          <p:cNvPr id="20" name="Group 29"/>
          <p:cNvGrpSpPr>
            <a:grpSpLocks/>
          </p:cNvGrpSpPr>
          <p:nvPr/>
        </p:nvGrpSpPr>
        <p:grpSpPr bwMode="auto">
          <a:xfrm rot="410886">
            <a:off x="6194672" y="3698190"/>
            <a:ext cx="427662" cy="470839"/>
            <a:chOff x="2306" y="4899"/>
            <a:chExt cx="413" cy="545"/>
          </a:xfrm>
        </p:grpSpPr>
        <p:sp>
          <p:nvSpPr>
            <p:cNvPr id="21" name="Arc 30"/>
            <p:cNvSpPr>
              <a:spLocks/>
            </p:cNvSpPr>
            <p:nvPr/>
          </p:nvSpPr>
          <p:spPr bwMode="auto">
            <a:xfrm rot="11089716">
              <a:off x="2306" y="4899"/>
              <a:ext cx="413" cy="285"/>
            </a:xfrm>
            <a:custGeom>
              <a:avLst/>
              <a:gdLst>
                <a:gd name="G0" fmla="+- 9697 0 0"/>
                <a:gd name="G1" fmla="+- 21600 0 0"/>
                <a:gd name="G2" fmla="+- 21600 0 0"/>
                <a:gd name="T0" fmla="*/ 0 w 24710"/>
                <a:gd name="T1" fmla="*/ 2299 h 21600"/>
                <a:gd name="T2" fmla="*/ 24710 w 24710"/>
                <a:gd name="T3" fmla="*/ 6071 h 21600"/>
                <a:gd name="T4" fmla="*/ 9697 w 2471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710" h="21600" fill="none" extrusionOk="0">
                  <a:moveTo>
                    <a:pt x="0" y="2299"/>
                  </a:moveTo>
                  <a:cubicBezTo>
                    <a:pt x="3008" y="787"/>
                    <a:pt x="6329" y="0"/>
                    <a:pt x="9697" y="0"/>
                  </a:cubicBezTo>
                  <a:cubicBezTo>
                    <a:pt x="15299" y="0"/>
                    <a:pt x="20682" y="2176"/>
                    <a:pt x="24710" y="6070"/>
                  </a:cubicBezTo>
                </a:path>
                <a:path w="24710" h="21600" stroke="0" extrusionOk="0">
                  <a:moveTo>
                    <a:pt x="0" y="2299"/>
                  </a:moveTo>
                  <a:cubicBezTo>
                    <a:pt x="3008" y="787"/>
                    <a:pt x="6329" y="0"/>
                    <a:pt x="9697" y="0"/>
                  </a:cubicBezTo>
                  <a:cubicBezTo>
                    <a:pt x="15299" y="0"/>
                    <a:pt x="20682" y="2176"/>
                    <a:pt x="24710" y="6070"/>
                  </a:cubicBezTo>
                  <a:lnTo>
                    <a:pt x="9697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grpSp>
          <p:nvGrpSpPr>
            <p:cNvPr id="22" name="Group 31"/>
            <p:cNvGrpSpPr>
              <a:grpSpLocks/>
            </p:cNvGrpSpPr>
            <p:nvPr/>
          </p:nvGrpSpPr>
          <p:grpSpPr bwMode="auto">
            <a:xfrm rot="10582515">
              <a:off x="2307" y="5100"/>
              <a:ext cx="365" cy="344"/>
              <a:chOff x="2241" y="5110"/>
              <a:chExt cx="510" cy="444"/>
            </a:xfrm>
          </p:grpSpPr>
          <p:sp>
            <p:nvSpPr>
              <p:cNvPr id="24" name="Arc 32"/>
              <p:cNvSpPr>
                <a:spLocks/>
              </p:cNvSpPr>
              <p:nvPr/>
            </p:nvSpPr>
            <p:spPr bwMode="auto">
              <a:xfrm rot="314554">
                <a:off x="2241" y="511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25" name="Arc 33"/>
              <p:cNvSpPr>
                <a:spLocks/>
              </p:cNvSpPr>
              <p:nvPr/>
            </p:nvSpPr>
            <p:spPr bwMode="auto">
              <a:xfrm rot="88036" flipH="1">
                <a:off x="2491" y="5110"/>
                <a:ext cx="260" cy="444"/>
              </a:xfrm>
              <a:custGeom>
                <a:avLst/>
                <a:gdLst>
                  <a:gd name="G0" fmla="+- 0 0 0"/>
                  <a:gd name="G1" fmla="+- 20829 0 0"/>
                  <a:gd name="G2" fmla="+- 21600 0 0"/>
                  <a:gd name="T0" fmla="*/ 5719 w 21600"/>
                  <a:gd name="T1" fmla="*/ 0 h 20829"/>
                  <a:gd name="T2" fmla="*/ 21600 w 21600"/>
                  <a:gd name="T3" fmla="*/ 20829 h 20829"/>
                  <a:gd name="T4" fmla="*/ 0 w 21600"/>
                  <a:gd name="T5" fmla="*/ 20829 h 208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829" fill="none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</a:path>
                  <a:path w="21600" h="20829" stroke="0" extrusionOk="0">
                    <a:moveTo>
                      <a:pt x="5719" y="-1"/>
                    </a:moveTo>
                    <a:cubicBezTo>
                      <a:pt x="15098" y="2575"/>
                      <a:pt x="21600" y="11102"/>
                      <a:pt x="21600" y="20829"/>
                    </a:cubicBezTo>
                    <a:lnTo>
                      <a:pt x="0" y="20829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23" name="Oval 34"/>
            <p:cNvSpPr>
              <a:spLocks noChangeArrowheads="1"/>
            </p:cNvSpPr>
            <p:nvPr/>
          </p:nvSpPr>
          <p:spPr bwMode="auto">
            <a:xfrm>
              <a:off x="2406" y="4914"/>
              <a:ext cx="180" cy="1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</p:grpSp>
      <p:sp>
        <p:nvSpPr>
          <p:cNvPr id="33" name="Объект 2"/>
          <p:cNvSpPr txBox="1">
            <a:spLocks/>
          </p:cNvSpPr>
          <p:nvPr/>
        </p:nvSpPr>
        <p:spPr>
          <a:xfrm>
            <a:off x="7279281" y="2229797"/>
            <a:ext cx="3725112" cy="1210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 smtClean="0"/>
              <a:t>Образовательный процесс:</a:t>
            </a:r>
          </a:p>
          <a:p>
            <a:r>
              <a:rPr lang="ru-RU" sz="1600" dirty="0"/>
              <a:t>действия </a:t>
            </a:r>
            <a:r>
              <a:rPr lang="ru-RU" sz="1600" dirty="0" smtClean="0"/>
              <a:t>обучающего</a:t>
            </a:r>
            <a:endParaRPr lang="ru-RU" sz="1600" dirty="0"/>
          </a:p>
          <a:p>
            <a:r>
              <a:rPr lang="ru-RU" sz="1600" dirty="0"/>
              <a:t>действия обучающегося</a:t>
            </a:r>
          </a:p>
        </p:txBody>
      </p:sp>
      <p:sp>
        <p:nvSpPr>
          <p:cNvPr id="34" name="Объект 2"/>
          <p:cNvSpPr txBox="1">
            <a:spLocks/>
          </p:cNvSpPr>
          <p:nvPr/>
        </p:nvSpPr>
        <p:spPr>
          <a:xfrm>
            <a:off x="7096259" y="4668026"/>
            <a:ext cx="4412088" cy="18486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 smtClean="0"/>
              <a:t>Обстоятельства:</a:t>
            </a:r>
          </a:p>
          <a:p>
            <a:r>
              <a:rPr lang="ru-RU" sz="1700" dirty="0"/>
              <a:t>Отношение обучающихся к педагогу</a:t>
            </a:r>
          </a:p>
          <a:p>
            <a:r>
              <a:rPr lang="ru-RU" sz="1700" dirty="0"/>
              <a:t>Отношение родителей к обучению</a:t>
            </a:r>
          </a:p>
          <a:p>
            <a:r>
              <a:rPr lang="ru-RU" sz="1700" dirty="0" smtClean="0"/>
              <a:t>Домашние условия (учебное место)</a:t>
            </a:r>
          </a:p>
          <a:p>
            <a:r>
              <a:rPr lang="ru-RU" sz="1700" dirty="0" smtClean="0"/>
              <a:t>Форс-мажор (пропуски занятий)</a:t>
            </a:r>
          </a:p>
          <a:p>
            <a:r>
              <a:rPr lang="ru-RU" sz="1700" dirty="0" smtClean="0"/>
              <a:t>…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sp>
        <p:nvSpPr>
          <p:cNvPr id="35" name="Объект 2"/>
          <p:cNvSpPr txBox="1">
            <a:spLocks/>
          </p:cNvSpPr>
          <p:nvPr/>
        </p:nvSpPr>
        <p:spPr>
          <a:xfrm>
            <a:off x="656022" y="4668026"/>
            <a:ext cx="4727970" cy="18486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 smtClean="0"/>
              <a:t>Условия образовательной деятельности:</a:t>
            </a:r>
          </a:p>
          <a:p>
            <a:r>
              <a:rPr lang="ru-RU" sz="1700" dirty="0" smtClean="0"/>
              <a:t>Разные уровни способностей обучающихся</a:t>
            </a:r>
          </a:p>
          <a:p>
            <a:r>
              <a:rPr lang="ru-RU" sz="1700" dirty="0" smtClean="0"/>
              <a:t>Характер восприятия, настрой обучающихся</a:t>
            </a:r>
          </a:p>
          <a:p>
            <a:r>
              <a:rPr lang="ru-RU" sz="1700" dirty="0" smtClean="0"/>
              <a:t>Учебная </a:t>
            </a:r>
            <a:r>
              <a:rPr lang="ru-RU" sz="1700" dirty="0"/>
              <a:t>нагрузка учителя</a:t>
            </a:r>
          </a:p>
          <a:p>
            <a:r>
              <a:rPr lang="ru-RU" sz="1700" dirty="0"/>
              <a:t>Продолжительность учебного занятия </a:t>
            </a:r>
            <a:endParaRPr lang="ru-RU" sz="1700" dirty="0" smtClean="0"/>
          </a:p>
          <a:p>
            <a:r>
              <a:rPr lang="ru-RU" sz="1700" dirty="0" smtClean="0"/>
              <a:t>…</a:t>
            </a:r>
            <a:endParaRPr lang="ru-RU" sz="1700" dirty="0"/>
          </a:p>
        </p:txBody>
      </p:sp>
      <p:sp>
        <p:nvSpPr>
          <p:cNvPr id="36" name="Объект 2"/>
          <p:cNvSpPr txBox="1">
            <a:spLocks/>
          </p:cNvSpPr>
          <p:nvPr/>
        </p:nvSpPr>
        <p:spPr>
          <a:xfrm>
            <a:off x="656022" y="874030"/>
            <a:ext cx="7831155" cy="3631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 smtClean="0"/>
              <a:t>Цель образовательной деятельности: обучение, воспитание, развитие</a:t>
            </a:r>
          </a:p>
        </p:txBody>
      </p:sp>
      <p:cxnSp>
        <p:nvCxnSpPr>
          <p:cNvPr id="37" name="Line 40"/>
          <p:cNvCxnSpPr>
            <a:cxnSpLocks noChangeShapeType="1"/>
          </p:cNvCxnSpPr>
          <p:nvPr/>
        </p:nvCxnSpPr>
        <p:spPr bwMode="auto">
          <a:xfrm>
            <a:off x="4981526" y="3033970"/>
            <a:ext cx="628684" cy="31850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AutoShape 29"/>
          <p:cNvSpPr>
            <a:spLocks noChangeArrowheads="1"/>
          </p:cNvSpPr>
          <p:nvPr/>
        </p:nvSpPr>
        <p:spPr bwMode="auto">
          <a:xfrm rot="885665">
            <a:off x="5544080" y="3827951"/>
            <a:ext cx="440583" cy="139142"/>
          </a:xfrm>
          <a:prstGeom prst="curvedUp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40" name="AutoShape 29"/>
          <p:cNvSpPr>
            <a:spLocks noChangeArrowheads="1"/>
          </p:cNvSpPr>
          <p:nvPr/>
        </p:nvSpPr>
        <p:spPr bwMode="auto">
          <a:xfrm rot="885665">
            <a:off x="6086235" y="4214009"/>
            <a:ext cx="440583" cy="139142"/>
          </a:xfrm>
          <a:prstGeom prst="curvedUp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41" name="AutoShape 29"/>
          <p:cNvSpPr>
            <a:spLocks noChangeArrowheads="1"/>
          </p:cNvSpPr>
          <p:nvPr/>
        </p:nvSpPr>
        <p:spPr bwMode="auto">
          <a:xfrm rot="20585608">
            <a:off x="6422188" y="3505922"/>
            <a:ext cx="440583" cy="139142"/>
          </a:xfrm>
          <a:prstGeom prst="curvedUp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42" name="AutoShape 29"/>
          <p:cNvSpPr>
            <a:spLocks noChangeArrowheads="1"/>
          </p:cNvSpPr>
          <p:nvPr/>
        </p:nvSpPr>
        <p:spPr bwMode="auto">
          <a:xfrm>
            <a:off x="4554835" y="3301416"/>
            <a:ext cx="440583" cy="139142"/>
          </a:xfrm>
          <a:prstGeom prst="curvedUp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44" name="Объект 2"/>
          <p:cNvSpPr txBox="1">
            <a:spLocks/>
          </p:cNvSpPr>
          <p:nvPr/>
        </p:nvSpPr>
        <p:spPr>
          <a:xfrm>
            <a:off x="9415643" y="868758"/>
            <a:ext cx="2092704" cy="1107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 smtClean="0"/>
              <a:t>Результат:</a:t>
            </a:r>
          </a:p>
          <a:p>
            <a:r>
              <a:rPr lang="ru-RU" sz="1600" dirty="0" smtClean="0"/>
              <a:t>Успел «выдать»</a:t>
            </a:r>
            <a:endParaRPr lang="ru-RU" sz="1600" dirty="0"/>
          </a:p>
          <a:p>
            <a:r>
              <a:rPr lang="ru-RU" sz="1600" dirty="0" smtClean="0"/>
              <a:t>В основном знают</a:t>
            </a:r>
            <a:endParaRPr lang="ru-RU" sz="1600" dirty="0"/>
          </a:p>
        </p:txBody>
      </p:sp>
      <p:sp>
        <p:nvSpPr>
          <p:cNvPr id="45" name="Объект 2"/>
          <p:cNvSpPr txBox="1">
            <a:spLocks/>
          </p:cNvSpPr>
          <p:nvPr/>
        </p:nvSpPr>
        <p:spPr>
          <a:xfrm>
            <a:off x="7318993" y="3407444"/>
            <a:ext cx="3725112" cy="1113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 smtClean="0"/>
              <a:t>Средства:</a:t>
            </a:r>
          </a:p>
          <a:p>
            <a:r>
              <a:rPr lang="ru-RU" sz="1600" dirty="0" smtClean="0"/>
              <a:t>УМК</a:t>
            </a:r>
          </a:p>
          <a:p>
            <a:r>
              <a:rPr lang="ru-RU" sz="1600" dirty="0" smtClean="0"/>
              <a:t>Методы обучения </a:t>
            </a:r>
            <a:endParaRPr lang="ru-RU" sz="1600" dirty="0"/>
          </a:p>
        </p:txBody>
      </p:sp>
      <p:sp>
        <p:nvSpPr>
          <p:cNvPr id="46" name="Объект 2"/>
          <p:cNvSpPr txBox="1">
            <a:spLocks/>
          </p:cNvSpPr>
          <p:nvPr/>
        </p:nvSpPr>
        <p:spPr>
          <a:xfrm>
            <a:off x="656022" y="1228640"/>
            <a:ext cx="1100030" cy="417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 smtClean="0"/>
              <a:t>Задачи:</a:t>
            </a:r>
            <a:endParaRPr lang="ru-RU" sz="1600" dirty="0"/>
          </a:p>
        </p:txBody>
      </p:sp>
      <p:sp>
        <p:nvSpPr>
          <p:cNvPr id="47" name="Объект 2"/>
          <p:cNvSpPr txBox="1">
            <a:spLocks/>
          </p:cNvSpPr>
          <p:nvPr/>
        </p:nvSpPr>
        <p:spPr>
          <a:xfrm>
            <a:off x="1642232" y="1278746"/>
            <a:ext cx="6072213" cy="842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/>
              <a:t>Успеть «выдать» содержание учебного материала согласно УМК</a:t>
            </a:r>
          </a:p>
          <a:p>
            <a:r>
              <a:rPr lang="ru-RU" sz="1600" dirty="0" smtClean="0"/>
              <a:t>«Сдерживать» и «подгонять» обучающихся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7811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3" grpId="0"/>
      <p:bldP spid="34" grpId="0"/>
      <p:bldP spid="39" grpId="0" animBg="1"/>
      <p:bldP spid="40" grpId="0" animBg="1"/>
      <p:bldP spid="41" grpId="0" animBg="1"/>
      <p:bldP spid="42" grpId="0" animBg="1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901521"/>
            <a:ext cx="11436440" cy="56023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u="sng" dirty="0" smtClean="0"/>
              <a:t>Школы с низкими результатами обучения</a:t>
            </a:r>
          </a:p>
          <a:p>
            <a:pPr marL="1255713" indent="-1255713">
              <a:buNone/>
            </a:pPr>
            <a:r>
              <a:rPr lang="ru-RU" sz="2000" b="1" dirty="0" smtClean="0"/>
              <a:t>Результат</a:t>
            </a:r>
            <a:r>
              <a:rPr lang="ru-RU" sz="2000" dirty="0" smtClean="0"/>
              <a:t> – сумма знаний, умений, навыков и других показателей, которыми овладели учащиеся </a:t>
            </a:r>
            <a:br>
              <a:rPr lang="ru-RU" sz="2000" dirty="0" smtClean="0"/>
            </a:br>
            <a:r>
              <a:rPr lang="ru-RU" sz="2000" dirty="0" smtClean="0"/>
              <a:t>в итоге обучения или на определённом его этапе;</a:t>
            </a:r>
          </a:p>
          <a:p>
            <a:pPr marL="1255713" indent="-185738">
              <a:buNone/>
            </a:pPr>
            <a:r>
              <a:rPr lang="ru-RU" sz="2000" dirty="0" smtClean="0"/>
              <a:t>– усвоение </a:t>
            </a:r>
            <a:r>
              <a:rPr lang="ru-RU" sz="2000" dirty="0"/>
              <a:t>систематизированных знаний, умений и навыков, опыт творческой деятельности, приобретенное эмоционально-ценностное отношение к миру как необходимое условие подготовки человека к жизни и труду</a:t>
            </a:r>
            <a:r>
              <a:rPr lang="ru-RU" sz="2000" dirty="0" smtClean="0"/>
              <a:t>. 			        </a:t>
            </a:r>
            <a:r>
              <a:rPr lang="ru-RU" sz="1600" i="1" dirty="0" smtClean="0"/>
              <a:t>Словарь по образованию и педагогике</a:t>
            </a:r>
            <a:endParaRPr lang="ru-RU" sz="1600" dirty="0" smtClean="0"/>
          </a:p>
          <a:p>
            <a:pPr marL="263525" indent="-263525">
              <a:buFont typeface="Wingdings" panose="05000000000000000000" pitchFamily="2" charset="2"/>
              <a:buChar char="ü"/>
            </a:pPr>
            <a:r>
              <a:rPr lang="ru-RU" sz="2000" dirty="0"/>
              <a:t>Что и как оценивается? </a:t>
            </a:r>
          </a:p>
          <a:p>
            <a:pPr marL="263525" indent="-263525">
              <a:buFont typeface="Wingdings" panose="05000000000000000000" pitchFamily="2" charset="2"/>
              <a:buChar char="ü"/>
            </a:pPr>
            <a:r>
              <a:rPr lang="ru-RU" sz="2000" dirty="0"/>
              <a:t>Какие принимаются решения?</a:t>
            </a:r>
          </a:p>
          <a:p>
            <a:pPr marL="263525" indent="-263525">
              <a:buFont typeface="Wingdings" panose="05000000000000000000" pitchFamily="2" charset="2"/>
              <a:buChar char="ü"/>
            </a:pPr>
            <a:r>
              <a:rPr lang="ru-RU" sz="2000" dirty="0" smtClean="0"/>
              <a:t>Оценивается </a:t>
            </a:r>
            <a:r>
              <a:rPr lang="ru-RU" sz="2000" dirty="0"/>
              <a:t>ли результат как степень достижения цели</a:t>
            </a:r>
            <a:r>
              <a:rPr lang="ru-RU" sz="2000" dirty="0" smtClean="0"/>
              <a:t>?</a:t>
            </a:r>
          </a:p>
          <a:p>
            <a:pPr marL="669925" indent="0">
              <a:buNone/>
            </a:pPr>
            <a:endParaRPr lang="ru-RU" sz="2000" dirty="0" smtClean="0"/>
          </a:p>
          <a:p>
            <a:pPr marL="992188" indent="-279400" defTabSz="992188">
              <a:buFont typeface="Courier New" panose="02070309020205020404" pitchFamily="49" charset="0"/>
              <a:buChar char="o"/>
            </a:pPr>
            <a:r>
              <a:rPr lang="ru-RU" sz="2000" dirty="0" smtClean="0"/>
              <a:t>Равномерно по четверти </a:t>
            </a:r>
            <a:r>
              <a:rPr lang="ru-RU" sz="2000" dirty="0"/>
              <a:t>у каждого </a:t>
            </a:r>
            <a:r>
              <a:rPr lang="ru-RU" sz="2000" dirty="0" smtClean="0"/>
              <a:t>обучающегося не менее 3 отметок и средняя не ниже «3».</a:t>
            </a:r>
          </a:p>
          <a:p>
            <a:pPr marL="992188" indent="-279400">
              <a:buFont typeface="Courier New" panose="02070309020205020404" pitchFamily="49" charset="0"/>
              <a:buChar char="o"/>
            </a:pPr>
            <a:r>
              <a:rPr lang="ru-RU" sz="2000" dirty="0" smtClean="0"/>
              <a:t>Публичное </a:t>
            </a:r>
            <a:r>
              <a:rPr lang="ru-RU" sz="2000" dirty="0"/>
              <a:t>обсуждение и призывы повышения качества обучения.</a:t>
            </a:r>
          </a:p>
          <a:p>
            <a:pPr marL="669925" indent="0">
              <a:buNone/>
            </a:pPr>
            <a:endParaRPr lang="ru-RU" sz="2000" dirty="0" smtClean="0"/>
          </a:p>
          <a:p>
            <a:pPr marL="1797050" indent="-342900">
              <a:buFont typeface="Wingdings" panose="05000000000000000000" pitchFamily="2" charset="2"/>
              <a:buChar char="v"/>
            </a:pPr>
            <a:r>
              <a:rPr lang="ru-RU" sz="2000" dirty="0" smtClean="0"/>
              <a:t>Полнота и качество выполнения заданий.</a:t>
            </a:r>
          </a:p>
          <a:p>
            <a:pPr marL="1797050" indent="-342900">
              <a:buFont typeface="Wingdings" panose="05000000000000000000" pitchFamily="2" charset="2"/>
              <a:buChar char="v"/>
            </a:pPr>
            <a:r>
              <a:rPr lang="ru-RU" sz="2000" dirty="0" smtClean="0"/>
              <a:t>Качество обучения: учащихся на «4-5»/на общее количество.</a:t>
            </a:r>
          </a:p>
          <a:p>
            <a:pPr marL="1797050" indent="-342900">
              <a:buFont typeface="Wingdings" panose="05000000000000000000" pitchFamily="2" charset="2"/>
              <a:buChar char="v"/>
            </a:pPr>
            <a:r>
              <a:rPr lang="ru-RU" sz="2000" dirty="0" smtClean="0"/>
              <a:t>Отметка изучения каждой темы у каждого обучающегося.</a:t>
            </a:r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5890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901521"/>
            <a:ext cx="11436440" cy="5602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 smtClean="0"/>
              <a:t>Школы с низкими результатами обучения</a:t>
            </a:r>
          </a:p>
          <a:p>
            <a:pPr marL="806450" indent="-806450">
              <a:buNone/>
            </a:pPr>
            <a:r>
              <a:rPr lang="ru-RU" sz="2000" b="1" dirty="0" smtClean="0"/>
              <a:t>Цель</a:t>
            </a:r>
            <a:r>
              <a:rPr lang="ru-RU" sz="2000" dirty="0" smtClean="0"/>
              <a:t> – осознанный образ предполагаемого результата, на достижение которого направлены действия субъекта деятельности. 							</a:t>
            </a:r>
            <a:r>
              <a:rPr lang="ru-RU" sz="1600" i="1" dirty="0" smtClean="0"/>
              <a:t>Философский словарь</a:t>
            </a:r>
            <a:endParaRPr lang="ru-RU" sz="1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Как поставлена цель обучения, воспитания, развития?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/>
          </a:p>
          <a:p>
            <a:pPr marL="992188" indent="-279400">
              <a:buFont typeface="Courier New" panose="02070309020205020404" pitchFamily="49" charset="0"/>
              <a:buChar char="o"/>
            </a:pPr>
            <a:r>
              <a:rPr lang="ru-RU" sz="2000" dirty="0" smtClean="0"/>
              <a:t>Призыв к повышению качества обучения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 smtClean="0"/>
          </a:p>
          <a:p>
            <a:pPr marL="1797050" indent="-357188">
              <a:buFont typeface="Wingdings" panose="05000000000000000000" pitchFamily="2" charset="2"/>
              <a:buChar char="v"/>
            </a:pPr>
            <a:r>
              <a:rPr lang="ru-RU" sz="2000" dirty="0" smtClean="0"/>
              <a:t>Средний бал изучения темы, </a:t>
            </a:r>
            <a:r>
              <a:rPr lang="ru-RU" sz="2000" dirty="0"/>
              <a:t>по итогам </a:t>
            </a:r>
            <a:r>
              <a:rPr lang="ru-RU" sz="2000" dirty="0" smtClean="0"/>
              <a:t>четверти, года – не ниже «4».</a:t>
            </a:r>
          </a:p>
          <a:p>
            <a:pPr marL="1797050" indent="-357188">
              <a:buFont typeface="Wingdings" panose="05000000000000000000" pitchFamily="2" charset="2"/>
              <a:buChar char="v"/>
            </a:pPr>
            <a:r>
              <a:rPr lang="ru-RU" sz="2000" dirty="0" smtClean="0"/>
              <a:t>Формирование личностных качеств воли, ответственности, доброжелательности и </a:t>
            </a:r>
            <a:br>
              <a:rPr lang="ru-RU" sz="2000" dirty="0" smtClean="0"/>
            </a:br>
            <a:r>
              <a:rPr lang="ru-RU" sz="2000" dirty="0" smtClean="0"/>
              <a:t>умений анализировать, интерпретировать, осуществлять целеполагание.</a:t>
            </a:r>
          </a:p>
          <a:p>
            <a:pPr marL="1797050" indent="-357188">
              <a:buFont typeface="Wingdings" panose="05000000000000000000" pitchFamily="2" charset="2"/>
              <a:buChar char="v"/>
            </a:pPr>
            <a:r>
              <a:rPr lang="ru-RU" sz="2000" dirty="0" smtClean="0"/>
              <a:t>Выстраивание учебных занятий, способствуя интеллектуальному, духовно-нравственному, эмоционально-эстетическому, физиологическому развитию.</a:t>
            </a:r>
          </a:p>
          <a:p>
            <a:pPr marL="3224213" indent="-357188">
              <a:buNone/>
            </a:pPr>
            <a:endParaRPr lang="ru-RU" sz="2000" b="1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5245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901521"/>
            <a:ext cx="11436440" cy="5602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 smtClean="0"/>
              <a:t>Школы с низкими результатами обучения</a:t>
            </a:r>
          </a:p>
          <a:p>
            <a:pPr marL="2247900" indent="-2247900">
              <a:buNone/>
            </a:pPr>
            <a:r>
              <a:rPr lang="ru-RU" sz="2000" b="1" dirty="0" smtClean="0"/>
              <a:t>Процесс обучения </a:t>
            </a:r>
            <a:r>
              <a:rPr lang="ru-RU" sz="2000" dirty="0" smtClean="0"/>
              <a:t>– </a:t>
            </a:r>
            <a:r>
              <a:rPr lang="ru-RU" sz="2000" dirty="0"/>
              <a:t>целенаправленное систематическое взаимодействие преподавателя и обучающегося, направленное на присвоение последним знаний, умений, навыков, опыта творческой деятельности</a:t>
            </a:r>
            <a:r>
              <a:rPr lang="ru-RU" sz="2000" dirty="0" smtClean="0"/>
              <a:t>. </a:t>
            </a:r>
          </a:p>
          <a:p>
            <a:pPr marL="2247900" indent="-187325">
              <a:buNone/>
            </a:pPr>
            <a:r>
              <a:rPr lang="ru-RU" sz="2000" dirty="0" smtClean="0"/>
              <a:t>– определенным </a:t>
            </a:r>
            <a:r>
              <a:rPr lang="ru-RU" sz="2000" dirty="0"/>
              <a:t>образом организованные деятельности обучающегося и обучающего по диагностике, планированию, созданию условий, реализации, оцениванию и коррекции обучения</a:t>
            </a:r>
            <a:r>
              <a:rPr lang="ru-RU" sz="2000" dirty="0" smtClean="0"/>
              <a:t>.	               </a:t>
            </a:r>
            <a:r>
              <a:rPr lang="ru-RU" sz="1600" i="1" dirty="0" smtClean="0"/>
              <a:t>Национальная </a:t>
            </a:r>
            <a:r>
              <a:rPr lang="ru-RU" sz="1600" i="1" dirty="0"/>
              <a:t>педагогическая энциклопедия</a:t>
            </a:r>
            <a:endParaRPr lang="ru-RU" sz="16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Какие формы организации деятельности обучающихся используются обучающим преподавателем?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Как соотносятся используемые формы организации </a:t>
            </a:r>
            <a:r>
              <a:rPr lang="ru-RU" sz="2000" dirty="0"/>
              <a:t>деятельности </a:t>
            </a:r>
            <a:r>
              <a:rPr lang="ru-RU" sz="2000" dirty="0" smtClean="0"/>
              <a:t>обучающихся при изучении темы?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Метод как общий способ и характер взаимодействия обучающего преподавателя </a:t>
            </a:r>
            <a:r>
              <a:rPr lang="ru-RU" sz="2000" dirty="0"/>
              <a:t>и </a:t>
            </a:r>
            <a:r>
              <a:rPr lang="ru-RU" sz="2000" dirty="0" smtClean="0"/>
              <a:t>обучающегося?</a:t>
            </a:r>
          </a:p>
          <a:p>
            <a:pPr marL="992188" indent="-279400">
              <a:buFont typeface="Courier New" panose="02070309020205020404" pitchFamily="49" charset="0"/>
              <a:buChar char="o"/>
            </a:pPr>
            <a:r>
              <a:rPr lang="ru-RU" sz="2000" dirty="0" smtClean="0"/>
              <a:t>В основном общая </a:t>
            </a:r>
            <a:r>
              <a:rPr lang="ru-RU" sz="2000" dirty="0"/>
              <a:t>групповая </a:t>
            </a:r>
            <a:r>
              <a:rPr lang="ru-RU" sz="2000" dirty="0" smtClean="0"/>
              <a:t>фронтальная с использованием индивидуально-обособленной.</a:t>
            </a:r>
          </a:p>
          <a:p>
            <a:pPr marL="992188" indent="-279400">
              <a:buFont typeface="Courier New" panose="02070309020205020404" pitchFamily="49" charset="0"/>
              <a:buChar char="o"/>
            </a:pPr>
            <a:r>
              <a:rPr lang="ru-RU" sz="2000" dirty="0" smtClean="0"/>
              <a:t>Доминирование преподавателя с обучающим характером знающего.</a:t>
            </a:r>
          </a:p>
          <a:p>
            <a:pPr marL="1347788" indent="-357188">
              <a:buFont typeface="Wingdings" panose="05000000000000000000" pitchFamily="2" charset="2"/>
              <a:buChar char="v"/>
            </a:pPr>
            <a:r>
              <a:rPr lang="ru-RU" sz="2000" dirty="0" smtClean="0"/>
              <a:t>Общая групповая фронтальная, индивидуально-обособленная, постоянные малые группы (3-7 чел.), малые группы сменного состава, постоянные пары, пары сменного состава.</a:t>
            </a:r>
          </a:p>
          <a:p>
            <a:pPr marL="1347788" indent="-357188">
              <a:buFont typeface="Wingdings" panose="05000000000000000000" pitchFamily="2" charset="2"/>
              <a:buChar char="v"/>
            </a:pPr>
            <a:r>
              <a:rPr lang="ru-RU" sz="2000" dirty="0" smtClean="0"/>
              <a:t>Интерактивно-</a:t>
            </a:r>
            <a:r>
              <a:rPr lang="ru-RU" sz="2000" dirty="0" err="1" smtClean="0"/>
              <a:t>проблематизирующий</a:t>
            </a:r>
            <a:r>
              <a:rPr lang="ru-RU" sz="2000" dirty="0" smtClean="0"/>
              <a:t> характер с мотивирующим способом обучения.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2439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901521"/>
            <a:ext cx="11436440" cy="56023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u="sng" dirty="0" smtClean="0"/>
              <a:t>Школы с низкими результатами обучения</a:t>
            </a:r>
          </a:p>
          <a:p>
            <a:pPr marL="2324100" indent="-2324100">
              <a:buNone/>
            </a:pPr>
            <a:r>
              <a:rPr lang="ru-RU" sz="2000" b="1" dirty="0" smtClean="0"/>
              <a:t>Средства обучения </a:t>
            </a:r>
            <a:r>
              <a:rPr lang="ru-RU" sz="2000" dirty="0" smtClean="0"/>
              <a:t>– </a:t>
            </a:r>
            <a:r>
              <a:rPr lang="ru-RU" sz="2000" dirty="0"/>
              <a:t>все объекты и процессы, которые служат источником учебной информации и инструментами для усвоения содержания учебного материала, развития и воспитания учащихся</a:t>
            </a:r>
            <a:r>
              <a:rPr lang="ru-RU" sz="2000" dirty="0" smtClean="0"/>
              <a:t>. </a:t>
            </a:r>
          </a:p>
          <a:p>
            <a:pPr marL="2324100" indent="-187325">
              <a:buNone/>
            </a:pPr>
            <a:r>
              <a:rPr lang="ru-RU" sz="2000" dirty="0" smtClean="0"/>
              <a:t>– </a:t>
            </a:r>
            <a:r>
              <a:rPr lang="ru-RU" sz="2000" dirty="0"/>
              <a:t>источники получения знаний и формирования умений</a:t>
            </a:r>
            <a:r>
              <a:rPr lang="ru-RU" sz="2000" dirty="0" smtClean="0"/>
              <a:t>. Выбор </a:t>
            </a:r>
            <a:r>
              <a:rPr lang="ru-RU" sz="2000" dirty="0"/>
              <a:t>средств обучения определяется особенностями учебного процесса (целями, содержанием, методами и условиями)</a:t>
            </a:r>
            <a:r>
              <a:rPr lang="ru-RU" sz="2000" dirty="0" smtClean="0"/>
              <a:t>.	               </a:t>
            </a:r>
            <a:r>
              <a:rPr lang="ru-RU" sz="1600" i="1" dirty="0" smtClean="0"/>
              <a:t>Национальная </a:t>
            </a:r>
            <a:r>
              <a:rPr lang="ru-RU" sz="1600" i="1" dirty="0"/>
              <a:t>педагогическая энциклопедия</a:t>
            </a:r>
            <a:endParaRPr lang="ru-RU" sz="1600" dirty="0"/>
          </a:p>
          <a:p>
            <a:pPr marL="992188" indent="-992188" algn="r">
              <a:buNone/>
            </a:pPr>
            <a:r>
              <a:rPr lang="ru-RU" sz="2000" dirty="0" smtClean="0"/>
              <a:t>			</a:t>
            </a:r>
            <a:endParaRPr lang="ru-RU" sz="16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Используемые УМК?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Характер использования УМК?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 smtClean="0"/>
          </a:p>
          <a:p>
            <a:pPr marL="992188" indent="-279400">
              <a:buFont typeface="Courier New" panose="02070309020205020404" pitchFamily="49" charset="0"/>
              <a:buChar char="o"/>
            </a:pPr>
            <a:r>
              <a:rPr lang="ru-RU" sz="2000" dirty="0" smtClean="0"/>
              <a:t>Воспроизводящий прочитанное, услышанное, увиденное.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000" dirty="0" smtClean="0"/>
          </a:p>
          <a:p>
            <a:pPr marL="1797050" indent="-357188">
              <a:buFont typeface="Wingdings" panose="05000000000000000000" pitchFamily="2" charset="2"/>
              <a:buChar char="v"/>
            </a:pPr>
            <a:r>
              <a:rPr lang="ru-RU" sz="2000" dirty="0" smtClean="0"/>
              <a:t>Необходимый и достаточный объем самостоятельной работы обучающегося, предполагающий анализ, интерпретацию, схематизацию.</a:t>
            </a:r>
          </a:p>
          <a:p>
            <a:pPr marL="3224213" indent="-357188">
              <a:buNone/>
            </a:pPr>
            <a:endParaRPr lang="ru-RU" sz="2000" b="1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60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Анализ деятельности школ с низкими образовательными результатами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6253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1088</Words>
  <Application>Microsoft Office PowerPoint</Application>
  <PresentationFormat>Произвольный</PresentationFormat>
  <Paragraphs>220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Анализ деятельности школ 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  <vt:lpstr>Анализ деятельности школ с низкими образовательными результатами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деятельности школ  с низкими образовательными результатами</dc:title>
  <dc:creator>Горностаев Александр Октавьевич</dc:creator>
  <cp:lastModifiedBy>profnet@kimc.ms</cp:lastModifiedBy>
  <cp:revision>104</cp:revision>
  <dcterms:created xsi:type="dcterms:W3CDTF">2021-02-17T07:38:53Z</dcterms:created>
  <dcterms:modified xsi:type="dcterms:W3CDTF">2021-06-16T05:35:06Z</dcterms:modified>
</cp:coreProperties>
</file>