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92" r:id="rId11"/>
    <p:sldId id="293" r:id="rId12"/>
    <p:sldId id="294" r:id="rId13"/>
    <p:sldId id="295" r:id="rId14"/>
    <p:sldId id="297" r:id="rId15"/>
    <p:sldId id="296" r:id="rId16"/>
    <p:sldId id="300" r:id="rId17"/>
    <p:sldId id="301" r:id="rId18"/>
    <p:sldId id="298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51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FFF39D"/>
                </a:solidFill>
              </a:rPr>
              <a:pPr/>
              <a:t>04.02.2022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87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1413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6125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16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3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05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4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34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63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72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76809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2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639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40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9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07907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4888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57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800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151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416155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070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788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6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196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497729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114588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0866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501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990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967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35866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51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7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946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4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98282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94305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329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09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89E6B0-9F2B-4EED-AA92-4B383016599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1E74C-B877-49B7-89B7-5CDF05D5D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43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50C1EC-2BBA-4035-A1FD-6F7DCB6F04D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BDB225-9DFA-456C-85CA-122A93611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66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5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7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2A35DD-D838-4079-88CA-91E245C3BAD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BEF660-8258-4DD3-A888-81773D248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085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6196B4-7152-430A-9752-2373EDFD9751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1D13AE-E41D-4E78-8157-E66AFA0D3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8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FCE1E9-F653-4D9D-8473-62B84CE7E816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DC1529-BE1D-49C6-B490-0517DBB8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140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38CB43-B467-4EEE-9C4E-F545CE081E3F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E0E628-74A1-4AA1-84B3-2389FF417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89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C46550-38A3-4127-B4F5-A4A909CCB8CA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BE6468-772D-4379-837C-F61B185EB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628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4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A6A7A0-C8E8-493E-9C81-04489533B9C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5612A7-8547-4C1B-8F13-74DD7E9FD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980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4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8DBDB8-9234-4D43-9437-669F816D0F91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6B67A6-90DA-422F-9539-950AD874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791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EAF1F1-3564-415F-A9D7-C1FD6B7E3E83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F8FF36-55A4-4D3C-B78E-5009EF363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783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F30D4D-6397-4207-A554-F009DF9781A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8971A2-4551-4C62-BC09-9C9B7DC8A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173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E26363-BA6B-48F1-A073-7E8EF3769BAC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4C3000-6D55-4C32-9378-F9B5CA9CD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5929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E6FDB54-EFE4-41F0-B224-76729140B1C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3FC631-E68B-48BC-B4DC-11103BF23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405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5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398557-1573-4BD6-B3D4-8E53B27C66B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AE732A-EBBA-48FE-AC10-913A34746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5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2BFDEF-8D61-484E-87F3-56A25923516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D6B203-04D1-4085-84FC-A832F81F3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514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7E50E7-49CE-475B-A491-E705A3C20A0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582FCD-08CE-4171-815F-1DAE0343F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13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97A016-5AB3-4CE4-9845-2A3E1141E168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A5A22D-54E0-4BBA-9D3C-699634EBB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7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F6FCEB-CEEF-4041-BE27-A13879946054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71518D-2977-458E-9725-CD9E2F35B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690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4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B0BD27-5210-4C68-BBD3-1266230DAAB6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5BE4E4-FC00-4D74-A24D-F13EACB58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079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4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E45A62-89BE-4843-A785-3E101FE7CA7C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C05108-4031-4933-B5BE-5813B4B60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87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34255A-FC1A-41A7-9F44-58BAE3B969F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222723-1B1D-4ECE-A105-DF0350080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303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558218-B942-4F48-96C6-764B16212BAE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59C5FF-2E8C-41FD-B84A-26AC0515C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731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1AAD54-22C6-4D46-B5CE-A65093ADC04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C56C4E-59F9-4887-916A-0F29FE0D8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704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FC1E9-D189-41A1-9BC0-61357E7482D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99FC69-7179-4497-B2C1-5D579077E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6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66C6F7-76E3-49C2-B8C9-6717CD0D015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2A1118-FE41-4E06-976B-FDC54F76B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5375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6E5DB6-9084-4A6D-B9BD-8FF75010A93A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E90A82-B0C8-431A-926D-B40F0F630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575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1D00E3-4A31-4E67-AB5C-E10F22832D9C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DF59DB-9F8C-4FDA-8752-37178EEC1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0467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A7839B-6756-40E6-9C05-AEFDE77003F5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1D85CC-5B8A-4373-963D-8DD8007F4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895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6E8823-BDC4-4584-9E42-073678CE3FB1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4B46D5-4773-410B-BFA3-582AD9C1E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364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B84F16-E38D-4E53-8C2F-61A494157F4B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699C33-1EF1-4102-A9C2-3B5265256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649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196258-4953-4213-8563-F9DA9281EAC4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B8326D-C30E-479C-A258-23A46109A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431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E17DCA-F7A2-42CF-A14C-F197FD8D7F43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67D344-CEA1-48BD-8B51-A7CBF5D06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531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361B0A-CA7F-49E4-80E2-2B27A83EAD24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A4E6D2-E84B-4A9A-A239-05DB0249F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190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7691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32377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660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5947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951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8247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519600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925248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4465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8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3CE66D-1CCB-4AA9-8683-847374EB3068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414E25-5843-47EB-8F0C-B26543A6A8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F83998-9F35-4B0E-AC13-93145FF00BB2}" type="datetimeFigureOut">
              <a:rPr lang="ru-RU" smtClean="0">
                <a:solidFill>
                  <a:srgbClr val="575F6D"/>
                </a:solidFill>
              </a:rPr>
              <a:pPr/>
              <a:t>04.02.2022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3AC363-490D-43D3-9C61-45EBB40AD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1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b="1" smtClean="0">
                <a:solidFill>
                  <a:srgbClr val="FFFFFF"/>
                </a:solidFill>
              </a:rPr>
              <a:t>Page </a:t>
            </a:r>
            <a:fld id="{0EE3B940-8C45-4440-93D3-8D5107396CAA}" type="slidenum">
              <a:rPr lang="fr-FR" altLang="ru-RU" b="1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ru-RU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8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b="1" smtClean="0">
                <a:solidFill>
                  <a:srgbClr val="FFFFFF"/>
                </a:solidFill>
              </a:rPr>
              <a:t>Page </a:t>
            </a:r>
            <a:fld id="{0EE3B940-8C45-4440-93D3-8D5107396CAA}" type="slidenum">
              <a:rPr lang="fr-FR" altLang="ru-RU" b="1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ru-RU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1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b="1" smtClean="0">
                <a:solidFill>
                  <a:srgbClr val="FFFFFF"/>
                </a:solidFill>
              </a:rPr>
              <a:t>Page </a:t>
            </a:r>
            <a:fld id="{0EE3B940-8C45-4440-93D3-8D5107396CAA}" type="slidenum">
              <a:rPr lang="fr-FR" altLang="ru-RU" b="1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ru-RU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48B13154-4F13-44A9-B31A-C102211FC83C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D67FB933-A277-46BD-AED8-46A7AD7A4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7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9C7DE613-03A5-4CD3-A591-54358673D245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D728FB9-9AC2-4D6E-8AF6-9E19D8FA1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8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368E5497-975D-412B-8B6E-2281C11DA141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BBCB774D-9615-41BB-96E4-1FE610513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9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ru-RU" b="1" smtClean="0">
                <a:solidFill>
                  <a:srgbClr val="FFFFFF"/>
                </a:solidFill>
              </a:rPr>
              <a:t>Page </a:t>
            </a:r>
            <a:fld id="{0EE3B940-8C45-4440-93D3-8D5107396CAA}" type="slidenum">
              <a:rPr lang="fr-FR" altLang="ru-RU" b="1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ru-RU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6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rebencova.G@kimc.m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imc.ms/pedagogam/rabota-so-shkolami-s-nizkimi-obrazovatelnymi-rezultatami/" TargetMode="External"/><Relationship Id="rId2" Type="http://schemas.openxmlformats.org/officeDocument/2006/relationships/hyperlink" Target="https://kipk.ru/projects/effective-schools" TargetMode="External"/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667540" cy="381642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/>
            </a: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>Совещание </a:t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>«планирование совместной деятельности по изменениям в вопросах повышения качества образования» 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624736" cy="151216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55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Гребенцова</a:t>
            </a:r>
            <a:r>
              <a:rPr lang="ru-RU" sz="5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5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Галина Васильевна, </a:t>
            </a:r>
          </a:p>
          <a:p>
            <a:pPr algn="r"/>
            <a:r>
              <a:rPr lang="ru-RU" sz="5500" dirty="0" smtClean="0"/>
              <a:t>заместитель директора КИМЦ</a:t>
            </a:r>
          </a:p>
          <a:p>
            <a:pPr algn="r"/>
            <a:r>
              <a:rPr lang="en-US" sz="5500" dirty="0" smtClean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Grebencova.G@kimc.ms</a:t>
            </a:r>
            <a:endParaRPr lang="en-US" sz="55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ru-RU" sz="55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ru-RU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4 </a:t>
            </a:r>
            <a:r>
              <a:rPr lang="en-US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Февраля  </a:t>
            </a:r>
            <a:r>
              <a:rPr lang="en-US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202</a:t>
            </a:r>
            <a:r>
              <a:rPr lang="ru-RU" sz="8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  <a:endParaRPr lang="ru-RU" sz="8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624"/>
            <a:ext cx="17628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8" y="188913"/>
            <a:ext cx="8785225" cy="7198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3200" b="1" dirty="0" smtClean="0"/>
              <a:t>РЕСУРСЫ</a:t>
            </a:r>
            <a:endParaRPr lang="ru-RU" altLang="ru-RU" sz="3200" b="1" dirty="0" smtClean="0"/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 bwMode="auto">
          <a:xfrm>
            <a:off x="179388" y="908721"/>
            <a:ext cx="8856662" cy="547303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endParaRPr lang="ru-RU" altLang="ru-RU" sz="2000" b="1" dirty="0" smtClean="0">
              <a:solidFill>
                <a:srgbClr val="898989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3600" b="1" dirty="0" smtClean="0">
                <a:solidFill>
                  <a:srgbClr val="898989"/>
                </a:solidFill>
                <a:latin typeface="Arial Black" panose="020B0A04020102020204" pitchFamily="34" charset="0"/>
              </a:rPr>
              <a:t>ККИПК РО, </a:t>
            </a:r>
            <a:r>
              <a:rPr lang="ru-RU" altLang="ru-RU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Эффективные школы </a:t>
            </a:r>
            <a:r>
              <a:rPr lang="ru-RU" altLang="ru-RU" sz="3600" b="1" dirty="0" smtClean="0">
                <a:solidFill>
                  <a:srgbClr val="898989"/>
                </a:solidFill>
                <a:latin typeface="Arial Black" panose="020B0A04020102020204" pitchFamily="34" charset="0"/>
              </a:rPr>
              <a:t>(региональный проект)   </a:t>
            </a:r>
            <a:r>
              <a:rPr lang="en-US" altLang="ru-RU" sz="3600" b="1" dirty="0" smtClean="0">
                <a:solidFill>
                  <a:srgbClr val="898989"/>
                </a:solidFill>
                <a:latin typeface="Arial Black" panose="020B0A04020102020204" pitchFamily="34" charset="0"/>
                <a:hlinkClick r:id="rId2"/>
              </a:rPr>
              <a:t>https://kipk.ru/projects/effective-schools</a:t>
            </a:r>
            <a:endParaRPr lang="ru-RU" altLang="ru-RU" sz="3600" b="1" dirty="0" smtClean="0">
              <a:solidFill>
                <a:srgbClr val="898989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3600" b="1" dirty="0" smtClean="0">
                <a:solidFill>
                  <a:srgbClr val="898989"/>
                </a:solidFill>
                <a:latin typeface="Arial Black" panose="020B0A04020102020204" pitchFamily="34" charset="0"/>
              </a:rPr>
              <a:t>МКУ КИМЦ, </a:t>
            </a:r>
            <a:r>
              <a:rPr lang="en-US" altLang="ru-RU" sz="3600" b="1" dirty="0" smtClean="0">
                <a:solidFill>
                  <a:srgbClr val="898989"/>
                </a:solidFill>
                <a:latin typeface="Arial Black" panose="020B0A04020102020204" pitchFamily="34" charset="0"/>
                <a:hlinkClick r:id="rId3"/>
              </a:rPr>
              <a:t>https://kimc.ms/pedagogam/rabota-so-shkolami-s-nizkimi-obrazovatelnymi-rezultatami/</a:t>
            </a:r>
            <a:endParaRPr lang="ru-RU" altLang="ru-RU" sz="3600" b="1" dirty="0" smtClean="0">
              <a:solidFill>
                <a:srgbClr val="898989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800" b="1" dirty="0" smtClean="0">
              <a:solidFill>
                <a:srgbClr val="898989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 b="1" dirty="0" smtClean="0">
                <a:solidFill>
                  <a:srgbClr val="898989"/>
                </a:solidFill>
                <a:latin typeface="Calibri" pitchFamily="34" charset="0"/>
              </a:rPr>
              <a:t>  </a:t>
            </a:r>
          </a:p>
          <a:p>
            <a:pPr marL="0" indent="0" eaLnBrk="1" hangingPunct="1">
              <a:buFontTx/>
              <a:buNone/>
            </a:pPr>
            <a:endParaRPr lang="ru-RU" altLang="ru-RU" sz="2000" b="1" dirty="0" smtClean="0">
              <a:solidFill>
                <a:srgbClr val="898989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endParaRPr lang="ru-RU" altLang="ru-RU" sz="2000" b="1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9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1"/>
            <a:ext cx="8579296" cy="201622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900" b="1" dirty="0" smtClean="0"/>
          </a:p>
          <a:p>
            <a:pPr marL="0" indent="0" algn="ctr">
              <a:buNone/>
            </a:pPr>
            <a:r>
              <a:rPr lang="ru-RU" sz="4600" b="1" dirty="0" smtClean="0">
                <a:solidFill>
                  <a:srgbClr val="FF0000"/>
                </a:solidFill>
              </a:rPr>
              <a:t>Спасибо </a:t>
            </a:r>
            <a:r>
              <a:rPr lang="ru-RU" sz="4600" b="1" dirty="0">
                <a:solidFill>
                  <a:srgbClr val="FF0000"/>
                </a:solidFill>
              </a:rPr>
              <a:t>за внимание</a:t>
            </a:r>
            <a:r>
              <a:rPr lang="ru-RU" sz="4600" b="1" dirty="0" smtClean="0">
                <a:solidFill>
                  <a:srgbClr val="FF0000"/>
                </a:solidFill>
              </a:rPr>
              <a:t>!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183584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7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892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ru-RU" smtClean="0">
                <a:solidFill>
                  <a:srgbClr val="000000"/>
                </a:solidFill>
                <a:hlinkClick r:id="rId2"/>
              </a:rPr>
              <a:t>Free Powerpoint Templates</a:t>
            </a:r>
            <a:endParaRPr lang="fr-FR" altLang="ru-RU" smtClean="0">
              <a:solidFill>
                <a:srgbClr val="000000"/>
              </a:solidFill>
            </a:endParaRPr>
          </a:p>
        </p:txBody>
      </p:sp>
      <p:pic>
        <p:nvPicPr>
          <p:cNvPr id="38915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0" y="271463"/>
            <a:ext cx="4829175" cy="639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0000"/>
                </a:solidFill>
              </a:rPr>
              <a:t>Подходы Федерального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0000"/>
                </a:solidFill>
              </a:rPr>
              <a:t>института оценки качества образования (ФИОКО) и Красноярского центра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0000"/>
                </a:solidFill>
              </a:rPr>
              <a:t>оценки качества образования (ЦОКО) к формированию списка школ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0000"/>
                </a:solidFill>
              </a:rPr>
              <a:t>с низкими образовательными результатами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0087B9"/>
                </a:solidFill>
              </a:rPr>
              <a:t>СЕМИНАР-СОВЕЩАНИЕ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87B9"/>
                </a:solidFill>
              </a:rPr>
              <a:t>21.12. 2021</a:t>
            </a:r>
            <a:endParaRPr lang="fr-FR" altLang="ru-RU" sz="2800" b="1" dirty="0" smtClean="0">
              <a:solidFill>
                <a:srgbClr val="0087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42486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0000"/>
                </a:solidFill>
                <a:latin typeface="Calibri" pitchFamily="34" charset="0"/>
              </a:rPr>
              <a:t>    Критерии отбора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0000"/>
                </a:solidFill>
                <a:latin typeface="Calibri" pitchFamily="34" charset="0"/>
              </a:rPr>
              <a:t> в список ШНОР </a:t>
            </a:r>
            <a:r>
              <a:rPr lang="ru-RU" altLang="ru-RU" sz="4000" u="sng" dirty="0" smtClean="0">
                <a:solidFill>
                  <a:srgbClr val="0087B9"/>
                </a:solidFill>
              </a:rPr>
              <a:t> </a:t>
            </a:r>
            <a:endParaRPr lang="fr-FR" altLang="ru-RU" sz="4000" u="sng" dirty="0" smtClean="0">
              <a:solidFill>
                <a:srgbClr val="0087B9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504" y="1681163"/>
            <a:ext cx="8857109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не менее чем </a:t>
            </a:r>
            <a:r>
              <a:rPr lang="ru-RU" altLang="ru-RU" sz="2000" b="1" dirty="0">
                <a:solidFill>
                  <a:srgbClr val="FF0000"/>
                </a:solidFill>
                <a:latin typeface="Verdana" pitchFamily="34" charset="0"/>
              </a:rPr>
              <a:t>по двум оценочным 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процедурам в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2020-2021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 учебном году были зафиксированы низкие результаты;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хотя бы </a:t>
            </a:r>
            <a:r>
              <a:rPr lang="ru-RU" altLang="ru-RU" sz="2000" b="1" dirty="0">
                <a:solidFill>
                  <a:srgbClr val="FF0000"/>
                </a:solidFill>
                <a:latin typeface="Verdana" pitchFamily="34" charset="0"/>
              </a:rPr>
              <a:t>по одной оценочной 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процедуре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в 2018-2019 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и в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2020-2021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 учебных годах были зафиксированы низкие результаты;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Verdana" pitchFamily="34" charset="0"/>
              </a:rPr>
              <a:t>«Низкие результаты»: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-не менее 30 участников оценочной процедуры получили отметку «2» (ВПР) или не преодолели минимальный порог (ГИА).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           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ВПР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: русский язык и математика  5 и 6 класс;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           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ОГЭ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: русский язык и математика 9 класс;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                        ЕГЭ: 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математика (базовая и      </a:t>
            </a:r>
            <a:r>
              <a:rPr lang="ru-RU" altLang="ru-RU" sz="2000" b="1" dirty="0">
                <a:solidFill>
                  <a:srgbClr val="000000"/>
                </a:solidFill>
                <a:latin typeface="Verdana" pitchFamily="34" charset="0"/>
              </a:rPr>
              <a:t>профильная)</a:t>
            </a:r>
            <a:r>
              <a:rPr lang="ru-RU" altLang="ru-RU" sz="2000" b="1" dirty="0">
                <a:solidFill>
                  <a:srgbClr val="0087B9"/>
                </a:solidFill>
                <a:latin typeface="Verdana" pitchFamily="34" charset="0"/>
              </a:rPr>
              <a:t>               и русский язык.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FR" altLang="ru-RU" sz="2000" b="1" dirty="0">
              <a:solidFill>
                <a:srgbClr val="0087B9"/>
              </a:solidFill>
              <a:latin typeface="Verdana" pitchFamily="34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944687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59825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FF0000"/>
                </a:solidFill>
                <a:latin typeface="Calibri" pitchFamily="34" charset="0"/>
              </a:rPr>
              <a:t>ЦОКО: </a:t>
            </a:r>
            <a:r>
              <a:rPr lang="ru-RU" altLang="ru-RU" sz="4000" b="1" dirty="0" smtClean="0">
                <a:solidFill>
                  <a:srgbClr val="000000"/>
                </a:solidFill>
                <a:latin typeface="Calibri" pitchFamily="34" charset="0"/>
              </a:rPr>
              <a:t>Критерии отбора  в список ШНОР </a:t>
            </a:r>
            <a:r>
              <a:rPr lang="ru-RU" altLang="ru-RU" sz="4000" u="sng" dirty="0" smtClean="0">
                <a:solidFill>
                  <a:srgbClr val="0087B9"/>
                </a:solidFill>
              </a:rPr>
              <a:t> </a:t>
            </a:r>
            <a:endParaRPr lang="fr-FR" altLang="ru-RU" sz="4000" u="sng" dirty="0" smtClean="0">
              <a:solidFill>
                <a:srgbClr val="0087B9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2088" y="1556792"/>
            <a:ext cx="8785225" cy="506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>
                <a:solidFill>
                  <a:srgbClr val="000000"/>
                </a:solidFill>
                <a:latin typeface="Verdana" pitchFamily="34" charset="0"/>
              </a:rPr>
              <a:t>1. Для расчёта </a:t>
            </a:r>
            <a:r>
              <a:rPr lang="ru-RU" altLang="ru-RU" sz="2800" b="1" u="sng" dirty="0">
                <a:solidFill>
                  <a:srgbClr val="000000"/>
                </a:solidFill>
                <a:latin typeface="Verdana" pitchFamily="34" charset="0"/>
              </a:rPr>
              <a:t>индекса результативности </a:t>
            </a:r>
            <a:r>
              <a:rPr lang="ru-RU" altLang="ru-RU" sz="2800" b="1" dirty="0">
                <a:solidFill>
                  <a:srgbClr val="000000"/>
                </a:solidFill>
                <a:latin typeface="Verdana" pitchFamily="34" charset="0"/>
              </a:rPr>
              <a:t>школ используются результаты  проверочных работ за последние 3 года: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Единый государственный экзамен (ЕГЭ);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Основной государственный экзамен (ОГЭ);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Всероссийские проверочные работы (ВПР) в начальной школе;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ВПР в основной школе;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ВПР в старшей школе;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Краевые диагностические работы (КДР).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>            </a:t>
            </a:r>
            <a:r>
              <a:rPr lang="ru-RU" altLang="ru-RU" sz="2400" b="1" dirty="0">
                <a:solidFill>
                  <a:srgbClr val="FF0000"/>
                </a:solidFill>
                <a:latin typeface="Verdana" pitchFamily="34" charset="0"/>
              </a:rPr>
              <a:t>55  позиций</a:t>
            </a: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/>
            </a:r>
            <a:b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</a:br>
            <a: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  <a:t/>
            </a:r>
            <a:br>
              <a:rPr lang="ru-RU" altLang="ru-RU" sz="2400" b="1" dirty="0">
                <a:solidFill>
                  <a:srgbClr val="0087B9"/>
                </a:solidFill>
                <a:latin typeface="Verdana" pitchFamily="34" charset="0"/>
              </a:rPr>
            </a:br>
            <a:endParaRPr lang="fr-FR" altLang="ru-RU" sz="2400" b="1" dirty="0">
              <a:solidFill>
                <a:srgbClr val="0087B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2"/>
          <p:cNvSpPr>
            <a:spLocks noGrp="1"/>
          </p:cNvSpPr>
          <p:nvPr>
            <p:ph type="ctrTitle"/>
          </p:nvPr>
        </p:nvSpPr>
        <p:spPr>
          <a:xfrm>
            <a:off x="304800" y="-1054100"/>
            <a:ext cx="8731250" cy="2387600"/>
          </a:xfrm>
        </p:spPr>
        <p:txBody>
          <a:bodyPr/>
          <a:lstStyle/>
          <a:p>
            <a:pPr algn="just"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200" b="1" smtClean="0"/>
              <a:t>Результаты усредненных значений «относительной значимости» каждой оценочной процедуры с учетом весовых коэффициентов (2020 год)</a:t>
            </a:r>
            <a:br>
              <a:rPr lang="ru-RU" altLang="ru-RU" sz="2200" b="1" smtClean="0"/>
            </a:br>
            <a:endParaRPr lang="ru-RU" altLang="ru-RU" sz="2200" b="1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4188" y="1330325"/>
          <a:ext cx="3511550" cy="5200650"/>
        </p:xfrm>
        <a:graphic>
          <a:graphicData uri="http://schemas.openxmlformats.org/drawingml/2006/table">
            <a:tbl>
              <a:tblPr firstRow="1" firstCol="1" bandRow="1"/>
              <a:tblGrid>
                <a:gridCol w="376742"/>
                <a:gridCol w="2107920"/>
                <a:gridCol w="1026888"/>
              </a:tblGrid>
              <a:tr h="465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2218" marR="3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предметов</a:t>
                      </a:r>
                    </a:p>
                  </a:txBody>
                  <a:tcPr marL="32218" marR="3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оценка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Всероссийские проверочные работы в начальной школе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35,98098</a:t>
                      </a: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36,78954</a:t>
                      </a: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35,98098</a:t>
                      </a: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Всероссийские проверочные работы в основной школе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33,49754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35,46798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31,52709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31,13300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31,52709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29,95074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30,73892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29,95074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29,16256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Всероссийские проверочные работы в старшей школе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23,62901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22,97265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22,64447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24,47291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22,97265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22,97265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Основной государственный экзамен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67,34839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67,34839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55,00119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55,00119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57,80737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55,00119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58,36861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57,80737</a:t>
                      </a:r>
                    </a:p>
                  </a:txBody>
                  <a:tcPr marL="32218" marR="32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65638" y="1844675"/>
          <a:ext cx="4354512" cy="4035417"/>
        </p:xfrm>
        <a:graphic>
          <a:graphicData uri="http://schemas.openxmlformats.org/drawingml/2006/table">
            <a:tbl>
              <a:tblPr firstRow="1" firstCol="1" bandRow="1"/>
              <a:tblGrid>
                <a:gridCol w="467179"/>
                <a:gridCol w="2613937"/>
                <a:gridCol w="1273396"/>
              </a:tblGrid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56,12366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54,64039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56,12366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государственный экзамен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73,66468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(базовая)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70,21165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(профильная)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67,33413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61,00357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60,42806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61,99015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1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59,27705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61,00357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66,18312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58,12604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 (письменный)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56,39952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 (устный)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54,67301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54,83744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Краевые диагностические работы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Читательская грамотность 4 классы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76,69441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Групповой проект 4 классы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67,11823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Читательская грамотность 6 классы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77,28894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6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Естественнонаучная грамотность 8 классы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76,69441</a:t>
                      </a:r>
                    </a:p>
                  </a:txBody>
                  <a:tcPr marL="47984" marR="479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319088"/>
            <a:ext cx="7535862" cy="13589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b="1" dirty="0"/>
              <a:t>Перечень факторов, статистически значимо влияющих на результативность </a:t>
            </a:r>
            <a:r>
              <a:rPr lang="ru-RU" sz="3100" b="1" dirty="0" smtClean="0"/>
              <a:t>школ (2020 год)</a:t>
            </a:r>
            <a:br>
              <a:rPr lang="ru-RU" sz="31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1125538"/>
          <a:ext cx="8640763" cy="5543552"/>
        </p:xfrm>
        <a:graphic>
          <a:graphicData uri="http://schemas.openxmlformats.org/drawingml/2006/table">
            <a:tbl>
              <a:tblPr firstRow="1" firstCol="1" bandRow="1"/>
              <a:tblGrid>
                <a:gridCol w="8640763"/>
              </a:tblGrid>
              <a:tr h="328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для которых русский язык не является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родным;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детей-сирот;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которых ежедневно подвозят в школу на школьном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автобусе;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проживающих в семьях, где доход на одного члена семьи ниже прожиточного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минимума;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проживающих не в многодетных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семьях;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проживающих в семьях, в которых хотя бы один из родителей –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инвалид;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7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проживающих в семьях, которые являются переселенцами или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беженцами;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проживание в городе с населением от 100 до 450 тыс. чел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гимназии;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кадетских корпусах, Мариинских гимназиях, «Школе космонавтики»</a:t>
                      </a: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лицее;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начальной общеобразовательной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школе;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начальной школе – детском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саду;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общеобразовательной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школе-интернате;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 в средней общеобразовательной школе с углубленным изучением отдельных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предметов;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37" marR="306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2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2" t="9023"/>
          <a:stretch>
            <a:fillRect/>
          </a:stretch>
        </p:blipFill>
        <p:spPr bwMode="auto">
          <a:xfrm>
            <a:off x="395288" y="1052513"/>
            <a:ext cx="81375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Заголовок 4"/>
          <p:cNvSpPr>
            <a:spLocks noGrp="1"/>
          </p:cNvSpPr>
          <p:nvPr>
            <p:ph type="ctrTitle"/>
          </p:nvPr>
        </p:nvSpPr>
        <p:spPr>
          <a:xfrm>
            <a:off x="687388" y="188913"/>
            <a:ext cx="7459662" cy="714375"/>
          </a:xfrm>
        </p:spPr>
        <p:txBody>
          <a:bodyPr/>
          <a:lstStyle/>
          <a:p>
            <a:pPr algn="l" eaLnBrk="1" hangingPunct="1"/>
            <a:r>
              <a:rPr lang="ru-RU" altLang="ru-RU" sz="2800" b="1" smtClean="0"/>
              <a:t>Зависимость результативности школ от индекса образовательных условий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418013" y="3317875"/>
            <a:ext cx="0" cy="2270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33963" y="3162300"/>
            <a:ext cx="0" cy="3111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0857222">
            <a:off x="1685925" y="3556000"/>
            <a:ext cx="15732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prstClr val="black"/>
                </a:solidFill>
                <a:cs typeface="Arial" charset="0"/>
              </a:rPr>
              <a:t>Линия ожидаемых результатов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6223000" y="2806700"/>
            <a:ext cx="0" cy="8683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90524" y="1582954"/>
            <a:ext cx="353943" cy="255454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100" dirty="0">
                <a:solidFill>
                  <a:prstClr val="black"/>
                </a:solidFill>
                <a:cs typeface="Arial" charset="0"/>
              </a:rPr>
              <a:t>результативность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1461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ЗАДАЧИ ОО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80920" cy="5205192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/>
              <a:t>Реализация Концепции развития; </a:t>
            </a:r>
          </a:p>
          <a:p>
            <a:pPr algn="just"/>
            <a:r>
              <a:rPr lang="ru-RU" sz="3600" b="1" dirty="0" smtClean="0"/>
              <a:t>Реализация школьной программы повышения качества образования;</a:t>
            </a:r>
          </a:p>
          <a:p>
            <a:pPr algn="just"/>
            <a:r>
              <a:rPr lang="ru-RU" sz="3600" b="1" dirty="0" smtClean="0"/>
              <a:t>Разработка и реализация школьной программы повышения качества образования.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7989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ДЕЙСТВИЯ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96944" cy="542121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утверждение и выставление на сайте плана работы (дорожной карты) по повышению качества образования на 2021-2022 уч. год;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школьной программы повышения качества образования с помощью конструктора программ (СШ № 18, 39, 62, 69, 84);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краевых и городских семинарах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мониторинге краевом (муниципальном) 2 раза в год.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64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1167</TotalTime>
  <Words>644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Эркер</vt:lpstr>
      <vt:lpstr>1_Эркер</vt:lpstr>
      <vt:lpstr>Modèle par défaut</vt:lpstr>
      <vt:lpstr>1_Modèle par défaut</vt:lpstr>
      <vt:lpstr>2_Modèle par défaut</vt:lpstr>
      <vt:lpstr>1_Тема Office</vt:lpstr>
      <vt:lpstr>Тема Office</vt:lpstr>
      <vt:lpstr>3_Тема Office</vt:lpstr>
      <vt:lpstr>3_Modèle par défaut</vt:lpstr>
      <vt:lpstr>      Совещание  «планирование совместной деятельности по изменениям в вопросах повышения качества образования» </vt:lpstr>
      <vt:lpstr>Презентация PowerPoint</vt:lpstr>
      <vt:lpstr>Презентация PowerPoint</vt:lpstr>
      <vt:lpstr>Презентация PowerPoint</vt:lpstr>
      <vt:lpstr>   Результаты усредненных значений «относительной значимости» каждой оценочной процедуры с учетом весовых коэффициентов (2020 год) </vt:lpstr>
      <vt:lpstr>Перечень факторов, статистически значимо влияющих на результативность школ (2020 год)  </vt:lpstr>
      <vt:lpstr>Зависимость результативности школ от индекса образовательных условий</vt:lpstr>
      <vt:lpstr>ЗАДАЧИ ОО</vt:lpstr>
      <vt:lpstr>ДЕЙСТВИЯ </vt:lpstr>
      <vt:lpstr>РЕСУРСЫ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модель</dc:title>
  <dc:creator>noo@kimc.ms</dc:creator>
  <cp:lastModifiedBy>profnet@kimc.ms</cp:lastModifiedBy>
  <cp:revision>94</cp:revision>
  <dcterms:created xsi:type="dcterms:W3CDTF">2019-06-13T03:36:49Z</dcterms:created>
  <dcterms:modified xsi:type="dcterms:W3CDTF">2022-02-04T05:02:10Z</dcterms:modified>
</cp:coreProperties>
</file>