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_rels/drawing2.xml.rels" ContentType="application/vnd.openxmlformats-package.relationships+xml"/>
  <Override PartName="/ppt/diagrams/_rels/data2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media/OOXDiagramDrawingRels2_2.png" ContentType="image/png"/>
  <Override PartName="/ppt/media/image1.jpeg" ContentType="image/jpeg"/>
  <Override PartName="/ppt/media/image3.png" ContentType="image/png"/>
  <Override PartName="/ppt/media/image2.jpeg" ContentType="image/jpeg"/>
  <Override PartName="/ppt/media/image4.png" ContentType="image/png"/>
  <Override PartName="/ppt/media/image5.jpeg" ContentType="image/jpeg"/>
  <Override PartName="/ppt/media/image7.png" ContentType="image/png"/>
  <Override PartName="/ppt/media/image8.jpeg" ContentType="image/jpeg"/>
  <Override PartName="/ppt/media/image6.png" ContentType="image/png"/>
  <Override PartName="/ppt/media/image9.jpeg" ContentType="image/jpeg"/>
  <Override PartName="/ppt/media/image10.jpeg" ContentType="image/jpeg"/>
  <Override PartName="/ppt/media/OOXDiagramDataRels2_0.png" ContentType="image/png"/>
  <Override PartName="/ppt/media/OOXDiagramDataRels2_1.png" ContentType="image/png"/>
  <Override PartName="/ppt/media/OOXDiagramDataRels2_2.png" ContentType="image/png"/>
  <Override PartName="/ppt/media/OOXDiagramDrawingRels2_0.png" ContentType="image/png"/>
  <Override PartName="/ppt/media/OOXDiagramDrawingRels2_1.png" ContentType="image/png"/>
  <Override PartName="/ppt/media/image11.jpeg" ContentType="image/jpeg"/>
  <Override PartName="/ppt/media/image12.png" ContentType="image/png"/>
  <Override PartName="/ppt/media/image13.jpeg" ContentType="image/jpeg"/>
  <Override PartName="/ppt/media/image14.jpeg" ContentType="image/jpeg"/>
  <Override PartName="/ppt/media/image15.png" ContentType="image/png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_rels/notesSlide14.xml.rels" ContentType="application/vnd.openxmlformats-package.relationships+xml"/>
  <Override PartName="/ppt/notesSlides/_rels/notesSlide16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9144000" cy="6858000"/>
  <p:notesSz cx="6858000" cy="99472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presProps" Target="presProps.xml"/>
</Relationships>
</file>

<file path=ppt/diagrams/_rels/data2.xml.rels><?xml version="1.0" encoding="UTF-8"?>
<Relationships xmlns="http://schemas.openxmlformats.org/package/2006/relationships"><Relationship Id="rId1" Type="http://schemas.openxmlformats.org/officeDocument/2006/relationships/image" Target="../media/OOXDiagramDataRels2_0.png"/><Relationship Id="rId2" Type="http://schemas.openxmlformats.org/officeDocument/2006/relationships/image" Target="../media/OOXDiagramDataRels2_1.png"/><Relationship Id="rId3" Type="http://schemas.openxmlformats.org/officeDocument/2006/relationships/image" Target="../media/OOXDiagramDataRels2_2.png"/>
</Relationships>
</file>

<file path=ppt/diagrams/_rels/drawing2.xml.rels><?xml version="1.0" encoding="UTF-8"?>
<Relationships xmlns="http://schemas.openxmlformats.org/package/2006/relationships"><Relationship Id="rId1" Type="http://schemas.openxmlformats.org/officeDocument/2006/relationships/image" Target="../media/OOXDiagramDrawingRels2_0.png"/><Relationship Id="rId2" Type="http://schemas.openxmlformats.org/officeDocument/2006/relationships/image" Target="../media/OOXDiagramDrawingRels2_1.png"/><Relationship Id="rId3" Type="http://schemas.openxmlformats.org/officeDocument/2006/relationships/image" Target="../media/OOXDiagramDrawingRels2_2.pn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D49A9-B370-4A4A-9464-72AC5B53212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8C80DC-4230-4E6D-B60F-8766630E952D}">
      <dgm:prSet phldrT="[Текст]"/>
      <dgm:spPr/>
      <dgm:t>
        <a:bodyPr/>
        <a:lstStyle/>
        <a:p>
          <a:r>
            <a:rPr lang="ru-RU" b="1" i="1" dirty="0" smtClean="0"/>
            <a:t>Группы  неуспешных учеников</a:t>
          </a:r>
          <a:endParaRPr lang="ru-RU" b="1" i="1" dirty="0"/>
        </a:p>
      </dgm:t>
    </dgm:pt>
    <dgm:pt modelId="{D44C3D65-895E-465E-8095-22F222B3889A}" type="parTrans" cxnId="{3C2BBB00-05C9-475E-836B-F85AF5342BE8}">
      <dgm:prSet/>
      <dgm:spPr/>
      <dgm:t>
        <a:bodyPr/>
        <a:lstStyle/>
        <a:p>
          <a:endParaRPr lang="ru-RU"/>
        </a:p>
      </dgm:t>
    </dgm:pt>
    <dgm:pt modelId="{1F3B72ED-3277-466C-9847-9629D07F2E64}" type="sibTrans" cxnId="{3C2BBB00-05C9-475E-836B-F85AF5342BE8}">
      <dgm:prSet/>
      <dgm:spPr/>
      <dgm:t>
        <a:bodyPr/>
        <a:lstStyle/>
        <a:p>
          <a:endParaRPr lang="ru-RU"/>
        </a:p>
      </dgm:t>
    </dgm:pt>
    <dgm:pt modelId="{224F6C5C-1671-48E1-9CDE-C585CCC66A4A}">
      <dgm:prSet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Хочет, но не может</a:t>
          </a:r>
          <a:r>
            <a:rPr lang="ru-RU" sz="2400" dirty="0" smtClean="0"/>
            <a:t>, низкое качество учебной деятельности сочетается с положительным отношением к учебе</a:t>
          </a:r>
          <a:endParaRPr lang="ru-RU" sz="2400" dirty="0"/>
        </a:p>
      </dgm:t>
    </dgm:pt>
    <dgm:pt modelId="{ACA8B7A0-8473-4A65-9ADF-075AD96441E5}" type="parTrans" cxnId="{F3E7434A-60CA-41B6-A79A-B9C8D86ABFFC}">
      <dgm:prSet/>
      <dgm:spPr/>
      <dgm:t>
        <a:bodyPr/>
        <a:lstStyle/>
        <a:p>
          <a:endParaRPr lang="ru-RU"/>
        </a:p>
      </dgm:t>
    </dgm:pt>
    <dgm:pt modelId="{B87DB05F-1205-4F24-A6BB-BB90929B076F}" type="sibTrans" cxnId="{F3E7434A-60CA-41B6-A79A-B9C8D86ABFFC}">
      <dgm:prSet/>
      <dgm:spPr/>
      <dgm:t>
        <a:bodyPr/>
        <a:lstStyle/>
        <a:p>
          <a:endParaRPr lang="ru-RU"/>
        </a:p>
      </dgm:t>
    </dgm:pt>
    <dgm:pt modelId="{7E5ED77B-BE37-4140-ACD9-6FA894582064}">
      <dgm:prSet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хочет и не может</a:t>
          </a: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ru-RU" sz="2800" dirty="0" smtClean="0"/>
            <a:t> низкое качество учебной деятельности сочетается с отрицательным отношением к учебе </a:t>
          </a:r>
          <a:endParaRPr lang="ru-RU" sz="2800" dirty="0"/>
        </a:p>
      </dgm:t>
    </dgm:pt>
    <dgm:pt modelId="{C67C6E33-FD2E-4880-AA65-21FFE957477D}" type="parTrans" cxnId="{A3D93655-2A3F-4363-95D3-1E57635BD3A9}">
      <dgm:prSet/>
      <dgm:spPr/>
      <dgm:t>
        <a:bodyPr/>
        <a:lstStyle/>
        <a:p>
          <a:endParaRPr lang="ru-RU"/>
        </a:p>
      </dgm:t>
    </dgm:pt>
    <dgm:pt modelId="{35092EFE-B165-4AEF-B2D8-0E6630BDA120}" type="sibTrans" cxnId="{A3D93655-2A3F-4363-95D3-1E57635BD3A9}">
      <dgm:prSet/>
      <dgm:spPr/>
      <dgm:t>
        <a:bodyPr/>
        <a:lstStyle/>
        <a:p>
          <a:endParaRPr lang="ru-RU"/>
        </a:p>
      </dgm:t>
    </dgm:pt>
    <dgm:pt modelId="{0B427A40-EE4A-4944-861B-73DFDD84FAB2}">
      <dgm:prSet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Может, но не хочет</a:t>
          </a:r>
          <a:r>
            <a:rPr lang="ru-RU" sz="2800" dirty="0" smtClean="0"/>
            <a:t>, высокое качество учебной деятельности сочетается с  низкой учебной  мотивацией </a:t>
          </a:r>
          <a:endParaRPr lang="ru-RU" sz="2800" dirty="0"/>
        </a:p>
      </dgm:t>
    </dgm:pt>
    <dgm:pt modelId="{B2304D4E-0CF7-4D02-9023-ECBF66D5CDB2}" type="parTrans" cxnId="{E04A942A-C90E-4CAF-9C98-EA1E3F467E86}">
      <dgm:prSet/>
      <dgm:spPr/>
      <dgm:t>
        <a:bodyPr/>
        <a:lstStyle/>
        <a:p>
          <a:endParaRPr lang="ru-RU"/>
        </a:p>
      </dgm:t>
    </dgm:pt>
    <dgm:pt modelId="{706024F1-20DA-48EE-8FD1-D4566C7EBC14}" type="sibTrans" cxnId="{E04A942A-C90E-4CAF-9C98-EA1E3F467E86}">
      <dgm:prSet/>
      <dgm:spPr/>
      <dgm:t>
        <a:bodyPr/>
        <a:lstStyle/>
        <a:p>
          <a:endParaRPr lang="ru-RU"/>
        </a:p>
      </dgm:t>
    </dgm:pt>
    <dgm:pt modelId="{E004CF87-93C9-48D1-BD0E-308EBC25E5CB}" type="pres">
      <dgm:prSet presAssocID="{6CBD49A9-B370-4A4A-9464-72AC5B53212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7C625A-04E7-443D-9213-192C0C3745CB}" type="pres">
      <dgm:prSet presAssocID="{238C80DC-4230-4E6D-B60F-8766630E952D}" presName="root1" presStyleCnt="0"/>
      <dgm:spPr/>
    </dgm:pt>
    <dgm:pt modelId="{E8F2CFF4-7D6C-4E1F-8E00-9EDFF204357B}" type="pres">
      <dgm:prSet presAssocID="{238C80DC-4230-4E6D-B60F-8766630E952D}" presName="LevelOneTextNode" presStyleLbl="node0" presStyleIdx="0" presStyleCnt="1" custFlipVert="1" custScaleX="170873" custScaleY="1432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77FF36-DC50-443E-861B-C2FC65C8D8B1}" type="pres">
      <dgm:prSet presAssocID="{238C80DC-4230-4E6D-B60F-8766630E952D}" presName="level2hierChild" presStyleCnt="0"/>
      <dgm:spPr/>
    </dgm:pt>
    <dgm:pt modelId="{BD109B4D-FE01-494C-B278-6679C3DB72BB}" type="pres">
      <dgm:prSet presAssocID="{ACA8B7A0-8473-4A65-9ADF-075AD96441E5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1397299-0D05-4EB8-A2BA-DA07B077321A}" type="pres">
      <dgm:prSet presAssocID="{ACA8B7A0-8473-4A65-9ADF-075AD96441E5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2BF8972-0A0B-4409-A14B-5E7C3120BFB9}" type="pres">
      <dgm:prSet presAssocID="{224F6C5C-1671-48E1-9CDE-C585CCC66A4A}" presName="root2" presStyleCnt="0"/>
      <dgm:spPr/>
    </dgm:pt>
    <dgm:pt modelId="{88D1D6FF-06CD-440F-8E3F-5BEA1A1FC213}" type="pres">
      <dgm:prSet presAssocID="{224F6C5C-1671-48E1-9CDE-C585CCC66A4A}" presName="LevelTwoTextNode" presStyleLbl="node2" presStyleIdx="0" presStyleCnt="3" custScaleX="303345" custScaleY="221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442553-AC08-4CC9-AD0D-E1742BADD743}" type="pres">
      <dgm:prSet presAssocID="{224F6C5C-1671-48E1-9CDE-C585CCC66A4A}" presName="level3hierChild" presStyleCnt="0"/>
      <dgm:spPr/>
    </dgm:pt>
    <dgm:pt modelId="{F14D873E-89D3-41F5-821A-5ECCB5D7CD29}" type="pres">
      <dgm:prSet presAssocID="{C67C6E33-FD2E-4880-AA65-21FFE957477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CE4A3EDE-1976-4E4E-9FAE-5A58D8C6A771}" type="pres">
      <dgm:prSet presAssocID="{C67C6E33-FD2E-4880-AA65-21FFE957477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BF2FA89-9343-48D7-B406-10D9FE6E2B89}" type="pres">
      <dgm:prSet presAssocID="{7E5ED77B-BE37-4140-ACD9-6FA894582064}" presName="root2" presStyleCnt="0"/>
      <dgm:spPr/>
    </dgm:pt>
    <dgm:pt modelId="{B16E0D88-E198-450E-8923-DC93A4135AD5}" type="pres">
      <dgm:prSet presAssocID="{7E5ED77B-BE37-4140-ACD9-6FA894582064}" presName="LevelTwoTextNode" presStyleLbl="node2" presStyleIdx="1" presStyleCnt="3" custScaleX="303345" custScaleY="2310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005178-7247-4F39-8C73-7DAF288C4AC5}" type="pres">
      <dgm:prSet presAssocID="{7E5ED77B-BE37-4140-ACD9-6FA894582064}" presName="level3hierChild" presStyleCnt="0"/>
      <dgm:spPr/>
    </dgm:pt>
    <dgm:pt modelId="{B30DB1FF-ABBC-4EC0-8373-EEABDDDB4380}" type="pres">
      <dgm:prSet presAssocID="{B2304D4E-0CF7-4D02-9023-ECBF66D5CDB2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C6937FBE-0128-4D23-9493-75D2EA08F363}" type="pres">
      <dgm:prSet presAssocID="{B2304D4E-0CF7-4D02-9023-ECBF66D5CDB2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64014B2-B427-4EB1-BDE9-9200707B3380}" type="pres">
      <dgm:prSet presAssocID="{0B427A40-EE4A-4944-861B-73DFDD84FAB2}" presName="root2" presStyleCnt="0"/>
      <dgm:spPr/>
    </dgm:pt>
    <dgm:pt modelId="{74187998-9E28-495D-9CF1-87CC2AACD5DC}" type="pres">
      <dgm:prSet presAssocID="{0B427A40-EE4A-4944-861B-73DFDD84FAB2}" presName="LevelTwoTextNode" presStyleLbl="node2" presStyleIdx="2" presStyleCnt="3" custScaleX="303345" custScaleY="206036" custLinFactNeighborX="-4127" custLinFactNeighborY="-10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491C18-59BA-49BC-A224-0ACE09C63CDF}" type="pres">
      <dgm:prSet presAssocID="{0B427A40-EE4A-4944-861B-73DFDD84FAB2}" presName="level3hierChild" presStyleCnt="0"/>
      <dgm:spPr/>
    </dgm:pt>
  </dgm:ptLst>
  <dgm:cxnLst>
    <dgm:cxn modelId="{FBA1EBCB-8E82-4575-8CC8-4F228CEC6F09}" type="presOf" srcId="{7E5ED77B-BE37-4140-ACD9-6FA894582064}" destId="{B16E0D88-E198-450E-8923-DC93A4135AD5}" srcOrd="0" destOrd="0" presId="urn:microsoft.com/office/officeart/2008/layout/HorizontalMultiLevelHierarchy"/>
    <dgm:cxn modelId="{3C2BBB00-05C9-475E-836B-F85AF5342BE8}" srcId="{6CBD49A9-B370-4A4A-9464-72AC5B53212B}" destId="{238C80DC-4230-4E6D-B60F-8766630E952D}" srcOrd="0" destOrd="0" parTransId="{D44C3D65-895E-465E-8095-22F222B3889A}" sibTransId="{1F3B72ED-3277-466C-9847-9629D07F2E64}"/>
    <dgm:cxn modelId="{5FBF72BB-1C22-4E69-93C9-3B1707EF46D0}" type="presOf" srcId="{ACA8B7A0-8473-4A65-9ADF-075AD96441E5}" destId="{D1397299-0D05-4EB8-A2BA-DA07B077321A}" srcOrd="1" destOrd="0" presId="urn:microsoft.com/office/officeart/2008/layout/HorizontalMultiLevelHierarchy"/>
    <dgm:cxn modelId="{418E8C6D-028F-4FBC-94D8-1290A9469204}" type="presOf" srcId="{B2304D4E-0CF7-4D02-9023-ECBF66D5CDB2}" destId="{B30DB1FF-ABBC-4EC0-8373-EEABDDDB4380}" srcOrd="0" destOrd="0" presId="urn:microsoft.com/office/officeart/2008/layout/HorizontalMultiLevelHierarchy"/>
    <dgm:cxn modelId="{ADCAF1CE-E62C-4E8E-B2F8-E00199D4E5D5}" type="presOf" srcId="{ACA8B7A0-8473-4A65-9ADF-075AD96441E5}" destId="{BD109B4D-FE01-494C-B278-6679C3DB72BB}" srcOrd="0" destOrd="0" presId="urn:microsoft.com/office/officeart/2008/layout/HorizontalMultiLevelHierarchy"/>
    <dgm:cxn modelId="{61A73D98-6E66-427B-9D65-CA06BAF4A180}" type="presOf" srcId="{C67C6E33-FD2E-4880-AA65-21FFE957477D}" destId="{F14D873E-89D3-41F5-821A-5ECCB5D7CD29}" srcOrd="0" destOrd="0" presId="urn:microsoft.com/office/officeart/2008/layout/HorizontalMultiLevelHierarchy"/>
    <dgm:cxn modelId="{EE0A9D7B-9E68-4F68-8D89-BE6298B74245}" type="presOf" srcId="{C67C6E33-FD2E-4880-AA65-21FFE957477D}" destId="{CE4A3EDE-1976-4E4E-9FAE-5A58D8C6A771}" srcOrd="1" destOrd="0" presId="urn:microsoft.com/office/officeart/2008/layout/HorizontalMultiLevelHierarchy"/>
    <dgm:cxn modelId="{E04A942A-C90E-4CAF-9C98-EA1E3F467E86}" srcId="{238C80DC-4230-4E6D-B60F-8766630E952D}" destId="{0B427A40-EE4A-4944-861B-73DFDD84FAB2}" srcOrd="2" destOrd="0" parTransId="{B2304D4E-0CF7-4D02-9023-ECBF66D5CDB2}" sibTransId="{706024F1-20DA-48EE-8FD1-D4566C7EBC14}"/>
    <dgm:cxn modelId="{A3D93655-2A3F-4363-95D3-1E57635BD3A9}" srcId="{238C80DC-4230-4E6D-B60F-8766630E952D}" destId="{7E5ED77B-BE37-4140-ACD9-6FA894582064}" srcOrd="1" destOrd="0" parTransId="{C67C6E33-FD2E-4880-AA65-21FFE957477D}" sibTransId="{35092EFE-B165-4AEF-B2D8-0E6630BDA120}"/>
    <dgm:cxn modelId="{19149A90-E453-48AB-A95F-B94F35FE57A8}" type="presOf" srcId="{6CBD49A9-B370-4A4A-9464-72AC5B53212B}" destId="{E004CF87-93C9-48D1-BD0E-308EBC25E5CB}" srcOrd="0" destOrd="0" presId="urn:microsoft.com/office/officeart/2008/layout/HorizontalMultiLevelHierarchy"/>
    <dgm:cxn modelId="{9A857666-9464-4D82-A757-286741A82413}" type="presOf" srcId="{224F6C5C-1671-48E1-9CDE-C585CCC66A4A}" destId="{88D1D6FF-06CD-440F-8E3F-5BEA1A1FC213}" srcOrd="0" destOrd="0" presId="urn:microsoft.com/office/officeart/2008/layout/HorizontalMultiLevelHierarchy"/>
    <dgm:cxn modelId="{1F318A94-03A7-4C9C-8B2A-90F66D998EB4}" type="presOf" srcId="{238C80DC-4230-4E6D-B60F-8766630E952D}" destId="{E8F2CFF4-7D6C-4E1F-8E00-9EDFF204357B}" srcOrd="0" destOrd="0" presId="urn:microsoft.com/office/officeart/2008/layout/HorizontalMultiLevelHierarchy"/>
    <dgm:cxn modelId="{9E1E996F-4931-4EF2-A09D-90950C6EECFB}" type="presOf" srcId="{0B427A40-EE4A-4944-861B-73DFDD84FAB2}" destId="{74187998-9E28-495D-9CF1-87CC2AACD5DC}" srcOrd="0" destOrd="0" presId="urn:microsoft.com/office/officeart/2008/layout/HorizontalMultiLevelHierarchy"/>
    <dgm:cxn modelId="{F3E7434A-60CA-41B6-A79A-B9C8D86ABFFC}" srcId="{238C80DC-4230-4E6D-B60F-8766630E952D}" destId="{224F6C5C-1671-48E1-9CDE-C585CCC66A4A}" srcOrd="0" destOrd="0" parTransId="{ACA8B7A0-8473-4A65-9ADF-075AD96441E5}" sibTransId="{B87DB05F-1205-4F24-A6BB-BB90929B076F}"/>
    <dgm:cxn modelId="{020BBC59-75C4-4283-880D-9E80AD1C07E4}" type="presOf" srcId="{B2304D4E-0CF7-4D02-9023-ECBF66D5CDB2}" destId="{C6937FBE-0128-4D23-9493-75D2EA08F363}" srcOrd="1" destOrd="0" presId="urn:microsoft.com/office/officeart/2008/layout/HorizontalMultiLevelHierarchy"/>
    <dgm:cxn modelId="{F78DD5C0-CC9C-460A-A89E-AFBCE50E568C}" type="presParOf" srcId="{E004CF87-93C9-48D1-BD0E-308EBC25E5CB}" destId="{967C625A-04E7-443D-9213-192C0C3745CB}" srcOrd="0" destOrd="0" presId="urn:microsoft.com/office/officeart/2008/layout/HorizontalMultiLevelHierarchy"/>
    <dgm:cxn modelId="{511CB7E7-FB6F-433A-AB86-21F8F5610EEB}" type="presParOf" srcId="{967C625A-04E7-443D-9213-192C0C3745CB}" destId="{E8F2CFF4-7D6C-4E1F-8E00-9EDFF204357B}" srcOrd="0" destOrd="0" presId="urn:microsoft.com/office/officeart/2008/layout/HorizontalMultiLevelHierarchy"/>
    <dgm:cxn modelId="{25CF5B69-52D0-42C2-A0DD-C23177DA6BB3}" type="presParOf" srcId="{967C625A-04E7-443D-9213-192C0C3745CB}" destId="{4077FF36-DC50-443E-861B-C2FC65C8D8B1}" srcOrd="1" destOrd="0" presId="urn:microsoft.com/office/officeart/2008/layout/HorizontalMultiLevelHierarchy"/>
    <dgm:cxn modelId="{0FEE79F6-1B34-4655-8513-0AA2425E91EC}" type="presParOf" srcId="{4077FF36-DC50-443E-861B-C2FC65C8D8B1}" destId="{BD109B4D-FE01-494C-B278-6679C3DB72BB}" srcOrd="0" destOrd="0" presId="urn:microsoft.com/office/officeart/2008/layout/HorizontalMultiLevelHierarchy"/>
    <dgm:cxn modelId="{303BE496-7165-41DC-AD28-D9976D45A78C}" type="presParOf" srcId="{BD109B4D-FE01-494C-B278-6679C3DB72BB}" destId="{D1397299-0D05-4EB8-A2BA-DA07B077321A}" srcOrd="0" destOrd="0" presId="urn:microsoft.com/office/officeart/2008/layout/HorizontalMultiLevelHierarchy"/>
    <dgm:cxn modelId="{9AC5401A-6880-4ED8-B3BA-0119A0917335}" type="presParOf" srcId="{4077FF36-DC50-443E-861B-C2FC65C8D8B1}" destId="{62BF8972-0A0B-4409-A14B-5E7C3120BFB9}" srcOrd="1" destOrd="0" presId="urn:microsoft.com/office/officeart/2008/layout/HorizontalMultiLevelHierarchy"/>
    <dgm:cxn modelId="{4E4EC14D-92C0-406C-854A-97BE60166734}" type="presParOf" srcId="{62BF8972-0A0B-4409-A14B-5E7C3120BFB9}" destId="{88D1D6FF-06CD-440F-8E3F-5BEA1A1FC213}" srcOrd="0" destOrd="0" presId="urn:microsoft.com/office/officeart/2008/layout/HorizontalMultiLevelHierarchy"/>
    <dgm:cxn modelId="{C2A20C31-9DE6-4FFB-88B1-BF463D96370B}" type="presParOf" srcId="{62BF8972-0A0B-4409-A14B-5E7C3120BFB9}" destId="{DC442553-AC08-4CC9-AD0D-E1742BADD743}" srcOrd="1" destOrd="0" presId="urn:microsoft.com/office/officeart/2008/layout/HorizontalMultiLevelHierarchy"/>
    <dgm:cxn modelId="{47B81366-BF5B-498F-A830-EA3071EFBB55}" type="presParOf" srcId="{4077FF36-DC50-443E-861B-C2FC65C8D8B1}" destId="{F14D873E-89D3-41F5-821A-5ECCB5D7CD29}" srcOrd="2" destOrd="0" presId="urn:microsoft.com/office/officeart/2008/layout/HorizontalMultiLevelHierarchy"/>
    <dgm:cxn modelId="{4B5337E5-56F5-46B8-AA73-4CB1772A7EAD}" type="presParOf" srcId="{F14D873E-89D3-41F5-821A-5ECCB5D7CD29}" destId="{CE4A3EDE-1976-4E4E-9FAE-5A58D8C6A771}" srcOrd="0" destOrd="0" presId="urn:microsoft.com/office/officeart/2008/layout/HorizontalMultiLevelHierarchy"/>
    <dgm:cxn modelId="{A7DB5CEE-EBFD-49B7-91BA-168C11B9E447}" type="presParOf" srcId="{4077FF36-DC50-443E-861B-C2FC65C8D8B1}" destId="{6BF2FA89-9343-48D7-B406-10D9FE6E2B89}" srcOrd="3" destOrd="0" presId="urn:microsoft.com/office/officeart/2008/layout/HorizontalMultiLevelHierarchy"/>
    <dgm:cxn modelId="{A7CC94B2-052A-4993-B160-25998102F09D}" type="presParOf" srcId="{6BF2FA89-9343-48D7-B406-10D9FE6E2B89}" destId="{B16E0D88-E198-450E-8923-DC93A4135AD5}" srcOrd="0" destOrd="0" presId="urn:microsoft.com/office/officeart/2008/layout/HorizontalMultiLevelHierarchy"/>
    <dgm:cxn modelId="{10911B3E-9874-4BE6-83B0-96A29673DDDF}" type="presParOf" srcId="{6BF2FA89-9343-48D7-B406-10D9FE6E2B89}" destId="{E8005178-7247-4F39-8C73-7DAF288C4AC5}" srcOrd="1" destOrd="0" presId="urn:microsoft.com/office/officeart/2008/layout/HorizontalMultiLevelHierarchy"/>
    <dgm:cxn modelId="{77E787E2-A150-44F5-9574-4D549295168D}" type="presParOf" srcId="{4077FF36-DC50-443E-861B-C2FC65C8D8B1}" destId="{B30DB1FF-ABBC-4EC0-8373-EEABDDDB4380}" srcOrd="4" destOrd="0" presId="urn:microsoft.com/office/officeart/2008/layout/HorizontalMultiLevelHierarchy"/>
    <dgm:cxn modelId="{45CDC7F9-4218-4587-A745-447B45306EE0}" type="presParOf" srcId="{B30DB1FF-ABBC-4EC0-8373-EEABDDDB4380}" destId="{C6937FBE-0128-4D23-9493-75D2EA08F363}" srcOrd="0" destOrd="0" presId="urn:microsoft.com/office/officeart/2008/layout/HorizontalMultiLevelHierarchy"/>
    <dgm:cxn modelId="{231D3E69-FFBC-4D39-9BCA-BB851B70178A}" type="presParOf" srcId="{4077FF36-DC50-443E-861B-C2FC65C8D8B1}" destId="{964014B2-B427-4EB1-BDE9-9200707B3380}" srcOrd="5" destOrd="0" presId="urn:microsoft.com/office/officeart/2008/layout/HorizontalMultiLevelHierarchy"/>
    <dgm:cxn modelId="{8C2B847B-2D19-46DB-B162-C1B76E8B921F}" type="presParOf" srcId="{964014B2-B427-4EB1-BDE9-9200707B3380}" destId="{74187998-9E28-495D-9CF1-87CC2AACD5DC}" srcOrd="0" destOrd="0" presId="urn:microsoft.com/office/officeart/2008/layout/HorizontalMultiLevelHierarchy"/>
    <dgm:cxn modelId="{754D5A1C-9C26-431C-959F-3A279B069C01}" type="presParOf" srcId="{964014B2-B427-4EB1-BDE9-9200707B3380}" destId="{B8491C18-59BA-49BC-A224-0ACE09C63CD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28B30D-4674-4285-884D-C27C9C56F5B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C85A84-4CA8-4489-98B9-BA4419799914}">
      <dgm:prSet phldrT="[Текст]" custT="1"/>
      <dgm:spPr/>
      <dgm:t>
        <a:bodyPr/>
        <a:lstStyle/>
        <a:p>
          <a:r>
            <a:rPr lang="ru-RU" sz="3200" dirty="0" smtClean="0"/>
            <a:t>Наличие некоторой группы неуспевающих</a:t>
          </a:r>
          <a:endParaRPr lang="ru-RU" sz="3200" dirty="0"/>
        </a:p>
      </dgm:t>
    </dgm:pt>
    <dgm:pt modelId="{D846E0C2-EB4E-43F7-9621-A1DF03CD0B3C}" type="parTrans" cxnId="{F7BFEA67-DC67-40BE-A1B2-643518DFF7D0}">
      <dgm:prSet/>
      <dgm:spPr/>
      <dgm:t>
        <a:bodyPr/>
        <a:lstStyle/>
        <a:p>
          <a:endParaRPr lang="ru-RU"/>
        </a:p>
      </dgm:t>
    </dgm:pt>
    <dgm:pt modelId="{2CB2B8B3-83E0-42A2-A6F6-7DDB46E8A0DA}" type="sibTrans" cxnId="{F7BFEA67-DC67-40BE-A1B2-643518DFF7D0}">
      <dgm:prSet/>
      <dgm:spPr/>
      <dgm:t>
        <a:bodyPr/>
        <a:lstStyle/>
        <a:p>
          <a:endParaRPr lang="ru-RU"/>
        </a:p>
      </dgm:t>
    </dgm:pt>
    <dgm:pt modelId="{831F89B1-02F9-41BE-BA3E-B088ECB7FAB5}">
      <dgm:prSet phldrT="[Текст]" custT="1"/>
      <dgm:spPr/>
      <dgm:t>
        <a:bodyPr/>
        <a:lstStyle/>
        <a:p>
          <a:r>
            <a:rPr lang="ru-RU" sz="3200" b="1" dirty="0" smtClean="0"/>
            <a:t>Школы «группы риска»</a:t>
          </a:r>
          <a:endParaRPr lang="ru-RU" sz="3200" b="1" dirty="0"/>
        </a:p>
      </dgm:t>
    </dgm:pt>
    <dgm:pt modelId="{19414B50-DD33-492A-8117-7F386F9A0624}" type="parTrans" cxnId="{CE4199F4-2378-4711-AA1C-1FF5192202E6}">
      <dgm:prSet/>
      <dgm:spPr/>
      <dgm:t>
        <a:bodyPr/>
        <a:lstStyle/>
        <a:p>
          <a:endParaRPr lang="ru-RU"/>
        </a:p>
      </dgm:t>
    </dgm:pt>
    <dgm:pt modelId="{CC88D65C-9DD2-4AA7-BC7B-23E501E04CA4}" type="sibTrans" cxnId="{CE4199F4-2378-4711-AA1C-1FF5192202E6}">
      <dgm:prSet/>
      <dgm:spPr/>
      <dgm:t>
        <a:bodyPr/>
        <a:lstStyle/>
        <a:p>
          <a:endParaRPr lang="ru-RU"/>
        </a:p>
      </dgm:t>
    </dgm:pt>
    <dgm:pt modelId="{DD77FECF-D7BE-42C4-92A9-EF4BDC0EA098}">
      <dgm:prSet phldrT="[Текст]" custT="1"/>
      <dgm:spPr/>
      <dgm:t>
        <a:bodyPr/>
        <a:lstStyle/>
        <a:p>
          <a:r>
            <a:rPr lang="ru-RU" sz="2800" b="1" dirty="0" smtClean="0"/>
            <a:t>Школы с низкими образовательными результатами</a:t>
          </a:r>
          <a:endParaRPr lang="ru-RU" sz="2800" b="1" dirty="0"/>
        </a:p>
      </dgm:t>
    </dgm:pt>
    <dgm:pt modelId="{732FF632-93AA-4B39-B3FA-9D6645B60156}" type="parTrans" cxnId="{8F7E7C47-5C35-4009-877B-332ADB7E89EA}">
      <dgm:prSet/>
      <dgm:spPr/>
      <dgm:t>
        <a:bodyPr/>
        <a:lstStyle/>
        <a:p>
          <a:endParaRPr lang="ru-RU"/>
        </a:p>
      </dgm:t>
    </dgm:pt>
    <dgm:pt modelId="{0F92BFAC-954F-4B2B-9E83-A4CBBFA4B149}" type="sibTrans" cxnId="{8F7E7C47-5C35-4009-877B-332ADB7E89EA}">
      <dgm:prSet/>
      <dgm:spPr/>
      <dgm:t>
        <a:bodyPr/>
        <a:lstStyle/>
        <a:p>
          <a:endParaRPr lang="ru-RU"/>
        </a:p>
      </dgm:t>
    </dgm:pt>
    <dgm:pt modelId="{3524EA8C-4516-4FD4-8293-9EE2F55C822A}" type="pres">
      <dgm:prSet presAssocID="{3928B30D-4674-4285-884D-C27C9C56F5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326737-EA9F-485B-92B5-3BD7A77DDE88}" type="pres">
      <dgm:prSet presAssocID="{3928B30D-4674-4285-884D-C27C9C56F5BD}" presName="bkgdShp" presStyleLbl="alignAccFollowNode1" presStyleIdx="0" presStyleCnt="1"/>
      <dgm:spPr/>
    </dgm:pt>
    <dgm:pt modelId="{AA8FC11D-C711-4F46-96FB-F1BBF22438B3}" type="pres">
      <dgm:prSet presAssocID="{3928B30D-4674-4285-884D-C27C9C56F5BD}" presName="linComp" presStyleCnt="0"/>
      <dgm:spPr/>
    </dgm:pt>
    <dgm:pt modelId="{1E3B9F46-94E4-4883-AA16-57FA843A70D8}" type="pres">
      <dgm:prSet presAssocID="{DDC85A84-4CA8-4489-98B9-BA4419799914}" presName="compNode" presStyleCnt="0"/>
      <dgm:spPr/>
    </dgm:pt>
    <dgm:pt modelId="{51C181F2-0F51-4C96-8D63-5885FDFBF08E}" type="pres">
      <dgm:prSet presAssocID="{DDC85A84-4CA8-4489-98B9-BA4419799914}" presName="node" presStyleLbl="node1" presStyleIdx="0" presStyleCnt="3" custScaleX="114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57B49-EF5E-4A85-BBA8-A84849ACE36B}" type="pres">
      <dgm:prSet presAssocID="{DDC85A84-4CA8-4489-98B9-BA4419799914}" presName="invisiNode" presStyleLbl="node1" presStyleIdx="0" presStyleCnt="3"/>
      <dgm:spPr/>
    </dgm:pt>
    <dgm:pt modelId="{2C763399-567C-49A6-9188-452BA1C5D8D5}" type="pres">
      <dgm:prSet presAssocID="{DDC85A84-4CA8-4489-98B9-BA4419799914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3F5ADD6-CE97-49DE-B8F2-53E7268C8160}" type="pres">
      <dgm:prSet presAssocID="{2CB2B8B3-83E0-42A2-A6F6-7DDB46E8A0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AB80A54-874D-4565-8A45-BAB55F14E9B7}" type="pres">
      <dgm:prSet presAssocID="{831F89B1-02F9-41BE-BA3E-B088ECB7FAB5}" presName="compNode" presStyleCnt="0"/>
      <dgm:spPr/>
    </dgm:pt>
    <dgm:pt modelId="{99C0FA0D-546B-436D-B66E-886F7CE9BC75}" type="pres">
      <dgm:prSet presAssocID="{831F89B1-02F9-41BE-BA3E-B088ECB7FAB5}" presName="node" presStyleLbl="node1" presStyleIdx="1" presStyleCnt="3" custLinFactNeighborX="648" custLinFactNeighborY="1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2AAAD-17F6-4421-884A-6BA28B973FE3}" type="pres">
      <dgm:prSet presAssocID="{831F89B1-02F9-41BE-BA3E-B088ECB7FAB5}" presName="invisiNode" presStyleLbl="node1" presStyleIdx="1" presStyleCnt="3"/>
      <dgm:spPr/>
    </dgm:pt>
    <dgm:pt modelId="{72B61BAE-23A4-4764-8F4B-021005804F1A}" type="pres">
      <dgm:prSet presAssocID="{831F89B1-02F9-41BE-BA3E-B088ECB7FAB5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FC9B21F-793F-44BD-8C37-EA57692A1252}" type="pres">
      <dgm:prSet presAssocID="{CC88D65C-9DD2-4AA7-BC7B-23E501E04CA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B5E6E28-AC38-444A-A8D4-B0D654D39478}" type="pres">
      <dgm:prSet presAssocID="{DD77FECF-D7BE-42C4-92A9-EF4BDC0EA098}" presName="compNode" presStyleCnt="0"/>
      <dgm:spPr/>
    </dgm:pt>
    <dgm:pt modelId="{C05F00C6-ED95-4F5B-BF64-490AE155A7F1}" type="pres">
      <dgm:prSet presAssocID="{DD77FECF-D7BE-42C4-92A9-EF4BDC0EA098}" presName="node" presStyleLbl="node1" presStyleIdx="2" presStyleCnt="3" custScaleX="11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552B1-BCE6-41FA-A032-D2B299F92025}" type="pres">
      <dgm:prSet presAssocID="{DD77FECF-D7BE-42C4-92A9-EF4BDC0EA098}" presName="invisiNode" presStyleLbl="node1" presStyleIdx="2" presStyleCnt="3"/>
      <dgm:spPr/>
    </dgm:pt>
    <dgm:pt modelId="{27AE94C7-9BFA-42E2-A287-4D7368E87436}" type="pres">
      <dgm:prSet presAssocID="{DD77FECF-D7BE-42C4-92A9-EF4BDC0EA098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F7E7C47-5C35-4009-877B-332ADB7E89EA}" srcId="{3928B30D-4674-4285-884D-C27C9C56F5BD}" destId="{DD77FECF-D7BE-42C4-92A9-EF4BDC0EA098}" srcOrd="2" destOrd="0" parTransId="{732FF632-93AA-4B39-B3FA-9D6645B60156}" sibTransId="{0F92BFAC-954F-4B2B-9E83-A4CBBFA4B149}"/>
    <dgm:cxn modelId="{7948671A-CA81-497F-BDC7-64B3CFD73F5B}" type="presOf" srcId="{3928B30D-4674-4285-884D-C27C9C56F5BD}" destId="{3524EA8C-4516-4FD4-8293-9EE2F55C822A}" srcOrd="0" destOrd="0" presId="urn:microsoft.com/office/officeart/2005/8/layout/pList2"/>
    <dgm:cxn modelId="{15551503-AB7B-4684-B530-D8BC763324D6}" type="presOf" srcId="{DD77FECF-D7BE-42C4-92A9-EF4BDC0EA098}" destId="{C05F00C6-ED95-4F5B-BF64-490AE155A7F1}" srcOrd="0" destOrd="0" presId="urn:microsoft.com/office/officeart/2005/8/layout/pList2"/>
    <dgm:cxn modelId="{B0BE1201-391A-4573-B7A9-8BAA529D643F}" type="presOf" srcId="{831F89B1-02F9-41BE-BA3E-B088ECB7FAB5}" destId="{99C0FA0D-546B-436D-B66E-886F7CE9BC75}" srcOrd="0" destOrd="0" presId="urn:microsoft.com/office/officeart/2005/8/layout/pList2"/>
    <dgm:cxn modelId="{FEEC189B-4663-4582-A190-9832BE41B460}" type="presOf" srcId="{CC88D65C-9DD2-4AA7-BC7B-23E501E04CA4}" destId="{6FC9B21F-793F-44BD-8C37-EA57692A1252}" srcOrd="0" destOrd="0" presId="urn:microsoft.com/office/officeart/2005/8/layout/pList2"/>
    <dgm:cxn modelId="{CE4199F4-2378-4711-AA1C-1FF5192202E6}" srcId="{3928B30D-4674-4285-884D-C27C9C56F5BD}" destId="{831F89B1-02F9-41BE-BA3E-B088ECB7FAB5}" srcOrd="1" destOrd="0" parTransId="{19414B50-DD33-492A-8117-7F386F9A0624}" sibTransId="{CC88D65C-9DD2-4AA7-BC7B-23E501E04CA4}"/>
    <dgm:cxn modelId="{F7BFEA67-DC67-40BE-A1B2-643518DFF7D0}" srcId="{3928B30D-4674-4285-884D-C27C9C56F5BD}" destId="{DDC85A84-4CA8-4489-98B9-BA4419799914}" srcOrd="0" destOrd="0" parTransId="{D846E0C2-EB4E-43F7-9621-A1DF03CD0B3C}" sibTransId="{2CB2B8B3-83E0-42A2-A6F6-7DDB46E8A0DA}"/>
    <dgm:cxn modelId="{EE2E3C95-7AE9-4DA1-9FB5-F7293242968B}" type="presOf" srcId="{DDC85A84-4CA8-4489-98B9-BA4419799914}" destId="{51C181F2-0F51-4C96-8D63-5885FDFBF08E}" srcOrd="0" destOrd="0" presId="urn:microsoft.com/office/officeart/2005/8/layout/pList2"/>
    <dgm:cxn modelId="{2B122B2E-CCF5-481C-933E-C3495B4B405F}" type="presOf" srcId="{2CB2B8B3-83E0-42A2-A6F6-7DDB46E8A0DA}" destId="{23F5ADD6-CE97-49DE-B8F2-53E7268C8160}" srcOrd="0" destOrd="0" presId="urn:microsoft.com/office/officeart/2005/8/layout/pList2"/>
    <dgm:cxn modelId="{31634FBA-97C8-44D1-ABA2-AD1B2095AA10}" type="presParOf" srcId="{3524EA8C-4516-4FD4-8293-9EE2F55C822A}" destId="{7D326737-EA9F-485B-92B5-3BD7A77DDE88}" srcOrd="0" destOrd="0" presId="urn:microsoft.com/office/officeart/2005/8/layout/pList2"/>
    <dgm:cxn modelId="{6BBE53B7-9EF6-4945-AF09-044EDF3840AD}" type="presParOf" srcId="{3524EA8C-4516-4FD4-8293-9EE2F55C822A}" destId="{AA8FC11D-C711-4F46-96FB-F1BBF22438B3}" srcOrd="1" destOrd="0" presId="urn:microsoft.com/office/officeart/2005/8/layout/pList2"/>
    <dgm:cxn modelId="{0863EA54-2B5B-4A84-80F9-4342E08A17B0}" type="presParOf" srcId="{AA8FC11D-C711-4F46-96FB-F1BBF22438B3}" destId="{1E3B9F46-94E4-4883-AA16-57FA843A70D8}" srcOrd="0" destOrd="0" presId="urn:microsoft.com/office/officeart/2005/8/layout/pList2"/>
    <dgm:cxn modelId="{EF93DC0C-8E73-4B2D-9345-850B244AC462}" type="presParOf" srcId="{1E3B9F46-94E4-4883-AA16-57FA843A70D8}" destId="{51C181F2-0F51-4C96-8D63-5885FDFBF08E}" srcOrd="0" destOrd="0" presId="urn:microsoft.com/office/officeart/2005/8/layout/pList2"/>
    <dgm:cxn modelId="{DF607716-31A4-431C-8509-8F2259FDBD88}" type="presParOf" srcId="{1E3B9F46-94E4-4883-AA16-57FA843A70D8}" destId="{44457B49-EF5E-4A85-BBA8-A84849ACE36B}" srcOrd="1" destOrd="0" presId="urn:microsoft.com/office/officeart/2005/8/layout/pList2"/>
    <dgm:cxn modelId="{727F1831-C29C-45EB-B8F4-852F9A5A1C69}" type="presParOf" srcId="{1E3B9F46-94E4-4883-AA16-57FA843A70D8}" destId="{2C763399-567C-49A6-9188-452BA1C5D8D5}" srcOrd="2" destOrd="0" presId="urn:microsoft.com/office/officeart/2005/8/layout/pList2"/>
    <dgm:cxn modelId="{D2E907A4-CB15-437C-AD06-0E93A93FFFFB}" type="presParOf" srcId="{AA8FC11D-C711-4F46-96FB-F1BBF22438B3}" destId="{23F5ADD6-CE97-49DE-B8F2-53E7268C8160}" srcOrd="1" destOrd="0" presId="urn:microsoft.com/office/officeart/2005/8/layout/pList2"/>
    <dgm:cxn modelId="{AC58843F-01AC-4477-AD2D-9F1DB7C8D27F}" type="presParOf" srcId="{AA8FC11D-C711-4F46-96FB-F1BBF22438B3}" destId="{5AB80A54-874D-4565-8A45-BAB55F14E9B7}" srcOrd="2" destOrd="0" presId="urn:microsoft.com/office/officeart/2005/8/layout/pList2"/>
    <dgm:cxn modelId="{5C34ADC6-2F39-409C-85D8-711E224AB254}" type="presParOf" srcId="{5AB80A54-874D-4565-8A45-BAB55F14E9B7}" destId="{99C0FA0D-546B-436D-B66E-886F7CE9BC75}" srcOrd="0" destOrd="0" presId="urn:microsoft.com/office/officeart/2005/8/layout/pList2"/>
    <dgm:cxn modelId="{509244C1-F73D-4203-90D1-3548F14D5939}" type="presParOf" srcId="{5AB80A54-874D-4565-8A45-BAB55F14E9B7}" destId="{6EE2AAAD-17F6-4421-884A-6BA28B973FE3}" srcOrd="1" destOrd="0" presId="urn:microsoft.com/office/officeart/2005/8/layout/pList2"/>
    <dgm:cxn modelId="{0302DAC4-756C-44A4-8A2D-DE96629FCC57}" type="presParOf" srcId="{5AB80A54-874D-4565-8A45-BAB55F14E9B7}" destId="{72B61BAE-23A4-4764-8F4B-021005804F1A}" srcOrd="2" destOrd="0" presId="urn:microsoft.com/office/officeart/2005/8/layout/pList2"/>
    <dgm:cxn modelId="{79EECDD0-961D-4B77-9722-8ABA6A6108DF}" type="presParOf" srcId="{AA8FC11D-C711-4F46-96FB-F1BBF22438B3}" destId="{6FC9B21F-793F-44BD-8C37-EA57692A1252}" srcOrd="3" destOrd="0" presId="urn:microsoft.com/office/officeart/2005/8/layout/pList2"/>
    <dgm:cxn modelId="{7039E6D8-2CD2-448D-9B92-57289DA986BA}" type="presParOf" srcId="{AA8FC11D-C711-4F46-96FB-F1BBF22438B3}" destId="{9B5E6E28-AC38-444A-A8D4-B0D654D39478}" srcOrd="4" destOrd="0" presId="urn:microsoft.com/office/officeart/2005/8/layout/pList2"/>
    <dgm:cxn modelId="{86CE72B3-06A5-49F1-BEE3-B630086BF9A1}" type="presParOf" srcId="{9B5E6E28-AC38-444A-A8D4-B0D654D39478}" destId="{C05F00C6-ED95-4F5B-BF64-490AE155A7F1}" srcOrd="0" destOrd="0" presId="urn:microsoft.com/office/officeart/2005/8/layout/pList2"/>
    <dgm:cxn modelId="{0F74B671-97E6-487F-B57F-2D18C269C264}" type="presParOf" srcId="{9B5E6E28-AC38-444A-A8D4-B0D654D39478}" destId="{56C552B1-BCE6-41FA-A032-D2B299F92025}" srcOrd="1" destOrd="0" presId="urn:microsoft.com/office/officeart/2005/8/layout/pList2"/>
    <dgm:cxn modelId="{9BEF947A-689D-4930-9EB9-1C2E2E6A2962}" type="presParOf" srcId="{9B5E6E28-AC38-444A-A8D4-B0D654D39478}" destId="{27AE94C7-9BFA-42E2-A287-4D7368E8743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190F5E-76A9-4AA4-99E9-E8EB16E0F80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94723D-826F-44EE-8894-52F8A16CC705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Среднесрочная программа развития: цель1, цель 2, цель 3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7C7B82-F371-4038-B5A3-66FCAF5C6580}" type="parTrans" cxnId="{D3F86D8C-F552-47DC-AF50-127F8CD6FD20}">
      <dgm:prSet/>
      <dgm:spPr/>
      <dgm:t>
        <a:bodyPr/>
        <a:lstStyle/>
        <a:p>
          <a:endParaRPr lang="ru-RU"/>
        </a:p>
      </dgm:t>
    </dgm:pt>
    <dgm:pt modelId="{92621D79-1687-4D5D-AEF2-EFB9797A4131}" type="sibTrans" cxnId="{D3F86D8C-F552-47DC-AF50-127F8CD6FD20}">
      <dgm:prSet/>
      <dgm:spPr/>
      <dgm:t>
        <a:bodyPr/>
        <a:lstStyle/>
        <a:p>
          <a:endParaRPr lang="ru-RU"/>
        </a:p>
      </dgm:t>
    </dgm:pt>
    <dgm:pt modelId="{F0D272D8-FEA7-4811-84FC-12D67EE5A2C7}">
      <dgm:prSet phldrT="[Текст]"/>
      <dgm:spPr/>
      <dgm:t>
        <a:bodyPr/>
        <a:lstStyle/>
        <a:p>
          <a:r>
            <a:rPr lang="ru-RU" dirty="0" smtClean="0"/>
            <a:t>Цель. Риск 2</a:t>
          </a:r>
          <a:endParaRPr lang="ru-RU" dirty="0"/>
        </a:p>
      </dgm:t>
    </dgm:pt>
    <dgm:pt modelId="{F3A6BFD2-AF50-4CC2-A6F2-63F4C28D62BD}" type="parTrans" cxnId="{7CBC047E-C4D3-42F3-858A-0FAC760CB053}">
      <dgm:prSet/>
      <dgm:spPr/>
      <dgm:t>
        <a:bodyPr/>
        <a:lstStyle/>
        <a:p>
          <a:endParaRPr lang="ru-RU"/>
        </a:p>
      </dgm:t>
    </dgm:pt>
    <dgm:pt modelId="{B9848D16-B765-487C-B381-DCF85706DDFC}" type="sibTrans" cxnId="{7CBC047E-C4D3-42F3-858A-0FAC760CB053}">
      <dgm:prSet/>
      <dgm:spPr/>
      <dgm:t>
        <a:bodyPr/>
        <a:lstStyle/>
        <a:p>
          <a:endParaRPr lang="ru-RU"/>
        </a:p>
      </dgm:t>
    </dgm:pt>
    <dgm:pt modelId="{0C9D79A7-88C0-4422-AD82-939E079A3445}">
      <dgm:prSet phldrT="[Текст]"/>
      <dgm:spPr/>
      <dgm:t>
        <a:bodyPr/>
        <a:lstStyle/>
        <a:p>
          <a:r>
            <a:rPr lang="ru-RU" dirty="0" smtClean="0"/>
            <a:t>Цель. Риск 1</a:t>
          </a:r>
          <a:endParaRPr lang="ru-RU" dirty="0"/>
        </a:p>
      </dgm:t>
    </dgm:pt>
    <dgm:pt modelId="{FE29AD7E-6F66-4E9B-AA20-EFE7B5A18AB9}" type="parTrans" cxnId="{F0A88443-6100-4016-88B1-550414B9B165}">
      <dgm:prSet/>
      <dgm:spPr/>
      <dgm:t>
        <a:bodyPr/>
        <a:lstStyle/>
        <a:p>
          <a:endParaRPr lang="ru-RU"/>
        </a:p>
      </dgm:t>
    </dgm:pt>
    <dgm:pt modelId="{3F4D9935-7012-4528-9E2C-7A58B4AB5387}" type="sibTrans" cxnId="{F0A88443-6100-4016-88B1-550414B9B165}">
      <dgm:prSet/>
      <dgm:spPr/>
      <dgm:t>
        <a:bodyPr/>
        <a:lstStyle/>
        <a:p>
          <a:endParaRPr lang="ru-RU"/>
        </a:p>
      </dgm:t>
    </dgm:pt>
    <dgm:pt modelId="{C4ED3F2B-103D-4DC1-BB14-2590E3135E55}">
      <dgm:prSet phldrT="[Текст]"/>
      <dgm:spPr/>
      <dgm:t>
        <a:bodyPr/>
        <a:lstStyle/>
        <a:p>
          <a:r>
            <a:rPr lang="ru-RU" dirty="0" smtClean="0"/>
            <a:t>Цель. Риск 3</a:t>
          </a:r>
          <a:endParaRPr lang="ru-RU" dirty="0"/>
        </a:p>
      </dgm:t>
    </dgm:pt>
    <dgm:pt modelId="{AC041BCB-F292-4FCE-B6CC-E620B5530412}" type="parTrans" cxnId="{DD56DAA1-357C-4CF8-9379-D23F83550CC2}">
      <dgm:prSet/>
      <dgm:spPr/>
      <dgm:t>
        <a:bodyPr/>
        <a:lstStyle/>
        <a:p>
          <a:endParaRPr lang="ru-RU"/>
        </a:p>
      </dgm:t>
    </dgm:pt>
    <dgm:pt modelId="{707A1A0C-221B-4111-9C31-66C81476B27C}" type="sibTrans" cxnId="{DD56DAA1-357C-4CF8-9379-D23F83550CC2}">
      <dgm:prSet/>
      <dgm:spPr/>
      <dgm:t>
        <a:bodyPr/>
        <a:lstStyle/>
        <a:p>
          <a:endParaRPr lang="ru-RU"/>
        </a:p>
      </dgm:t>
    </dgm:pt>
    <dgm:pt modelId="{A42584D3-4861-4215-8E2B-D94AF789B3F1}" type="pres">
      <dgm:prSet presAssocID="{42190F5E-76A9-4AA4-99E9-E8EB16E0F80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572BA43-822A-4F1C-8882-2E24EB0829EC}" type="pres">
      <dgm:prSet presAssocID="{3B94723D-826F-44EE-8894-52F8A16CC705}" presName="centerShape" presStyleLbl="node0" presStyleIdx="0" presStyleCnt="1" custScaleX="204857" custScaleY="241782" custLinFactNeighborX="-5657" custLinFactNeighborY="-3181"/>
      <dgm:spPr/>
    </dgm:pt>
    <dgm:pt modelId="{005DCF0D-5572-4737-BDE3-B61AC031F2A3}" type="pres">
      <dgm:prSet presAssocID="{F3A6BFD2-AF50-4CC2-A6F2-63F4C28D62BD}" presName="Name9" presStyleLbl="parChTrans1D2" presStyleIdx="0" presStyleCnt="3"/>
      <dgm:spPr/>
    </dgm:pt>
    <dgm:pt modelId="{FE543011-DC34-4399-86CC-617AE11FF185}" type="pres">
      <dgm:prSet presAssocID="{F3A6BFD2-AF50-4CC2-A6F2-63F4C28D62BD}" presName="connTx" presStyleLbl="parChTrans1D2" presStyleIdx="0" presStyleCnt="3"/>
      <dgm:spPr/>
    </dgm:pt>
    <dgm:pt modelId="{B07440C4-60D3-46E3-A96D-F41A94AEDA79}" type="pres">
      <dgm:prSet presAssocID="{F0D272D8-FEA7-4811-84FC-12D67EE5A2C7}" presName="node" presStyleLbl="node1" presStyleIdx="0" presStyleCnt="3" custRadScaleRad="164762" custRadScaleInc="183239">
        <dgm:presLayoutVars>
          <dgm:bulletEnabled val="1"/>
        </dgm:presLayoutVars>
      </dgm:prSet>
      <dgm:spPr/>
    </dgm:pt>
    <dgm:pt modelId="{AE9B3A24-D291-426E-BA3E-72AF31540D2B}" type="pres">
      <dgm:prSet presAssocID="{FE29AD7E-6F66-4E9B-AA20-EFE7B5A18AB9}" presName="Name9" presStyleLbl="parChTrans1D2" presStyleIdx="1" presStyleCnt="3"/>
      <dgm:spPr/>
    </dgm:pt>
    <dgm:pt modelId="{5AFF34CC-B80C-449B-BB44-0DCD29F1DDFD}" type="pres">
      <dgm:prSet presAssocID="{FE29AD7E-6F66-4E9B-AA20-EFE7B5A18AB9}" presName="connTx" presStyleLbl="parChTrans1D2" presStyleIdx="1" presStyleCnt="3"/>
      <dgm:spPr/>
    </dgm:pt>
    <dgm:pt modelId="{627304D0-65D1-42BC-908F-C89922736B3A}" type="pres">
      <dgm:prSet presAssocID="{0C9D79A7-88C0-4422-AD82-939E079A3445}" presName="node" presStyleLbl="node1" presStyleIdx="1" presStyleCnt="3" custRadScaleRad="175995" custRadScaleInc="-129780">
        <dgm:presLayoutVars>
          <dgm:bulletEnabled val="1"/>
        </dgm:presLayoutVars>
      </dgm:prSet>
      <dgm:spPr/>
    </dgm:pt>
    <dgm:pt modelId="{BC08E30A-6F98-4EFE-B996-8D447F39D34F}" type="pres">
      <dgm:prSet presAssocID="{AC041BCB-F292-4FCE-B6CC-E620B5530412}" presName="Name9" presStyleLbl="parChTrans1D2" presStyleIdx="2" presStyleCnt="3"/>
      <dgm:spPr/>
    </dgm:pt>
    <dgm:pt modelId="{8FF77074-BA88-4CB5-916B-1DB3FB7B399F}" type="pres">
      <dgm:prSet presAssocID="{AC041BCB-F292-4FCE-B6CC-E620B5530412}" presName="connTx" presStyleLbl="parChTrans1D2" presStyleIdx="2" presStyleCnt="3"/>
      <dgm:spPr/>
    </dgm:pt>
    <dgm:pt modelId="{4D90B44F-47EE-46A9-959D-EC3AE44B39E8}" type="pres">
      <dgm:prSet presAssocID="{C4ED3F2B-103D-4DC1-BB14-2590E3135E55}" presName="node" presStyleLbl="node1" presStyleIdx="2" presStyleCnt="3" custRadScaleRad="161690" custRadScaleInc="69786">
        <dgm:presLayoutVars>
          <dgm:bulletEnabled val="1"/>
        </dgm:presLayoutVars>
      </dgm:prSet>
      <dgm:spPr/>
    </dgm:pt>
  </dgm:ptLst>
  <dgm:cxnLst>
    <dgm:cxn modelId="{05685DF5-766C-40CD-A379-FDAED6D81DC4}" type="presOf" srcId="{3B94723D-826F-44EE-8894-52F8A16CC705}" destId="{B572BA43-822A-4F1C-8882-2E24EB0829EC}" srcOrd="0" destOrd="0" presId="urn:microsoft.com/office/officeart/2005/8/layout/radial1"/>
    <dgm:cxn modelId="{F4AD045C-52C5-4AD3-BC6A-F6856CBA5339}" type="presOf" srcId="{F0D272D8-FEA7-4811-84FC-12D67EE5A2C7}" destId="{B07440C4-60D3-46E3-A96D-F41A94AEDA79}" srcOrd="0" destOrd="0" presId="urn:microsoft.com/office/officeart/2005/8/layout/radial1"/>
    <dgm:cxn modelId="{28CFF5C7-0049-44DE-A4ED-5A6EBBFBAA07}" type="presOf" srcId="{AC041BCB-F292-4FCE-B6CC-E620B5530412}" destId="{8FF77074-BA88-4CB5-916B-1DB3FB7B399F}" srcOrd="1" destOrd="0" presId="urn:microsoft.com/office/officeart/2005/8/layout/radial1"/>
    <dgm:cxn modelId="{595AC93B-7431-46ED-91FA-3608A0A58E6E}" type="presOf" srcId="{FE29AD7E-6F66-4E9B-AA20-EFE7B5A18AB9}" destId="{AE9B3A24-D291-426E-BA3E-72AF31540D2B}" srcOrd="0" destOrd="0" presId="urn:microsoft.com/office/officeart/2005/8/layout/radial1"/>
    <dgm:cxn modelId="{8FEA648D-2355-402D-9038-7D5ED78C6611}" type="presOf" srcId="{F3A6BFD2-AF50-4CC2-A6F2-63F4C28D62BD}" destId="{005DCF0D-5572-4737-BDE3-B61AC031F2A3}" srcOrd="0" destOrd="0" presId="urn:microsoft.com/office/officeart/2005/8/layout/radial1"/>
    <dgm:cxn modelId="{7CBC047E-C4D3-42F3-858A-0FAC760CB053}" srcId="{3B94723D-826F-44EE-8894-52F8A16CC705}" destId="{F0D272D8-FEA7-4811-84FC-12D67EE5A2C7}" srcOrd="0" destOrd="0" parTransId="{F3A6BFD2-AF50-4CC2-A6F2-63F4C28D62BD}" sibTransId="{B9848D16-B765-487C-B381-DCF85706DDFC}"/>
    <dgm:cxn modelId="{F0A88443-6100-4016-88B1-550414B9B165}" srcId="{3B94723D-826F-44EE-8894-52F8A16CC705}" destId="{0C9D79A7-88C0-4422-AD82-939E079A3445}" srcOrd="1" destOrd="0" parTransId="{FE29AD7E-6F66-4E9B-AA20-EFE7B5A18AB9}" sibTransId="{3F4D9935-7012-4528-9E2C-7A58B4AB5387}"/>
    <dgm:cxn modelId="{B37636EC-61A4-4B5E-92F2-7DC4061257E7}" type="presOf" srcId="{AC041BCB-F292-4FCE-B6CC-E620B5530412}" destId="{BC08E30A-6F98-4EFE-B996-8D447F39D34F}" srcOrd="0" destOrd="0" presId="urn:microsoft.com/office/officeart/2005/8/layout/radial1"/>
    <dgm:cxn modelId="{F449A0E5-F199-4110-BF59-8C7BF5F8E1C6}" type="presOf" srcId="{C4ED3F2B-103D-4DC1-BB14-2590E3135E55}" destId="{4D90B44F-47EE-46A9-959D-EC3AE44B39E8}" srcOrd="0" destOrd="0" presId="urn:microsoft.com/office/officeart/2005/8/layout/radial1"/>
    <dgm:cxn modelId="{935FDE03-6E22-4519-932F-CC9CB901F669}" type="presOf" srcId="{0C9D79A7-88C0-4422-AD82-939E079A3445}" destId="{627304D0-65D1-42BC-908F-C89922736B3A}" srcOrd="0" destOrd="0" presId="urn:microsoft.com/office/officeart/2005/8/layout/radial1"/>
    <dgm:cxn modelId="{A8535A62-C8B4-4A4A-992D-044D97954A87}" type="presOf" srcId="{FE29AD7E-6F66-4E9B-AA20-EFE7B5A18AB9}" destId="{5AFF34CC-B80C-449B-BB44-0DCD29F1DDFD}" srcOrd="1" destOrd="0" presId="urn:microsoft.com/office/officeart/2005/8/layout/radial1"/>
    <dgm:cxn modelId="{DD56DAA1-357C-4CF8-9379-D23F83550CC2}" srcId="{3B94723D-826F-44EE-8894-52F8A16CC705}" destId="{C4ED3F2B-103D-4DC1-BB14-2590E3135E55}" srcOrd="2" destOrd="0" parTransId="{AC041BCB-F292-4FCE-B6CC-E620B5530412}" sibTransId="{707A1A0C-221B-4111-9C31-66C81476B27C}"/>
    <dgm:cxn modelId="{0A8BAB9A-FF81-4D2B-9E06-77689E8AB6CC}" type="presOf" srcId="{42190F5E-76A9-4AA4-99E9-E8EB16E0F80C}" destId="{A42584D3-4861-4215-8E2B-D94AF789B3F1}" srcOrd="0" destOrd="0" presId="urn:microsoft.com/office/officeart/2005/8/layout/radial1"/>
    <dgm:cxn modelId="{4698EE91-36E4-41A1-AF09-5C596149DCFD}" type="presOf" srcId="{F3A6BFD2-AF50-4CC2-A6F2-63F4C28D62BD}" destId="{FE543011-DC34-4399-86CC-617AE11FF185}" srcOrd="1" destOrd="0" presId="urn:microsoft.com/office/officeart/2005/8/layout/radial1"/>
    <dgm:cxn modelId="{D3F86D8C-F552-47DC-AF50-127F8CD6FD20}" srcId="{42190F5E-76A9-4AA4-99E9-E8EB16E0F80C}" destId="{3B94723D-826F-44EE-8894-52F8A16CC705}" srcOrd="0" destOrd="0" parTransId="{957C7B82-F371-4038-B5A3-66FCAF5C6580}" sibTransId="{92621D79-1687-4D5D-AEF2-EFB9797A4131}"/>
    <dgm:cxn modelId="{B4E7E691-F1B9-4963-A570-E3A2B3B7FA1E}" type="presParOf" srcId="{A42584D3-4861-4215-8E2B-D94AF789B3F1}" destId="{B572BA43-822A-4F1C-8882-2E24EB0829EC}" srcOrd="0" destOrd="0" presId="urn:microsoft.com/office/officeart/2005/8/layout/radial1"/>
    <dgm:cxn modelId="{7E798691-86D4-4AD2-B30E-150F7DEB4769}" type="presParOf" srcId="{A42584D3-4861-4215-8E2B-D94AF789B3F1}" destId="{005DCF0D-5572-4737-BDE3-B61AC031F2A3}" srcOrd="1" destOrd="0" presId="urn:microsoft.com/office/officeart/2005/8/layout/radial1"/>
    <dgm:cxn modelId="{1C298C2A-6622-4851-89AF-854925384554}" type="presParOf" srcId="{005DCF0D-5572-4737-BDE3-B61AC031F2A3}" destId="{FE543011-DC34-4399-86CC-617AE11FF185}" srcOrd="0" destOrd="0" presId="urn:microsoft.com/office/officeart/2005/8/layout/radial1"/>
    <dgm:cxn modelId="{19A1E4C6-9D08-40FB-AEE8-03FDDEA6FD5C}" type="presParOf" srcId="{A42584D3-4861-4215-8E2B-D94AF789B3F1}" destId="{B07440C4-60D3-46E3-A96D-F41A94AEDA79}" srcOrd="2" destOrd="0" presId="urn:microsoft.com/office/officeart/2005/8/layout/radial1"/>
    <dgm:cxn modelId="{C0191BF4-3622-4792-B3A7-8925FF9B3363}" type="presParOf" srcId="{A42584D3-4861-4215-8E2B-D94AF789B3F1}" destId="{AE9B3A24-D291-426E-BA3E-72AF31540D2B}" srcOrd="3" destOrd="0" presId="urn:microsoft.com/office/officeart/2005/8/layout/radial1"/>
    <dgm:cxn modelId="{BA5FC8AA-426B-46A0-A1F7-90FBEBDFB774}" type="presParOf" srcId="{AE9B3A24-D291-426E-BA3E-72AF31540D2B}" destId="{5AFF34CC-B80C-449B-BB44-0DCD29F1DDFD}" srcOrd="0" destOrd="0" presId="urn:microsoft.com/office/officeart/2005/8/layout/radial1"/>
    <dgm:cxn modelId="{5C04EA01-94F9-4896-858C-948D2DD8BE70}" type="presParOf" srcId="{A42584D3-4861-4215-8E2B-D94AF789B3F1}" destId="{627304D0-65D1-42BC-908F-C89922736B3A}" srcOrd="4" destOrd="0" presId="urn:microsoft.com/office/officeart/2005/8/layout/radial1"/>
    <dgm:cxn modelId="{E3D871AA-B333-409F-94C4-976EFFA856C1}" type="presParOf" srcId="{A42584D3-4861-4215-8E2B-D94AF789B3F1}" destId="{BC08E30A-6F98-4EFE-B996-8D447F39D34F}" srcOrd="5" destOrd="0" presId="urn:microsoft.com/office/officeart/2005/8/layout/radial1"/>
    <dgm:cxn modelId="{F9BE4774-DE68-4A2B-BA6D-E6CECDE7D872}" type="presParOf" srcId="{BC08E30A-6F98-4EFE-B996-8D447F39D34F}" destId="{8FF77074-BA88-4CB5-916B-1DB3FB7B399F}" srcOrd="0" destOrd="0" presId="urn:microsoft.com/office/officeart/2005/8/layout/radial1"/>
    <dgm:cxn modelId="{B1E4243D-FDDE-479D-9C6B-C7C5284CD52F}" type="presParOf" srcId="{A42584D3-4861-4215-8E2B-D94AF789B3F1}" destId="{4D90B44F-47EE-46A9-959D-EC3AE44B39E8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DB1FF-ABBC-4EC0-8373-EEABDDDB4380}">
      <dsp:nvSpPr>
        <dsp:cNvPr id="0" name=""/>
        <dsp:cNvSpPr/>
      </dsp:nvSpPr>
      <dsp:spPr>
        <a:xfrm>
          <a:off x="1216793" y="2808287"/>
          <a:ext cx="367505" cy="1767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752" y="0"/>
              </a:lnTo>
              <a:lnTo>
                <a:pt x="183752" y="1767995"/>
              </a:lnTo>
              <a:lnTo>
                <a:pt x="367505" y="1767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355401" y="3647140"/>
        <a:ext cx="90289" cy="90289"/>
      </dsp:txXfrm>
    </dsp:sp>
    <dsp:sp modelId="{F14D873E-89D3-41F5-821A-5ECCB5D7CD29}">
      <dsp:nvSpPr>
        <dsp:cNvPr id="0" name=""/>
        <dsp:cNvSpPr/>
      </dsp:nvSpPr>
      <dsp:spPr>
        <a:xfrm>
          <a:off x="1216793" y="2762567"/>
          <a:ext cx="4630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1528" y="45720"/>
              </a:lnTo>
              <a:lnTo>
                <a:pt x="231528" y="101777"/>
              </a:lnTo>
              <a:lnTo>
                <a:pt x="463056" y="1017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36660" y="2796626"/>
        <a:ext cx="23321" cy="23321"/>
      </dsp:txXfrm>
    </dsp:sp>
    <dsp:sp modelId="{BD109B4D-FE01-494C-B278-6679C3DB72BB}">
      <dsp:nvSpPr>
        <dsp:cNvPr id="0" name=""/>
        <dsp:cNvSpPr/>
      </dsp:nvSpPr>
      <dsp:spPr>
        <a:xfrm>
          <a:off x="1216793" y="1089192"/>
          <a:ext cx="463056" cy="1719095"/>
        </a:xfrm>
        <a:custGeom>
          <a:avLst/>
          <a:gdLst/>
          <a:ahLst/>
          <a:cxnLst/>
          <a:rect l="0" t="0" r="0" b="0"/>
          <a:pathLst>
            <a:path>
              <a:moveTo>
                <a:pt x="0" y="1719095"/>
              </a:moveTo>
              <a:lnTo>
                <a:pt x="231528" y="1719095"/>
              </a:lnTo>
              <a:lnTo>
                <a:pt x="231528" y="0"/>
              </a:lnTo>
              <a:lnTo>
                <a:pt x="46305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03812" y="1904230"/>
        <a:ext cx="89018" cy="89018"/>
      </dsp:txXfrm>
    </dsp:sp>
    <dsp:sp modelId="{E8F2CFF4-7D6C-4E1F-8E00-9EDFF204357B}">
      <dsp:nvSpPr>
        <dsp:cNvPr id="0" name=""/>
        <dsp:cNvSpPr/>
      </dsp:nvSpPr>
      <dsp:spPr>
        <a:xfrm rot="5400000" flipV="1">
          <a:off x="-2047729" y="2205208"/>
          <a:ext cx="5322888" cy="1206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kern="1200" dirty="0" smtClean="0"/>
            <a:t>Группы  неуспешных учеников</a:t>
          </a:r>
          <a:endParaRPr lang="ru-RU" sz="4000" b="1" i="1" kern="1200" dirty="0"/>
        </a:p>
      </dsp:txBody>
      <dsp:txXfrm rot="10800000">
        <a:off x="-2047729" y="2205208"/>
        <a:ext cx="5322888" cy="1206157"/>
      </dsp:txXfrm>
    </dsp:sp>
    <dsp:sp modelId="{88D1D6FF-06CD-440F-8E3F-5BEA1A1FC213}">
      <dsp:nvSpPr>
        <dsp:cNvPr id="0" name=""/>
        <dsp:cNvSpPr/>
      </dsp:nvSpPr>
      <dsp:spPr>
        <a:xfrm>
          <a:off x="1679850" y="305951"/>
          <a:ext cx="7023300" cy="1566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Хочет, но не может</a:t>
          </a:r>
          <a:r>
            <a:rPr lang="ru-RU" sz="2400" kern="1200" dirty="0" smtClean="0"/>
            <a:t>, низкое качество учебной деятельности сочетается с положительным отношением к учебе</a:t>
          </a:r>
          <a:endParaRPr lang="ru-RU" sz="2400" kern="1200" dirty="0"/>
        </a:p>
      </dsp:txBody>
      <dsp:txXfrm>
        <a:off x="1679850" y="305951"/>
        <a:ext cx="7023300" cy="1566480"/>
      </dsp:txXfrm>
    </dsp:sp>
    <dsp:sp modelId="{B16E0D88-E198-450E-8923-DC93A4135AD5}">
      <dsp:nvSpPr>
        <dsp:cNvPr id="0" name=""/>
        <dsp:cNvSpPr/>
      </dsp:nvSpPr>
      <dsp:spPr>
        <a:xfrm>
          <a:off x="1679850" y="2048902"/>
          <a:ext cx="7023300" cy="1630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хочет и не может</a:t>
          </a: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ru-RU" sz="2800" kern="1200" dirty="0" smtClean="0"/>
            <a:t> низкое качество учебной деятельности сочетается с отрицательным отношением к учебе </a:t>
          </a:r>
          <a:endParaRPr lang="ru-RU" sz="2800" kern="1200" dirty="0"/>
        </a:p>
      </dsp:txBody>
      <dsp:txXfrm>
        <a:off x="1679850" y="2048902"/>
        <a:ext cx="7023300" cy="1630885"/>
      </dsp:txXfrm>
    </dsp:sp>
    <dsp:sp modelId="{74187998-9E28-495D-9CF1-87CC2AACD5DC}">
      <dsp:nvSpPr>
        <dsp:cNvPr id="0" name=""/>
        <dsp:cNvSpPr/>
      </dsp:nvSpPr>
      <dsp:spPr>
        <a:xfrm>
          <a:off x="1584298" y="3849099"/>
          <a:ext cx="7023300" cy="1454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Может, но не хочет</a:t>
          </a:r>
          <a:r>
            <a:rPr lang="ru-RU" sz="2800" kern="1200" dirty="0" smtClean="0"/>
            <a:t>, высокое качество учебной деятельности сочетается с  низкой учебной  мотивацией </a:t>
          </a:r>
          <a:endParaRPr lang="ru-RU" sz="2800" kern="1200" dirty="0"/>
        </a:p>
      </dsp:txBody>
      <dsp:txXfrm>
        <a:off x="1584298" y="3849099"/>
        <a:ext cx="7023300" cy="1454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26737-EA9F-485B-92B5-3BD7A77DDE88}">
      <dsp:nvSpPr>
        <dsp:cNvPr id="0" name=""/>
        <dsp:cNvSpPr/>
      </dsp:nvSpPr>
      <dsp:spPr>
        <a:xfrm>
          <a:off x="0" y="0"/>
          <a:ext cx="8642350" cy="233319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63399-567C-49A6-9188-452BA1C5D8D5}">
      <dsp:nvSpPr>
        <dsp:cNvPr id="0" name=""/>
        <dsp:cNvSpPr/>
      </dsp:nvSpPr>
      <dsp:spPr>
        <a:xfrm>
          <a:off x="427745" y="311092"/>
          <a:ext cx="2292754" cy="17110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181F2-0F51-4C96-8D63-5885FDFBF08E}">
      <dsp:nvSpPr>
        <dsp:cNvPr id="0" name=""/>
        <dsp:cNvSpPr/>
      </dsp:nvSpPr>
      <dsp:spPr>
        <a:xfrm rot="10800000">
          <a:off x="263194" y="2333193"/>
          <a:ext cx="2621856" cy="28516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Наличие некоторой группы неуспевающих</a:t>
          </a:r>
          <a:endParaRPr lang="ru-RU" sz="3200" kern="1200" dirty="0"/>
        </a:p>
      </dsp:txBody>
      <dsp:txXfrm rot="10800000">
        <a:off x="343825" y="2333193"/>
        <a:ext cx="2460594" cy="2771049"/>
      </dsp:txXfrm>
    </dsp:sp>
    <dsp:sp modelId="{72B61BAE-23A4-4764-8F4B-021005804F1A}">
      <dsp:nvSpPr>
        <dsp:cNvPr id="0" name=""/>
        <dsp:cNvSpPr/>
      </dsp:nvSpPr>
      <dsp:spPr>
        <a:xfrm>
          <a:off x="3114326" y="311092"/>
          <a:ext cx="2292754" cy="17110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0FA0D-546B-436D-B66E-886F7CE9BC75}">
      <dsp:nvSpPr>
        <dsp:cNvPr id="0" name=""/>
        <dsp:cNvSpPr/>
      </dsp:nvSpPr>
      <dsp:spPr>
        <a:xfrm rot="10800000">
          <a:off x="3129183" y="2333193"/>
          <a:ext cx="2292754" cy="28516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Школы «группы риска»</a:t>
          </a:r>
          <a:endParaRPr lang="ru-RU" sz="3200" b="1" kern="1200" dirty="0"/>
        </a:p>
      </dsp:txBody>
      <dsp:txXfrm rot="10800000">
        <a:off x="3199693" y="2333193"/>
        <a:ext cx="2151734" cy="2781170"/>
      </dsp:txXfrm>
    </dsp:sp>
    <dsp:sp modelId="{27AE94C7-9BFA-42E2-A287-4D7368E87436}">
      <dsp:nvSpPr>
        <dsp:cNvPr id="0" name=""/>
        <dsp:cNvSpPr/>
      </dsp:nvSpPr>
      <dsp:spPr>
        <a:xfrm>
          <a:off x="5861378" y="311092"/>
          <a:ext cx="2292754" cy="17110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F00C6-ED95-4F5B-BF64-490AE155A7F1}">
      <dsp:nvSpPr>
        <dsp:cNvPr id="0" name=""/>
        <dsp:cNvSpPr/>
      </dsp:nvSpPr>
      <dsp:spPr>
        <a:xfrm rot="10800000">
          <a:off x="5636356" y="2333193"/>
          <a:ext cx="2742799" cy="28516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Школы с низкими образовательными результатами</a:t>
          </a:r>
          <a:endParaRPr lang="ru-RU" sz="2800" b="1" kern="1200" dirty="0"/>
        </a:p>
      </dsp:txBody>
      <dsp:txXfrm rot="10800000">
        <a:off x="5720707" y="2333193"/>
        <a:ext cx="2574097" cy="27673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2BA43-822A-4F1C-8882-2E24EB0829EC}">
      <dsp:nvSpPr>
        <dsp:cNvPr id="0" name=""/>
        <dsp:cNvSpPr/>
      </dsp:nvSpPr>
      <dsp:spPr>
        <a:xfrm>
          <a:off x="2232257" y="792084"/>
          <a:ext cx="3291534" cy="38848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Среднесрочная программа развития: цель1, цель 2, цель 3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4291" y="1361003"/>
        <a:ext cx="2327466" cy="2746987"/>
      </dsp:txXfrm>
    </dsp:sp>
    <dsp:sp modelId="{005DCF0D-5572-4737-BDE3-B61AC031F2A3}">
      <dsp:nvSpPr>
        <dsp:cNvPr id="0" name=""/>
        <dsp:cNvSpPr/>
      </dsp:nvSpPr>
      <dsp:spPr>
        <a:xfrm rot="1180550">
          <a:off x="5417543" y="3485121"/>
          <a:ext cx="1217642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1217642" y="175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95923" y="3472251"/>
        <a:ext cx="60882" cy="60882"/>
      </dsp:txXfrm>
    </dsp:sp>
    <dsp:sp modelId="{B07440C4-60D3-46E3-A96D-F41A94AEDA79}">
      <dsp:nvSpPr>
        <dsp:cNvPr id="0" name=""/>
        <dsp:cNvSpPr/>
      </dsp:nvSpPr>
      <dsp:spPr>
        <a:xfrm>
          <a:off x="6552731" y="3174802"/>
          <a:ext cx="1606747" cy="1606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Цель. Риск 2</a:t>
          </a:r>
          <a:endParaRPr lang="ru-RU" sz="3200" kern="1200" dirty="0"/>
        </a:p>
      </dsp:txBody>
      <dsp:txXfrm>
        <a:off x="6788034" y="3410105"/>
        <a:ext cx="1136141" cy="1136141"/>
      </dsp:txXfrm>
    </dsp:sp>
    <dsp:sp modelId="{AE9B3A24-D291-426E-BA3E-72AF31540D2B}">
      <dsp:nvSpPr>
        <dsp:cNvPr id="0" name=""/>
        <dsp:cNvSpPr/>
      </dsp:nvSpPr>
      <dsp:spPr>
        <a:xfrm rot="19470156">
          <a:off x="5212957" y="1482302"/>
          <a:ext cx="792222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792222" y="175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89263" y="1480068"/>
        <a:ext cx="39611" cy="39611"/>
      </dsp:txXfrm>
    </dsp:sp>
    <dsp:sp modelId="{627304D0-65D1-42BC-908F-C89922736B3A}">
      <dsp:nvSpPr>
        <dsp:cNvPr id="0" name=""/>
        <dsp:cNvSpPr/>
      </dsp:nvSpPr>
      <dsp:spPr>
        <a:xfrm>
          <a:off x="5782245" y="0"/>
          <a:ext cx="1606747" cy="1606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Цель. Риск 1</a:t>
          </a:r>
          <a:endParaRPr lang="ru-RU" sz="3200" kern="1200" dirty="0"/>
        </a:p>
      </dsp:txBody>
      <dsp:txXfrm>
        <a:off x="6017548" y="235303"/>
        <a:ext cx="1136141" cy="1136141"/>
      </dsp:txXfrm>
    </dsp:sp>
    <dsp:sp modelId="{BC08E30A-6F98-4EFE-B996-8D447F39D34F}">
      <dsp:nvSpPr>
        <dsp:cNvPr id="0" name=""/>
        <dsp:cNvSpPr/>
      </dsp:nvSpPr>
      <dsp:spPr>
        <a:xfrm rot="11422558">
          <a:off x="1588144" y="2358897"/>
          <a:ext cx="669037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669037" y="175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905937" y="2359743"/>
        <a:ext cx="33451" cy="33451"/>
      </dsp:txXfrm>
    </dsp:sp>
    <dsp:sp modelId="{4D90B44F-47EE-46A9-959D-EC3AE44B39E8}">
      <dsp:nvSpPr>
        <dsp:cNvPr id="0" name=""/>
        <dsp:cNvSpPr/>
      </dsp:nvSpPr>
      <dsp:spPr>
        <a:xfrm>
          <a:off x="5" y="1368154"/>
          <a:ext cx="1606747" cy="1606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Цель. Риск 3</a:t>
          </a:r>
          <a:endParaRPr lang="ru-RU" sz="3200" kern="1200" dirty="0"/>
        </a:p>
      </dsp:txBody>
      <dsp:txXfrm>
        <a:off x="235308" y="1603457"/>
        <a:ext cx="1136141" cy="1136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/>
            <a:fld id="{4E287308-C56C-437A-8AC2-667BCAC945BB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sldImg"/>
          </p:nvPr>
        </p:nvSpPr>
        <p:spPr>
          <a:xfrm>
            <a:off x="942840" y="746280"/>
            <a:ext cx="4971600" cy="3730320"/>
          </a:xfrm>
          <a:prstGeom prst="rect">
            <a:avLst/>
          </a:prstGeom>
          <a:ln w="0">
            <a:noFill/>
          </a:ln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85800" y="4725000"/>
            <a:ext cx="5486040" cy="4475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sldNum"/>
          </p:nvPr>
        </p:nvSpPr>
        <p:spPr>
          <a:xfrm>
            <a:off x="3884760" y="9448200"/>
            <a:ext cx="2971440" cy="49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18B5E90-F0C3-4B5A-94FC-C8630515518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sldImg"/>
          </p:nvPr>
        </p:nvSpPr>
        <p:spPr>
          <a:xfrm>
            <a:off x="942840" y="746280"/>
            <a:ext cx="4971600" cy="3730320"/>
          </a:xfrm>
          <a:prstGeom prst="rect">
            <a:avLst/>
          </a:prstGeom>
          <a:ln w="0">
            <a:noFill/>
          </a:ln>
        </p:spPr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85800" y="4725000"/>
            <a:ext cx="5486040" cy="4475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sldNum"/>
          </p:nvPr>
        </p:nvSpPr>
        <p:spPr>
          <a:xfrm>
            <a:off x="3884760" y="9448200"/>
            <a:ext cx="2971440" cy="49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7D7C3C8-CFB4-4214-AF68-85122118933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E3AE32A-73AB-49FF-B851-C07F1BA8FDFD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23.12.22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24EB124-51E5-4174-8AF7-91B5AABCEC8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E077A4E-E0C0-4895-B7AA-C18F8A7B2933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23.12.22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59ED49E-E529-4F92-A46A-8211C89B4BD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E8BC2AC-14BE-4ED0-8ACF-4125F8C7FC00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23.12.22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C0CB4CE-D72D-4749-ABCF-9E5BCBAB966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B4B2A1E-798E-4A7B-AF9D-93BCE7529911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23.12.22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2036EED-9491-4745-BD69-61CA15B21FE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66C2C6C-6A61-4E2E-B3F6-9963ECAEAF50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23.12.22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32255DF-6E33-4349-89CB-112FCA4329C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slideLayout" Target="../slideLayouts/slideLayout25.xml"/><Relationship Id="rId7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5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85800" y="2637000"/>
            <a:ext cx="7772040" cy="2376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7030a0"/>
                </a:solidFill>
                <a:latin typeface="Calibri"/>
              </a:rPr>
              <a:t>«О  планировании работы на 2023г.  О профилактике школьной неуспешности» 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ubTitle"/>
          </p:nvPr>
        </p:nvSpPr>
        <p:spPr>
          <a:xfrm>
            <a:off x="4140000" y="5013000"/>
            <a:ext cx="4824000" cy="1583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6000"/>
          </a:bodyPr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8b8b8b"/>
                </a:solidFill>
                <a:latin typeface="Calibri"/>
              </a:rPr>
              <a:t>                                          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ff0000"/>
                </a:solidFill>
                <a:latin typeface="Calibri"/>
              </a:rPr>
              <a:t>Гребенцова  Галина        Васильевна,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ff0000"/>
                </a:solidFill>
                <a:latin typeface="Calibri"/>
              </a:rPr>
              <a:t>МКУ КИМЦ, </a:t>
            </a:r>
            <a:r>
              <a:rPr b="0" lang="en-US" sz="3200" spc="-1" strike="noStrike">
                <a:solidFill>
                  <a:srgbClr val="ff0000"/>
                </a:solidFill>
                <a:latin typeface="Calibri"/>
              </a:rPr>
              <a:t>grebencova.g@kimc.ms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214" name="Рисунок 3" descr="C:\Users\profnet\Downloads\kimc_logo (1).jpg"/>
          <p:cNvPicPr/>
          <p:nvPr/>
        </p:nvPicPr>
        <p:blipFill>
          <a:blip r:embed="rId1"/>
          <a:stretch/>
        </p:blipFill>
        <p:spPr>
          <a:xfrm>
            <a:off x="251640" y="285120"/>
            <a:ext cx="5328360" cy="1656000"/>
          </a:xfrm>
          <a:prstGeom prst="rect">
            <a:avLst/>
          </a:prstGeom>
          <a:ln w="0">
            <a:noFill/>
          </a:ln>
        </p:spPr>
      </p:pic>
      <p:pic>
        <p:nvPicPr>
          <p:cNvPr id="215" name="Рисунок 4" descr="https://img2.freepng.ru/20190104/ksy/kisspng-vector-graphics-pedagogy-learning-education-teache-academic-pedagogy-teaching-and-learning-vector-i-5c2ff5c145d774.9942460715466469772861.jpg"/>
          <p:cNvPicPr/>
          <p:nvPr/>
        </p:nvPicPr>
        <p:blipFill>
          <a:blip r:embed="rId2"/>
          <a:stretch/>
        </p:blipFill>
        <p:spPr>
          <a:xfrm>
            <a:off x="5802120" y="116640"/>
            <a:ext cx="3312000" cy="230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179640" y="116640"/>
            <a:ext cx="8784720" cy="216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66000"/>
          </a:bodyPr>
          <a:p>
            <a:pPr>
              <a:lnSpc>
                <a:spcPct val="100000"/>
              </a:lnSpc>
            </a:pPr>
            <a:br/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Известные психологи Ю.К. Бабанский и В.С. Цетлин выделяют  две группы причин неуспеваемости: внешние и внутренние.</a:t>
            </a:r>
            <a:br/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251640" y="2565000"/>
            <a:ext cx="4244040" cy="4104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0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Внешние: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819"/>
              </a:spcBef>
              <a:tabLst>
                <a:tab algn="l" pos="0"/>
              </a:tabLst>
            </a:pPr>
            <a:r>
              <a:rPr b="0" lang="ru-RU" sz="4100" spc="-1" strike="noStrike">
                <a:solidFill>
                  <a:srgbClr val="000000"/>
                </a:solidFill>
                <a:latin typeface="Calibri"/>
              </a:rPr>
              <a:t>1. Социальные причины (снижение ценности образования в обществе).</a:t>
            </a:r>
            <a:endParaRPr b="0" lang="ru-RU" sz="41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819"/>
              </a:spcBef>
              <a:tabLst>
                <a:tab algn="l" pos="0"/>
              </a:tabLst>
            </a:pPr>
            <a:r>
              <a:rPr b="0" lang="ru-RU" sz="4100" spc="-1" strike="noStrike">
                <a:solidFill>
                  <a:srgbClr val="000000"/>
                </a:solidFill>
                <a:latin typeface="Calibri"/>
              </a:rPr>
              <a:t>2. Несовершенство учебного процесса.</a:t>
            </a:r>
            <a:endParaRPr b="0" lang="ru-RU" sz="41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819"/>
              </a:spcBef>
              <a:tabLst>
                <a:tab algn="l" pos="0"/>
              </a:tabLst>
            </a:pPr>
            <a:r>
              <a:rPr b="0" lang="ru-RU" sz="4100" spc="-1" strike="noStrike">
                <a:solidFill>
                  <a:srgbClr val="000000"/>
                </a:solidFill>
                <a:latin typeface="Calibri"/>
              </a:rPr>
              <a:t>3. Отрицательное влияние семьи, улицы.</a:t>
            </a:r>
            <a:endParaRPr b="0" lang="ru-RU" sz="41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819"/>
              </a:spcBef>
              <a:tabLst>
                <a:tab algn="l" pos="0"/>
              </a:tabLst>
            </a:pPr>
            <a:endParaRPr b="0" lang="ru-RU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4648320" y="2565000"/>
            <a:ext cx="4316040" cy="4176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3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Внутренние: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1. Дефекты здоровья современных школьников.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2. Слабое интеллектуальное (умственное) развитие.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3. Отсутствие мотивации к учению.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4.  Слабое развитие волевой организации ученика.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116640"/>
            <a:ext cx="8229240" cy="71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3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Причины неуспеваемости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35" name="Объект 3"/>
          <p:cNvGraphicFramePr/>
          <p:nvPr/>
        </p:nvGraphicFramePr>
        <p:xfrm>
          <a:off x="251640" y="908640"/>
          <a:ext cx="8712720" cy="5663160"/>
        </p:xfrm>
        <a:graphic>
          <a:graphicData uri="http://schemas.openxmlformats.org/drawingml/2006/table">
            <a:tbl>
              <a:tblPr/>
              <a:tblGrid>
                <a:gridCol w="2526120"/>
                <a:gridCol w="6186600"/>
              </a:tblGrid>
              <a:tr h="1595880">
                <a:tc row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Внешние</a:t>
                      </a:r>
                      <a:endParaRPr b="0" lang="ru-RU" sz="3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причины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Снижение ценности образования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59588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Несовершенство организации учебного процесса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87516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Перегрузка обучающихся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7960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Отрицательное влияние семьи, улицы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116640"/>
            <a:ext cx="8229240" cy="71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3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Причины неуспеваемости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37" name="Объект 3"/>
          <p:cNvGraphicFramePr/>
          <p:nvPr/>
        </p:nvGraphicFramePr>
        <p:xfrm>
          <a:off x="27000" y="980640"/>
          <a:ext cx="9009360" cy="5663160"/>
        </p:xfrm>
        <a:graphic>
          <a:graphicData uri="http://schemas.openxmlformats.org/drawingml/2006/table">
            <a:tbl>
              <a:tblPr/>
              <a:tblGrid>
                <a:gridCol w="3210480"/>
                <a:gridCol w="5798880"/>
              </a:tblGrid>
              <a:tr h="1595880">
                <a:tc row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4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Внутренние причины </a:t>
                      </a:r>
                      <a:endParaRPr b="0" lang="ru-RU" sz="4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Дефекты здоровья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59588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Отсутствие мотивации обучающегося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87516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Слабое умственное развитие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88900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Слабое развитие волевой организации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2" descr="https://cspsid-pechatniki.ru/800/600/https/image1.slideserve.com/3345200/slide11-l.jpg"/>
          <p:cNvPicPr/>
          <p:nvPr/>
        </p:nvPicPr>
        <p:blipFill>
          <a:blip r:embed="rId1"/>
          <a:stretch/>
        </p:blipFill>
        <p:spPr>
          <a:xfrm>
            <a:off x="-180360" y="-387360"/>
            <a:ext cx="9753120" cy="731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2" descr=""/>
          <p:cNvPicPr/>
          <p:nvPr/>
        </p:nvPicPr>
        <p:blipFill>
          <a:blip r:embed="rId1"/>
          <a:stretch/>
        </p:blipFill>
        <p:spPr>
          <a:xfrm>
            <a:off x="0" y="-110880"/>
            <a:ext cx="4571640" cy="7038720"/>
          </a:xfrm>
          <a:prstGeom prst="rect">
            <a:avLst/>
          </a:prstGeom>
          <a:ln w="0">
            <a:noFill/>
          </a:ln>
        </p:spPr>
      </p:pic>
      <p:sp>
        <p:nvSpPr>
          <p:cNvPr id="240" name="TextBox 2"/>
          <p:cNvSpPr/>
          <p:nvPr/>
        </p:nvSpPr>
        <p:spPr>
          <a:xfrm>
            <a:off x="5004000" y="980640"/>
            <a:ext cx="3888000" cy="374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Мурачковский Николай Иосифович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(кандидат психологических наук ; род. 1932)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179640" y="116640"/>
            <a:ext cx="8856720" cy="935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</a:rPr>
              <a:t>Н.И. Мурачковский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435947561"/>
              </p:ext>
            </p:extLst>
          </p:nvPr>
        </p:nvGraphicFramePr>
        <p:xfrm>
          <a:off x="179280" y="1052640"/>
          <a:ext cx="8713440" cy="561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323640" y="116640"/>
            <a:ext cx="8496720" cy="115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9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</a:rPr>
              <a:t>Уровни проявления проблемы  учебной неуспешности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19674074"/>
              </p:ext>
            </p:extLst>
          </p:nvPr>
        </p:nvGraphicFramePr>
        <p:xfrm>
          <a:off x="250920" y="1412640"/>
          <a:ext cx="8642160" cy="5184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23640" y="274680"/>
            <a:ext cx="8568720" cy="70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1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Области школьной неуспешности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44" name="Объект 6"/>
          <p:cNvGraphicFramePr/>
          <p:nvPr/>
        </p:nvGraphicFramePr>
        <p:xfrm>
          <a:off x="179640" y="1124640"/>
          <a:ext cx="8856720" cy="4998600"/>
        </p:xfrm>
        <a:graphic>
          <a:graphicData uri="http://schemas.openxmlformats.org/drawingml/2006/table">
            <a:tbl>
              <a:tblPr/>
              <a:tblGrid>
                <a:gridCol w="1152000"/>
                <a:gridCol w="1224000"/>
                <a:gridCol w="1440000"/>
                <a:gridCol w="1368000"/>
                <a:gridCol w="1512000"/>
                <a:gridCol w="936000"/>
                <a:gridCol w="1224720"/>
              </a:tblGrid>
              <a:tr h="459720"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Сфера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неуспешности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Тип трудности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Проявления трудностей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126828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Неготовно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сть к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школьному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обучению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Начальная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школа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Переход из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начальной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школы в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основную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Основная школа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Старшая школа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473840"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Коммуникативная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 общении с взрослыми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Отсутствие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контакта с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воспитателем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Невключённость в группу,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нежелание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вступать в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контакты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Невыполнение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инструкции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Учителя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Неумение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работать в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команде,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изолированность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Отсутствие авторитетов , Неприятие общих норм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Отсутствие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прочных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дружеских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связей с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одноклассни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ками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Отсутствие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доверия,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Отсутствие позитивных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образцов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Трудности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адаптации к новому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классному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Коллективу  Изолированность в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классном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коллективе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79676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 общении со сверстниками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323640" y="274680"/>
            <a:ext cx="8568720" cy="70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1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Области школьной неуспешности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46" name="Объект 6"/>
          <p:cNvGraphicFramePr/>
          <p:nvPr/>
        </p:nvGraphicFramePr>
        <p:xfrm>
          <a:off x="179640" y="949680"/>
          <a:ext cx="8856720" cy="5647320"/>
        </p:xfrm>
        <a:graphic>
          <a:graphicData uri="http://schemas.openxmlformats.org/drawingml/2006/table">
            <a:tbl>
              <a:tblPr/>
              <a:tblGrid>
                <a:gridCol w="1336680"/>
                <a:gridCol w="1327320"/>
                <a:gridCol w="1512000"/>
                <a:gridCol w="1512000"/>
                <a:gridCol w="1747800"/>
                <a:gridCol w="1420920"/>
              </a:tblGrid>
              <a:tr h="482040"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Сфера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неуспешности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Проявления трудностей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132984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Неготовно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сть к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школьному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обучению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Начальная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школа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Переход из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начальной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школы в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основную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Основная школа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Старшая школа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835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освоении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учебных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действий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Несформированность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мотивационных,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когнитивных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предпосылок учебной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деятельности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Трудности в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освоении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основных учебных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действий, низкий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уровень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грамотности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чтения и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Математической грамотности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Несформированность структурных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Компонентов учебной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Деятельности (неумение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учиться ), низкий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уровень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Функциональной грамотности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Неспособность к целеполаганию, самоорганизации, саморегуляции в учебной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деятельности, низкий уровень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естественнонаучной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грамотности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Неспособность Осуществлять учебно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исследовательск ую, проектную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деятельность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23640" y="274680"/>
            <a:ext cx="8568720" cy="70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1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Области школьной неуспешности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48" name="Объект 6"/>
          <p:cNvGraphicFramePr/>
          <p:nvPr/>
        </p:nvGraphicFramePr>
        <p:xfrm>
          <a:off x="179640" y="949680"/>
          <a:ext cx="8856720" cy="5647320"/>
        </p:xfrm>
        <a:graphic>
          <a:graphicData uri="http://schemas.openxmlformats.org/drawingml/2006/table">
            <a:tbl>
              <a:tblPr/>
              <a:tblGrid>
                <a:gridCol w="1336680"/>
                <a:gridCol w="1327320"/>
                <a:gridCol w="1512000"/>
                <a:gridCol w="1512000"/>
                <a:gridCol w="1747800"/>
                <a:gridCol w="1420920"/>
              </a:tblGrid>
              <a:tr h="482040"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Сфера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неуспешности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Проявления трудностей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132984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Неготовно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сть к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школьному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обучению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Начальная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школа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Переход из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начальной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школы в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основную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Основная школа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Старшая школа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835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формировании ключевых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компетенций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Неразвитость знаково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Символической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функции мышления,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несформированность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регулятивных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предпосылок учебной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деятельности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Трудности в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освоении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интеллектуальных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операций: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анализа,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планирования,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рефлексии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Несформированно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сть основ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теоретического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мышления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Неумение работать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 информацией,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низкий уровень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критического и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креативного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мышления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Неспособность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выстроить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индивидуальную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траекторию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образования и самообразования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"/>
          <p:cNvPicPr/>
          <p:nvPr/>
        </p:nvPicPr>
        <p:blipFill>
          <a:blip r:embed="rId1"/>
          <a:stretch/>
        </p:blipFill>
        <p:spPr>
          <a:xfrm>
            <a:off x="2286000" y="1714680"/>
            <a:ext cx="4571640" cy="34286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3" descr=""/>
          <p:cNvPicPr/>
          <p:nvPr/>
        </p:nvPicPr>
        <p:blipFill>
          <a:blip r:embed="rId2"/>
          <a:stretch/>
        </p:blipFill>
        <p:spPr>
          <a:xfrm>
            <a:off x="179640" y="94320"/>
            <a:ext cx="8856720" cy="666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323640" y="274680"/>
            <a:ext cx="8568720" cy="70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1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Области школьной неуспешности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50" name="Объект 6"/>
          <p:cNvGraphicFramePr/>
          <p:nvPr/>
        </p:nvGraphicFramePr>
        <p:xfrm>
          <a:off x="323640" y="1300320"/>
          <a:ext cx="8533080" cy="5224680"/>
        </p:xfrm>
        <a:graphic>
          <a:graphicData uri="http://schemas.openxmlformats.org/drawingml/2006/table">
            <a:tbl>
              <a:tblPr/>
              <a:tblGrid>
                <a:gridCol w="1456920"/>
                <a:gridCol w="1213560"/>
                <a:gridCol w="1353240"/>
                <a:gridCol w="1456920"/>
                <a:gridCol w="1683720"/>
                <a:gridCol w="1368720"/>
              </a:tblGrid>
              <a:tr h="406080"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Сфера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неуспешности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Проявления трудностей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158796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Неготовность к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школьному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обучению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Начальная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школа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Переход из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начальной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школы в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основную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Основная школа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Старшая школа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230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форме девиантного поведения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Нарушения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дисциплины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Деструктивное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поведение в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классе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Вовлеченность в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буллинг в роли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агрессора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Членство в асоциальной группе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23640" y="274680"/>
            <a:ext cx="8568720" cy="70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1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Области школьной неуспешности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52" name="Объект 6"/>
          <p:cNvGraphicFramePr/>
          <p:nvPr/>
        </p:nvGraphicFramePr>
        <p:xfrm>
          <a:off x="284400" y="1268640"/>
          <a:ext cx="8856720" cy="5224680"/>
        </p:xfrm>
        <a:graphic>
          <a:graphicData uri="http://schemas.openxmlformats.org/drawingml/2006/table">
            <a:tbl>
              <a:tblPr/>
              <a:tblGrid>
                <a:gridCol w="1512000"/>
                <a:gridCol w="1407240"/>
                <a:gridCol w="1440000"/>
                <a:gridCol w="1512000"/>
                <a:gridCol w="1564560"/>
                <a:gridCol w="1420920"/>
              </a:tblGrid>
              <a:tr h="406080"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Сфера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неуспешности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Проявления трудностей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158796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Неготовность к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школьному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обучению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Начальная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школа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Переход из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начальной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школы в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основную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Основная школа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Старшая школа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230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форме социальной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дезадаптации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Проблемное поведение: агрессивность,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импульсивность, повышенна активность, плаксивость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Другие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Трудности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адаптации к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правилам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школьной жизни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Потребность в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повышенном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внимании к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себе, или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недоверие,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напряжение,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боязнь его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Другие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Неразвитость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чувства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взрослости,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инфантилизм.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Школьная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тревожность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Негативное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отношение к школе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Вовлеченность в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буллинг в роли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жертвы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Неготовность к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самостоятельной и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ответственной жизни в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обществе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323640" y="274680"/>
            <a:ext cx="8568720" cy="99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КАК ПРОЯВЛЯЕТСЯ ШКОЛЬНАЯ НЕУСПЕШНОСТЬ ?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179640" y="1268640"/>
            <a:ext cx="8712720" cy="5400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22000"/>
          </a:bodyPr>
          <a:p>
            <a:pPr>
              <a:lnSpc>
                <a:spcPct val="100000"/>
              </a:lnSpc>
              <a:spcBef>
                <a:spcPts val="2239"/>
              </a:spcBef>
              <a:tabLst>
                <a:tab algn="l" pos="0"/>
              </a:tabLst>
            </a:pPr>
            <a:r>
              <a:rPr b="1" lang="ru-RU" sz="11200" spc="-1" strike="noStrike" u="sng">
                <a:solidFill>
                  <a:srgbClr val="ff0000"/>
                </a:solidFill>
                <a:uFillTx/>
                <a:latin typeface="Calibri"/>
              </a:rPr>
              <a:t>Академические барьеры/индикаторы:</a:t>
            </a:r>
            <a:endParaRPr b="0" lang="ru-RU" sz="11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191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9600" spc="-1" strike="noStrike">
                <a:solidFill>
                  <a:srgbClr val="000000"/>
                </a:solidFill>
                <a:latin typeface="Calibri"/>
              </a:rPr>
              <a:t>Отставание на один или несколько классов от сверстников, пропуск нескольких предметов, курсов.</a:t>
            </a:r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r>
              <a:rPr b="0" lang="ru-RU" sz="96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0" lang="ru-RU" sz="9600" spc="-1" strike="noStrike">
                <a:solidFill>
                  <a:srgbClr val="000000"/>
                </a:solidFill>
                <a:latin typeface="Calibri"/>
              </a:rPr>
              <a:t>Второгодничество.</a:t>
            </a:r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r>
              <a:rPr b="0" lang="ru-RU" sz="96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0" lang="ru-RU" sz="9600" spc="-1" strike="noStrike">
                <a:solidFill>
                  <a:srgbClr val="000000"/>
                </a:solidFill>
                <a:latin typeface="Calibri"/>
              </a:rPr>
              <a:t>Низкая успеваемость.</a:t>
            </a:r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r>
              <a:rPr b="0" lang="ru-RU" sz="96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0" lang="ru-RU" sz="9600" spc="-1" strike="noStrike">
                <a:solidFill>
                  <a:srgbClr val="000000"/>
                </a:solidFill>
                <a:latin typeface="Calibri"/>
              </a:rPr>
              <a:t>Дефицит базовых умений.</a:t>
            </a:r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r>
              <a:rPr b="0" lang="ru-RU" sz="96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0" lang="ru-RU" sz="9600" spc="-1" strike="noStrike">
                <a:solidFill>
                  <a:srgbClr val="000000"/>
                </a:solidFill>
                <a:latin typeface="Calibri"/>
              </a:rPr>
              <a:t>Дефицит умения учиться и организационных умений.</a:t>
            </a:r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r>
              <a:rPr b="0" lang="ru-RU" sz="96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0" lang="ru-RU" sz="9600" spc="-1" strike="noStrike">
                <a:solidFill>
                  <a:srgbClr val="000000"/>
                </a:solidFill>
                <a:latin typeface="Calibri"/>
              </a:rPr>
              <a:t>Отставание от сверстников в учёбе и развитии.</a:t>
            </a:r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r>
              <a:rPr b="0" lang="ru-RU" sz="96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0" lang="ru-RU" sz="9600" spc="-1" strike="noStrike">
                <a:solidFill>
                  <a:srgbClr val="000000"/>
                </a:solidFill>
                <a:latin typeface="Calibri"/>
              </a:rPr>
              <a:t>Отставание на год и больше по математике,  чтению, ....</a:t>
            </a:r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r>
              <a:rPr b="0" lang="ru-RU" sz="96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0" lang="ru-RU" sz="9600" spc="-1" strike="noStrike">
                <a:solidFill>
                  <a:srgbClr val="000000"/>
                </a:solidFill>
                <a:latin typeface="Calibri"/>
              </a:rPr>
              <a:t>Недостаточное владение языком обучения.</a:t>
            </a:r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r>
              <a:rPr b="0" lang="ru-RU" sz="96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0" lang="ru-RU" sz="9600" spc="-1" strike="noStrike">
                <a:solidFill>
                  <a:srgbClr val="000000"/>
                </a:solidFill>
                <a:latin typeface="Calibri"/>
              </a:rPr>
              <a:t>Невключённость в жизнь класса и школы.</a:t>
            </a:r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r>
              <a:rPr b="0" lang="ru-RU" sz="96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0" lang="ru-RU" sz="9600" spc="-1" strike="noStrike">
                <a:solidFill>
                  <a:srgbClr val="000000"/>
                </a:solidFill>
                <a:latin typeface="Calibri"/>
              </a:rPr>
              <a:t>Низкие баллы в государственных и иных экзаменах.</a:t>
            </a:r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r>
              <a:rPr b="0" lang="ru-RU" sz="96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0" lang="ru-RU" sz="9600" spc="-1" strike="noStrike">
                <a:solidFill>
                  <a:srgbClr val="000000"/>
                </a:solidFill>
                <a:latin typeface="Calibri"/>
              </a:rPr>
              <a:t>Многочисленные пропуски школы.</a:t>
            </a:r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r>
              <a:rPr b="0" lang="ru-RU" sz="96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0" lang="ru-RU" sz="9600" spc="-1" strike="noStrike">
                <a:solidFill>
                  <a:srgbClr val="000000"/>
                </a:solidFill>
                <a:latin typeface="Calibri"/>
              </a:rPr>
              <a:t>Дисциплинарные проблемы, приведшие к временному отчислению.</a:t>
            </a:r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179640" y="116640"/>
            <a:ext cx="8712720" cy="100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Физические или психологические барьеры/индикаторы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251640" y="1268640"/>
            <a:ext cx="8712720" cy="5400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Неполная семья;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Отсутствие среднего образования у отца или матери;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Неродной язык обучения;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Положение семьи на уровне бедности и ниже;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Документированные алкогольные или криминальные эпизоды;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Девиантное поведение;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Бездомность;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ОВЗ и другие физические проблемы, препятствующие обучению;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Анорексия, булимия;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Свидетельства перенесённого насилия;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Драматические изменения в поведении;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Смерть близкого человека;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Попытка суицида.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251640" y="274680"/>
            <a:ext cx="8568720" cy="63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Школьные факторы / барьеры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179640" y="1052640"/>
            <a:ext cx="8712720" cy="5544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 большинстве случаев «факторы риска» скорее </a:t>
            </a:r>
            <a:r>
              <a:rPr b="1" lang="ru-RU" sz="2800" spc="-1" strike="noStrike" u="sng">
                <a:solidFill>
                  <a:srgbClr val="000000"/>
                </a:solidFill>
                <a:uFillTx/>
                <a:latin typeface="Calibri"/>
              </a:rPr>
              <a:t>ситуационные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, нежели врождённые. 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За исключением специальных учебных потребностей, риск вызывают не неспособность ученика успешно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учиться, а, преимущественно,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жизненные  обстоятельства.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Например, то, что он </a:t>
            </a:r>
            <a:r>
              <a:rPr b="0" lang="ru-RU" sz="2800" spc="-1" strike="noStrike">
                <a:solidFill>
                  <a:srgbClr val="ff0000"/>
                </a:solidFill>
                <a:latin typeface="Calibri"/>
              </a:rPr>
              <a:t>обучается в школе с низкой успеваемостью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, в школе с </a:t>
            </a:r>
            <a:r>
              <a:rPr b="0" lang="ru-RU" sz="2800" spc="-1" strike="noStrike">
                <a:solidFill>
                  <a:srgbClr val="ff0000"/>
                </a:solidFill>
                <a:latin typeface="Calibri"/>
              </a:rPr>
              <a:t>недостаточным финансированием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, с недостатком </a:t>
            </a:r>
            <a:r>
              <a:rPr b="0" lang="ru-RU" sz="2800" spc="-1" strike="noStrike">
                <a:solidFill>
                  <a:srgbClr val="ff0000"/>
                </a:solidFill>
                <a:latin typeface="Calibri"/>
              </a:rPr>
              <a:t>подготовленных специалистов. 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Низкий профессиональный уровень учителей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может рассматриваться как фактор риска. А также то, что обстановка в школе способствует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прогулам, пропуску учебных курсов.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23640" y="274680"/>
            <a:ext cx="8568720" cy="1857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b0f0"/>
                </a:solidFill>
                <a:latin typeface="Calibri"/>
              </a:rPr>
              <a:t>Наиболее уязвимыми для формирования синдрома школьной неуспешности выступают: 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204480" y="2296800"/>
            <a:ext cx="8615520" cy="422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p>
            <a:pPr algn="just">
              <a:lnSpc>
                <a:spcPct val="100000"/>
              </a:lnSpc>
              <a:spcBef>
                <a:spcPts val="879"/>
              </a:spcBef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1. </a:t>
            </a:r>
            <a:r>
              <a:rPr b="0" lang="ru-RU" sz="4400" spc="-1" strike="noStrike">
                <a:solidFill>
                  <a:srgbClr val="ff0000"/>
                </a:solidFill>
                <a:latin typeface="Calibri"/>
              </a:rPr>
              <a:t>первый класс 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в общеобразовательном учреждении;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879"/>
              </a:spcBef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2. переход в основную  школу              </a:t>
            </a:r>
            <a:r>
              <a:rPr b="0" lang="ru-RU" sz="4400" spc="-1" strike="noStrike">
                <a:solidFill>
                  <a:srgbClr val="ff0000"/>
                </a:solidFill>
                <a:latin typeface="Calibri"/>
              </a:rPr>
              <a:t>(5 класс);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879"/>
              </a:spcBef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3. подростковый возраст.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2" descr="https://fsd.videouroki.net/html/2018/07/17/v_5b4dbba49ab81/img28.jpg"/>
          <p:cNvPicPr/>
          <p:nvPr/>
        </p:nvPicPr>
        <p:blipFill>
          <a:blip r:embed="rId1"/>
          <a:stretch/>
        </p:blipFill>
        <p:spPr>
          <a:xfrm>
            <a:off x="1691640" y="764640"/>
            <a:ext cx="6095520" cy="457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251640" y="188640"/>
            <a:ext cx="8568720" cy="1228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4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Пять глаголов личностного подхода (по Е.Н. Ильину)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515800" cy="4996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879"/>
              </a:spcBef>
              <a:tabLst>
                <a:tab algn="l" pos="0"/>
              </a:tabLst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</a:rPr>
              <a:t>Любить!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879"/>
              </a:spcBef>
              <a:tabLst>
                <a:tab algn="l" pos="0"/>
              </a:tabLst>
            </a:pPr>
            <a:r>
              <a:rPr b="1" lang="ru-RU" sz="4400" spc="-1" strike="noStrike">
                <a:solidFill>
                  <a:srgbClr val="00b0f0"/>
                </a:solidFill>
                <a:latin typeface="Calibri"/>
              </a:rPr>
              <a:t>Понимать!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879"/>
              </a:spcBef>
              <a:tabLst>
                <a:tab algn="l" pos="0"/>
              </a:tabLst>
            </a:pPr>
            <a:r>
              <a:rPr b="1" lang="ru-RU" sz="4400" spc="-1" strike="noStrike">
                <a:solidFill>
                  <a:srgbClr val="7030a0"/>
                </a:solidFill>
                <a:latin typeface="Calibri"/>
              </a:rPr>
              <a:t>Принимать!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879"/>
              </a:spcBef>
              <a:tabLst>
                <a:tab algn="l" pos="0"/>
              </a:tabLst>
            </a:pPr>
            <a:r>
              <a:rPr b="1" lang="ru-RU" sz="4400" spc="-1" strike="noStrike">
                <a:solidFill>
                  <a:srgbClr val="00b050"/>
                </a:solidFill>
                <a:latin typeface="Calibri"/>
              </a:rPr>
              <a:t>Сострадать!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879"/>
              </a:spcBef>
              <a:tabLst>
                <a:tab algn="l" pos="0"/>
              </a:tabLst>
            </a:pP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Помогать!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4" name="Picture 2" descr=""/>
          <p:cNvPicPr/>
          <p:nvPr/>
        </p:nvPicPr>
        <p:blipFill>
          <a:blip r:embed="rId1"/>
          <a:stretch/>
        </p:blipFill>
        <p:spPr>
          <a:xfrm>
            <a:off x="3645000" y="1989000"/>
            <a:ext cx="5328360" cy="396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323640" y="274680"/>
            <a:ext cx="8362800" cy="6250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4000"/>
          </a:bodyPr>
          <a:p>
            <a:pPr algn="ctr">
              <a:lnSpc>
                <a:spcPct val="100000"/>
              </a:lnSpc>
            </a:pPr>
            <a:br/>
            <a:br/>
            <a:br/>
            <a:br/>
            <a:br/>
            <a:br/>
            <a:r>
              <a:rPr b="1" lang="ru-RU" sz="5400" spc="-1" strike="noStrike">
                <a:solidFill>
                  <a:srgbClr val="0070c0"/>
                </a:solidFill>
                <a:latin typeface="Calibri"/>
              </a:rPr>
              <a:t>Планирование работы в 2023г.</a:t>
            </a:r>
            <a:br/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6" name="Рисунок 2" descr="https://phonoteka.org/uploads/posts/2021-04/1619472314_10-phonoteka_org-p-fon-dlya-prezentatsii-proektnaya-deyatelno-10.jpg"/>
          <p:cNvPicPr/>
          <p:nvPr/>
        </p:nvPicPr>
        <p:blipFill>
          <a:blip r:embed="rId1"/>
          <a:stretch/>
        </p:blipFill>
        <p:spPr>
          <a:xfrm>
            <a:off x="1763640" y="116640"/>
            <a:ext cx="5940000" cy="403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849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900" spc="-1" strike="noStrike">
                <a:solidFill>
                  <a:srgbClr val="000000"/>
                </a:solidFill>
                <a:latin typeface="Tahoma"/>
              </a:rPr>
              <a:t>Документы школы </a:t>
            </a:r>
            <a:endParaRPr b="0" lang="ru-RU" sz="4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179640" y="1268640"/>
            <a:ext cx="8784720" cy="5472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ru-RU" sz="4000" spc="-1" strike="noStrike">
                <a:solidFill>
                  <a:srgbClr val="0070c0"/>
                </a:solidFill>
                <a:latin typeface="Calibri"/>
              </a:rPr>
              <a:t>Среднесрочная программа развития школы    2023г. </a:t>
            </a:r>
            <a:r>
              <a:rPr b="0" i="1" lang="ru-RU" sz="3200" spc="-1" strike="noStrike" u="sng">
                <a:solidFill>
                  <a:srgbClr val="000000"/>
                </a:solidFill>
                <a:uFillTx/>
                <a:latin typeface="Calibri"/>
              </a:rPr>
              <a:t>тактическое планирование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Структура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Прямая со стрелкой 5"/>
          <p:cNvSpPr/>
          <p:nvPr/>
        </p:nvSpPr>
        <p:spPr>
          <a:xfrm flipH="1">
            <a:off x="1907640" y="2997000"/>
            <a:ext cx="1728000" cy="64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Прямая со стрелкой 7"/>
          <p:cNvSpPr/>
          <p:nvPr/>
        </p:nvSpPr>
        <p:spPr>
          <a:xfrm flipH="1">
            <a:off x="3635280" y="2997000"/>
            <a:ext cx="215640" cy="100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Прямая со стрелкой 9"/>
          <p:cNvSpPr/>
          <p:nvPr/>
        </p:nvSpPr>
        <p:spPr>
          <a:xfrm>
            <a:off x="4284000" y="3069000"/>
            <a:ext cx="287640" cy="107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Прямая со стрелкой 11"/>
          <p:cNvSpPr/>
          <p:nvPr/>
        </p:nvSpPr>
        <p:spPr>
          <a:xfrm>
            <a:off x="4775760" y="3024360"/>
            <a:ext cx="953280" cy="1168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Прямая со стрелкой 13"/>
          <p:cNvSpPr/>
          <p:nvPr/>
        </p:nvSpPr>
        <p:spPr>
          <a:xfrm>
            <a:off x="4716000" y="2976120"/>
            <a:ext cx="2080800" cy="453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Прямоугольник 16"/>
          <p:cNvSpPr/>
          <p:nvPr/>
        </p:nvSpPr>
        <p:spPr>
          <a:xfrm>
            <a:off x="107640" y="3822840"/>
            <a:ext cx="1800000" cy="9140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Calibri"/>
              </a:rPr>
              <a:t>Титульный лист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75" name="Прямоугольник 18"/>
          <p:cNvSpPr/>
          <p:nvPr/>
        </p:nvSpPr>
        <p:spPr>
          <a:xfrm>
            <a:off x="2699640" y="4005000"/>
            <a:ext cx="1295640" cy="13676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Calibri"/>
              </a:rPr>
              <a:t>Содержание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76" name="Прямоугольник 19"/>
          <p:cNvSpPr/>
          <p:nvPr/>
        </p:nvSpPr>
        <p:spPr>
          <a:xfrm>
            <a:off x="4212000" y="4149000"/>
            <a:ext cx="1274040" cy="12236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Calibri"/>
              </a:rPr>
              <a:t>Цели и задачи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77" name="Прямоугольник 20"/>
          <p:cNvSpPr/>
          <p:nvPr/>
        </p:nvSpPr>
        <p:spPr>
          <a:xfrm>
            <a:off x="5670720" y="4246200"/>
            <a:ext cx="1454040" cy="249480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Целевые индикаторы и показатели програм</a:t>
            </a: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мы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8" name="Прямоугольник 24"/>
          <p:cNvSpPr/>
          <p:nvPr/>
        </p:nvSpPr>
        <p:spPr>
          <a:xfrm>
            <a:off x="7125120" y="2493000"/>
            <a:ext cx="2018520" cy="19220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Сроки и этапы реализации программы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79" name="Прямая со стрелкой 26"/>
          <p:cNvSpPr/>
          <p:nvPr/>
        </p:nvSpPr>
        <p:spPr>
          <a:xfrm flipH="1">
            <a:off x="1979640" y="2997000"/>
            <a:ext cx="1764000" cy="187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Прямоугольник 27"/>
          <p:cNvSpPr/>
          <p:nvPr/>
        </p:nvSpPr>
        <p:spPr>
          <a:xfrm>
            <a:off x="251640" y="4869000"/>
            <a:ext cx="2304000" cy="187200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Основные мероприятия программы/ перечень подпрограмм c основными мероприятиями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1" name="Прямая со стрелкой 30"/>
          <p:cNvSpPr/>
          <p:nvPr/>
        </p:nvSpPr>
        <p:spPr>
          <a:xfrm>
            <a:off x="3996000" y="3069000"/>
            <a:ext cx="71640" cy="259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Прямоугольник 31"/>
          <p:cNvSpPr/>
          <p:nvPr/>
        </p:nvSpPr>
        <p:spPr>
          <a:xfrm>
            <a:off x="2861640" y="5661360"/>
            <a:ext cx="2390400" cy="10796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Ожидаемые конечные результаты реализации программы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3" name="Прямая со стрелкой 33"/>
          <p:cNvSpPr/>
          <p:nvPr/>
        </p:nvSpPr>
        <p:spPr>
          <a:xfrm>
            <a:off x="4849200" y="3024360"/>
            <a:ext cx="2602800" cy="166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Прямоугольник 35"/>
          <p:cNvSpPr/>
          <p:nvPr/>
        </p:nvSpPr>
        <p:spPr>
          <a:xfrm>
            <a:off x="7452360" y="4581000"/>
            <a:ext cx="1691280" cy="216000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</a:rPr>
              <a:t>Исполнители и порядок управления реализацией программы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67640" y="188640"/>
            <a:ext cx="8229240" cy="1785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br/>
            <a:r>
              <a:rPr b="1" i="1" lang="ru-RU" sz="3600" spc="-1" strike="noStrike">
                <a:solidFill>
                  <a:srgbClr val="ff0000"/>
                </a:solidFill>
                <a:latin typeface="Helvetica Neue"/>
              </a:rPr>
              <a:t>Школьная </a:t>
            </a:r>
            <a:r>
              <a:rPr b="1" i="1" lang="ru-RU" sz="3600" spc="-1" strike="noStrike" u="sng">
                <a:solidFill>
                  <a:srgbClr val="ff0000"/>
                </a:solidFill>
                <a:uFillTx/>
                <a:latin typeface="Helvetica Neue"/>
              </a:rPr>
              <a:t>неуспеваемость</a:t>
            </a:r>
            <a:r>
              <a:rPr b="1" i="1" lang="ru-RU" sz="3600" spc="-1" strike="noStrike">
                <a:solidFill>
                  <a:srgbClr val="ff0000"/>
                </a:solidFill>
                <a:latin typeface="Helvetica Neue"/>
              </a:rPr>
              <a:t> и школьная </a:t>
            </a:r>
            <a:r>
              <a:rPr b="1" i="1" lang="ru-RU" sz="3600" spc="-1" strike="noStrike" u="sng">
                <a:solidFill>
                  <a:srgbClr val="ff0000"/>
                </a:solidFill>
                <a:uFillTx/>
                <a:latin typeface="Helvetica Neue"/>
              </a:rPr>
              <a:t>неуспешность.</a:t>
            </a:r>
            <a:r>
              <a:rPr b="1" i="1" lang="ru-RU" sz="3600" spc="-1" strike="noStrike">
                <a:solidFill>
                  <a:srgbClr val="ff0000"/>
                </a:solidFill>
                <a:latin typeface="Helvetica Neue"/>
              </a:rPr>
              <a:t> В чем разница?</a:t>
            </a:r>
            <a:br/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323640" y="2133000"/>
            <a:ext cx="8640720" cy="4536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школьная </a:t>
            </a:r>
            <a:r>
              <a:rPr b="0" lang="ru-RU" sz="4000" spc="-1" strike="noStrike" u="sng">
                <a:solidFill>
                  <a:srgbClr val="0070c0"/>
                </a:solidFill>
                <a:uFillTx/>
                <a:latin typeface="Calibri"/>
              </a:rPr>
              <a:t>неуспеваемость</a:t>
            </a:r>
            <a:r>
              <a:rPr b="0" lang="ru-RU" sz="4000" spc="-1" strike="noStrike">
                <a:solidFill>
                  <a:srgbClr val="0070c0"/>
                </a:solidFill>
                <a:latin typeface="Calibri"/>
              </a:rPr>
              <a:t> </a:t>
            </a: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выступает, как правило, «браком» в работе учителя;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школьная </a:t>
            </a:r>
            <a:r>
              <a:rPr b="0" lang="ru-RU" sz="4000" spc="-1" strike="noStrike" u="sng">
                <a:solidFill>
                  <a:srgbClr val="0070c0"/>
                </a:solidFill>
                <a:uFillTx/>
                <a:latin typeface="Calibri"/>
              </a:rPr>
              <a:t>неуспешност</a:t>
            </a:r>
            <a:r>
              <a:rPr b="0" lang="ru-RU" sz="4000" spc="-1" strike="noStrike" u="sng">
                <a:solidFill>
                  <a:srgbClr val="000000"/>
                </a:solidFill>
                <a:uFillTx/>
                <a:latin typeface="Calibri"/>
              </a:rPr>
              <a:t>ь </a:t>
            </a: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является проблемой семьи, общества и всего образовательного учреждения в целом.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849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900" spc="-1" strike="noStrike">
                <a:solidFill>
                  <a:srgbClr val="000000"/>
                </a:solidFill>
                <a:latin typeface="Tahoma"/>
              </a:rPr>
              <a:t>Документы школы </a:t>
            </a:r>
            <a:endParaRPr b="0" lang="ru-RU" sz="4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179640" y="1431000"/>
            <a:ext cx="8784720" cy="5400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ru-RU" sz="4000" spc="-1" strike="noStrike">
                <a:solidFill>
                  <a:srgbClr val="0070c0"/>
                </a:solidFill>
                <a:latin typeface="Calibri"/>
              </a:rPr>
              <a:t>Антирисковые программы  2023г.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i="1" lang="ru-RU" sz="3200" spc="-1" strike="noStrike" u="sng">
                <a:solidFill>
                  <a:srgbClr val="000000"/>
                </a:solidFill>
                <a:uFillTx/>
                <a:latin typeface="Calibri"/>
              </a:rPr>
              <a:t>оперативное планирование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, детализация мер по конкретному выбранному и утвержденному направлению;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Описание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по каждому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направлению  </a:t>
            </a:r>
            <a:r>
              <a:rPr b="0" lang="ru-RU" sz="3200" spc="-1" strike="noStrike">
                <a:solidFill>
                  <a:srgbClr val="ff0000"/>
                </a:solidFill>
                <a:latin typeface="Calibri"/>
              </a:rPr>
              <a:t>цели, </a:t>
            </a:r>
            <a:r>
              <a:rPr b="0" lang="ru-RU" sz="3200" spc="-1" strike="noStrike">
                <a:solidFill>
                  <a:srgbClr val="00b050"/>
                </a:solidFill>
                <a:latin typeface="Calibri"/>
              </a:rPr>
              <a:t>задач,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ff0000"/>
                </a:solidFill>
                <a:latin typeface="Calibri"/>
              </a:rPr>
              <a:t>ресурсов,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2060"/>
                </a:solidFill>
                <a:latin typeface="Calibri"/>
              </a:rPr>
              <a:t>показателей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, мероприятий, которые будут использованы в работе для достижения наступления позитивных изменений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251640" y="274680"/>
            <a:ext cx="8712720" cy="849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</a:rPr>
              <a:t>Цель и задачи программы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251640" y="1196640"/>
            <a:ext cx="8712720" cy="5400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Цель: «Что необходимо получить в итоге?»;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Цель: </a:t>
            </a:r>
            <a:r>
              <a:rPr b="0" i="1" lang="ru-RU" sz="3200" spc="-1" strike="noStrike" u="sng">
                <a:solidFill>
                  <a:srgbClr val="000000"/>
                </a:solidFill>
                <a:uFillTx/>
                <a:latin typeface="Calibri"/>
              </a:rPr>
              <a:t>конкретная, измеримая, достижимая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, значимая, определена во времени;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70c0"/>
                </a:solidFill>
                <a:latin typeface="Calibri"/>
              </a:rPr>
              <a:t>Задача,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являясь составляющей процесса, отвечает на вопрос: «Что нужно сделать, чтобы достичь цели?»;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Задачи должны быть описаны в рамках </a:t>
            </a:r>
            <a:r>
              <a:rPr b="0" lang="ru-RU" sz="3200" spc="-1" strike="noStrike" u="sng">
                <a:solidFill>
                  <a:srgbClr val="000000"/>
                </a:solidFill>
                <a:uFillTx/>
                <a:latin typeface="Calibri"/>
              </a:rPr>
              <a:t>поставленной цели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, в хронологической последовательности и возможности их осуществления в установленные сроки реализации.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67640" y="188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Подходы к постановке цели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199942198"/>
              </p:ext>
            </p:extLst>
          </p:nvPr>
        </p:nvGraphicFramePr>
        <p:xfrm>
          <a:off x="467640" y="1556640"/>
          <a:ext cx="8229240" cy="4781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251640" y="274680"/>
            <a:ext cx="864072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Целевые индикаторы и показатели программы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251640" y="1845000"/>
            <a:ext cx="8640720" cy="4608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Показатели могут быть как качественными, так и количественными;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должны соответствовать цели;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подтверждать поставленные задачи.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720" cy="1785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3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70c0"/>
                </a:solidFill>
                <a:latin typeface="Calibri"/>
              </a:rPr>
              <a:t>Основные мероприятия программы/ перечень подпрограмм c основными мероприятиями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179640" y="2205000"/>
            <a:ext cx="8784720" cy="4392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just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В данном разделе следует создать </a:t>
            </a:r>
            <a:r>
              <a:rPr b="0" i="1" lang="ru-RU" sz="4000" spc="-1" strike="noStrike" u="sng">
                <a:solidFill>
                  <a:srgbClr val="000000"/>
                </a:solidFill>
                <a:uFillTx/>
                <a:latin typeface="Calibri"/>
              </a:rPr>
              <a:t>перечень подпрограмм в соответствии с каждым рисковым направлением</a:t>
            </a: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, кратко перечислить для каждой подпрограммы ее цель и задачи, показатели, перечень мер и/или мероприятий.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107640" y="188640"/>
            <a:ext cx="8712720" cy="1228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4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Основные мероприятия Среднесрочной программы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95" name="Объект 4"/>
          <p:cNvGraphicFramePr/>
          <p:nvPr/>
        </p:nvGraphicFramePr>
        <p:xfrm>
          <a:off x="107640" y="2061000"/>
          <a:ext cx="8784720" cy="3241440"/>
        </p:xfrm>
        <a:graphic>
          <a:graphicData uri="http://schemas.openxmlformats.org/drawingml/2006/table">
            <a:tbl>
              <a:tblPr/>
              <a:tblGrid>
                <a:gridCol w="1584000"/>
                <a:gridCol w="1343880"/>
                <a:gridCol w="1464120"/>
                <a:gridCol w="1464120"/>
                <a:gridCol w="1464120"/>
                <a:gridCol w="1464480"/>
              </a:tblGrid>
              <a:tr h="16606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Направление в соответствии с риском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Задачи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Меры/Мероприятия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Сроки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реализации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Показатели реализации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Ответственные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1608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1608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1608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1608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1644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2" descr=""/>
          <p:cNvPicPr/>
          <p:nvPr/>
        </p:nvPicPr>
        <p:blipFill>
          <a:blip r:embed="rId1"/>
          <a:stretch/>
        </p:blipFill>
        <p:spPr>
          <a:xfrm>
            <a:off x="107640" y="116640"/>
            <a:ext cx="8928720" cy="662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Picture 2" descr=""/>
          <p:cNvPicPr/>
          <p:nvPr/>
        </p:nvPicPr>
        <p:blipFill>
          <a:blip r:embed="rId1"/>
          <a:stretch/>
        </p:blipFill>
        <p:spPr>
          <a:xfrm>
            <a:off x="0" y="1440"/>
            <a:ext cx="9143640" cy="685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179640" y="188640"/>
            <a:ext cx="8506800" cy="1228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b0f0"/>
                </a:solidFill>
                <a:latin typeface="Calibri"/>
              </a:rPr>
              <a:t>Школьная неуспешность многослойна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1" name="Picture 4" descr=""/>
          <p:cNvPicPr/>
          <p:nvPr/>
        </p:nvPicPr>
        <p:blipFill>
          <a:blip r:embed="rId1"/>
          <a:stretch/>
        </p:blipFill>
        <p:spPr>
          <a:xfrm>
            <a:off x="1043640" y="1457280"/>
            <a:ext cx="7416360" cy="540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712720" cy="777600"/>
          </a:xfrm>
          <a:prstGeom prst="rect">
            <a:avLst/>
          </a:prstGeom>
          <a:gradFill rotWithShape="0">
            <a:gsLst>
              <a:gs pos="0">
                <a:srgbClr val="e3fbc2"/>
              </a:gs>
              <a:gs pos="100000">
                <a:srgbClr val="f4ffe6"/>
              </a:gs>
            </a:gsLst>
            <a:lin ang="16200000"/>
          </a:gradFill>
          <a:ln w="9360">
            <a:solidFill>
              <a:srgbClr val="98b855"/>
            </a:solidFill>
            <a:round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txBody>
          <a:bodyPr anchor="ctr">
            <a:normAutofit fontScale="93000"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ff0000"/>
                </a:solidFill>
                <a:latin typeface="Calibri"/>
              </a:rPr>
              <a:t>Вопросы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179640" y="1052640"/>
            <a:ext cx="8712720" cy="5616360"/>
          </a:xfrm>
          <a:prstGeom prst="rect">
            <a:avLst/>
          </a:prstGeom>
          <a:gradFill rotWithShape="0">
            <a:gsLst>
              <a:gs pos="0">
                <a:srgbClr val="e3fbc2"/>
              </a:gs>
              <a:gs pos="100000">
                <a:srgbClr val="f4ffe6"/>
              </a:gs>
            </a:gsLst>
            <a:lin ang="16200000"/>
          </a:gradFill>
          <a:ln w="9360">
            <a:solidFill>
              <a:srgbClr val="98b855"/>
            </a:solidFill>
            <a:round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txBody>
          <a:bodyPr anchor="t">
            <a:normAutofit/>
          </a:bodyPr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Как определяют школьную неуспешность?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Кого относят к группе риска?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Как проявляется школьная неуспешность?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В чём её причины?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Можно ли предусмотреть риски школьной неуспешности?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10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" dur="10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" dur="10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" dur="10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10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179640" y="116640"/>
            <a:ext cx="8784720" cy="79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Неуспеваемость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323640" y="980640"/>
            <a:ext cx="8568720" cy="5616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i="1" lang="ru-RU" sz="4000" spc="-1" strike="noStrike" u="sng">
                <a:solidFill>
                  <a:srgbClr val="000000"/>
                </a:solidFill>
                <a:uFillTx/>
                <a:latin typeface="Calibri"/>
              </a:rPr>
              <a:t>Неуспеваемость</a:t>
            </a: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 – это ситуативное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или устойчивое отставание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школьника в освоении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учебного материала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по одному или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нескольким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предметам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программы.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6" name="Picture 2" descr=""/>
          <p:cNvPicPr/>
          <p:nvPr/>
        </p:nvPicPr>
        <p:blipFill>
          <a:blip r:embed="rId1"/>
          <a:stretch/>
        </p:blipFill>
        <p:spPr>
          <a:xfrm>
            <a:off x="4644000" y="2781000"/>
            <a:ext cx="4320000" cy="374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2" descr=""/>
          <p:cNvPicPr/>
          <p:nvPr/>
        </p:nvPicPr>
        <p:blipFill>
          <a:blip r:embed="rId1"/>
          <a:stretch/>
        </p:blipFill>
        <p:spPr>
          <a:xfrm>
            <a:off x="-152388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2" descr=""/>
          <p:cNvPicPr/>
          <p:nvPr/>
        </p:nvPicPr>
        <p:blipFill>
          <a:blip r:embed="rId1"/>
          <a:stretch/>
        </p:blipFill>
        <p:spPr>
          <a:xfrm>
            <a:off x="107640" y="188640"/>
            <a:ext cx="8856720" cy="648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251640" y="260640"/>
            <a:ext cx="8640720" cy="100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</a:rPr>
              <a:t>Понятие «неуспеваемости»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251640" y="1196640"/>
            <a:ext cx="8712720" cy="5472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000"/>
          </a:bodyPr>
          <a:p>
            <a:pPr marL="343080" indent="-343080" algn="just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Проблеме школьной неуспеваемости всегда уделялось особое внимание со стороны, как психологов, так и педагогов (М.Н. Данилов, В.И. Зынова, Н.А. Менчинская, Т.А. Власова,  М.С. Певзнер, А.Н. Леонтьев, А.Р. Лурия, А.А. Смирнов, Л.С. Славина, Ю.К. Бабанский).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Проблема неуспеваемости является и педагогической, и психологической,  и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медицинской.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2458</TotalTime>
  <Application>LibreOffice/7.2.1.2$Windows_X86_64 LibreOffice_project/87b77fad49947c1441b67c559c339af8f3517e22</Application>
  <AppVersion>15.0000</AppVersion>
  <Words>1304</Words>
  <Paragraphs>378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2019-10-03T02:52:38Z</dcterms:created>
  <dc:creator>profnet@kimc.ms</dc:creator>
  <dc:description/>
  <dc:language>ru-RU</dc:language>
  <cp:lastModifiedBy/>
  <cp:lastPrinted>2019-10-07T09:50:32Z</cp:lastPrinted>
  <dcterms:modified xsi:type="dcterms:W3CDTF">2022-12-23T17:17:39Z</dcterms:modified>
  <cp:revision>155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Экран (4:3)</vt:lpwstr>
  </property>
  <property fmtid="{D5CDD505-2E9C-101B-9397-08002B2CF9AE}" pid="4" name="Slides">
    <vt:i4>37</vt:i4>
  </property>
</Properties>
</file>