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91" r:id="rId3"/>
    <p:sldId id="286" r:id="rId4"/>
    <p:sldId id="287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5" r:id="rId18"/>
    <p:sldId id="332" r:id="rId19"/>
    <p:sldId id="333" r:id="rId20"/>
    <p:sldId id="336" r:id="rId21"/>
    <p:sldId id="334" r:id="rId22"/>
    <p:sldId id="317" r:id="rId2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55" autoAdjust="0"/>
  </p:normalViewPr>
  <p:slideViewPr>
    <p:cSldViewPr>
      <p:cViewPr varScale="1">
        <p:scale>
          <a:sx n="90" d="100"/>
          <a:sy n="90" d="100"/>
        </p:scale>
        <p:origin x="-16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13A91-AFCE-447B-B39A-F0B2E689846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7DC34-9CA3-448E-A78F-CCEA11203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7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5F38-8FC9-447C-BBC4-1962A2267C18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B47-F64C-4CCD-B8E2-C4233355E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3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5F38-8FC9-447C-BBC4-1962A2267C18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B47-F64C-4CCD-B8E2-C4233355E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4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5F38-8FC9-447C-BBC4-1962A2267C18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B47-F64C-4CCD-B8E2-C4233355E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1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5F38-8FC9-447C-BBC4-1962A2267C18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B47-F64C-4CCD-B8E2-C4233355E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5F38-8FC9-447C-BBC4-1962A2267C18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B47-F64C-4CCD-B8E2-C4233355E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5F38-8FC9-447C-BBC4-1962A2267C18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B47-F64C-4CCD-B8E2-C4233355E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7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5F38-8FC9-447C-BBC4-1962A2267C18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B47-F64C-4CCD-B8E2-C4233355E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2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5F38-8FC9-447C-BBC4-1962A2267C18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B47-F64C-4CCD-B8E2-C4233355E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5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5F38-8FC9-447C-BBC4-1962A2267C18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B47-F64C-4CCD-B8E2-C4233355E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4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5F38-8FC9-447C-BBC4-1962A2267C18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B47-F64C-4CCD-B8E2-C4233355E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3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5F38-8FC9-447C-BBC4-1962A2267C18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B47-F64C-4CCD-B8E2-C4233355E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6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65F38-8FC9-447C-BBC4-1962A2267C18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1B47-F64C-4CCD-B8E2-C4233355E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5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060432" cy="237626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 </a:t>
            </a:r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программных документах» </a:t>
            </a:r>
            <a:endParaRPr lang="ru-RU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8712968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</a:t>
            </a:r>
          </a:p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Собеседование 23.01 – 27.01. 2023г.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profnet\Downloads\kimc_logo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02"/>
            <a:ext cx="5550634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g2.freepng.ru/20190104/ksy/kisspng-vector-graphics-pedagogy-learning-education-teache-academic-pedagogy-teaching-and-learning-vector-i-5c2ff5c145d774.99424607154664697728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54" y="116632"/>
            <a:ext cx="3312369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1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8012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КАК ОЦЕНИТЬ КАЧЕСТВО ЦЕЛИ?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446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 PURE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P (</a:t>
            </a:r>
            <a:r>
              <a:rPr lang="ru-RU" b="1" dirty="0" err="1">
                <a:solidFill>
                  <a:srgbClr val="FF0000"/>
                </a:solidFill>
              </a:rPr>
              <a:t>Positively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Stated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dirty="0"/>
              <a:t>– позитивно сформулирована. В</a:t>
            </a:r>
          </a:p>
          <a:p>
            <a:pPr marL="0" indent="0" algn="just">
              <a:buNone/>
            </a:pPr>
            <a:r>
              <a:rPr lang="ru-RU" dirty="0"/>
              <a:t>формулировке цели не используется частица «не» или</a:t>
            </a:r>
          </a:p>
          <a:p>
            <a:pPr marL="0" indent="0" algn="just">
              <a:buNone/>
            </a:pPr>
            <a:r>
              <a:rPr lang="ru-RU" dirty="0"/>
              <a:t>приставка «не».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U (</a:t>
            </a:r>
            <a:r>
              <a:rPr lang="ru-RU" b="1" dirty="0" err="1">
                <a:solidFill>
                  <a:srgbClr val="FF0000"/>
                </a:solidFill>
              </a:rPr>
              <a:t>Understood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dirty="0"/>
              <a:t>– понята. Цель понята всеми членами</a:t>
            </a:r>
          </a:p>
          <a:p>
            <a:pPr marL="0" indent="0" algn="just">
              <a:buNone/>
            </a:pPr>
            <a:r>
              <a:rPr lang="ru-RU" dirty="0"/>
              <a:t>педагогического коллектива.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R (</a:t>
            </a:r>
            <a:r>
              <a:rPr lang="ru-RU" b="1" dirty="0" err="1">
                <a:solidFill>
                  <a:srgbClr val="FF0000"/>
                </a:solidFill>
              </a:rPr>
              <a:t>Relevant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dirty="0"/>
              <a:t>– уместна. Цель не связана с более общими</a:t>
            </a:r>
          </a:p>
          <a:p>
            <a:pPr marL="0" indent="0">
              <a:buNone/>
            </a:pPr>
            <a:r>
              <a:rPr lang="ru-RU" dirty="0"/>
              <a:t>целями, учитывает специфику образовательной</a:t>
            </a:r>
          </a:p>
          <a:p>
            <a:pPr marL="0" indent="0">
              <a:buNone/>
            </a:pPr>
            <a:r>
              <a:rPr lang="ru-RU" dirty="0"/>
              <a:t>организации.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E (</a:t>
            </a:r>
            <a:r>
              <a:rPr lang="ru-RU" b="1" dirty="0" err="1">
                <a:solidFill>
                  <a:srgbClr val="FF0000"/>
                </a:solidFill>
              </a:rPr>
              <a:t>Ethical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dirty="0"/>
              <a:t>– этична. Цель не наносит </a:t>
            </a:r>
            <a:r>
              <a:rPr lang="ru-RU" dirty="0" smtClean="0"/>
              <a:t>вреда окружающим</a:t>
            </a:r>
            <a:r>
              <a:rPr lang="ru-RU" dirty="0"/>
              <a:t>, независимо от того, являются ли </a:t>
            </a:r>
            <a:r>
              <a:rPr lang="ru-RU" dirty="0" smtClean="0"/>
              <a:t>они участниками </a:t>
            </a:r>
            <a:r>
              <a:rPr lang="ru-RU" dirty="0"/>
              <a:t>образовательных отношений или нет.</a:t>
            </a:r>
          </a:p>
        </p:txBody>
      </p:sp>
    </p:spTree>
    <p:extLst>
      <p:ext uri="{BB962C8B-B14F-4D97-AF65-F5344CB8AC3E}">
        <p14:creationId xmlns:p14="http://schemas.microsoft.com/office/powerpoint/2010/main" val="393186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081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ПРИМЕРЫ ФОРМУЛИРОВКИ ЦЕЛЕЙ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Риск: дефицит педагогических кадров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Цель: 1) Преодоление дефицита педагогических кадров. 2) Подбор компетентных педагогов с высокой профессиональной мотивацией.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удачной цели:</a:t>
            </a:r>
            <a:r>
              <a:rPr lang="ru-RU" dirty="0"/>
              <a:t> устранение к 2024 году кадрового дефицита в образовательной организации за счет проведения </a:t>
            </a:r>
            <a:r>
              <a:rPr lang="ru-RU" dirty="0" err="1"/>
              <a:t>профориентационной</a:t>
            </a:r>
            <a:r>
              <a:rPr lang="ru-RU" dirty="0"/>
              <a:t> работы со старшеклассниками, заключения договоров о целевом обучении с выпускниками ОО, привлечения молодых специалистов и осуществления профессиональной переподготовки учителей. </a:t>
            </a:r>
          </a:p>
        </p:txBody>
      </p:sp>
    </p:spTree>
    <p:extLst>
      <p:ext uri="{BB962C8B-B14F-4D97-AF65-F5344CB8AC3E}">
        <p14:creationId xmlns:p14="http://schemas.microsoft.com/office/powerpoint/2010/main" val="391609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008112"/>
          </a:xfrm>
        </p:spPr>
        <p:txBody>
          <a:bodyPr>
            <a:normAutofit/>
          </a:bodyPr>
          <a:lstStyle/>
          <a:p>
            <a:r>
              <a:rPr lang="ru-RU" dirty="0"/>
              <a:t>ПРИМЕРЫ ФОРМУЛИРОВКИ ЦЕЛЕЙ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Риск: низкая предметная и </a:t>
            </a: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компетентность </a:t>
            </a: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учителей.</a:t>
            </a:r>
          </a:p>
          <a:p>
            <a:pPr marL="0" indent="0">
              <a:buNone/>
            </a:pPr>
            <a:r>
              <a:rPr lang="ru-RU" dirty="0"/>
              <a:t>Цель: повышение предметной и </a:t>
            </a:r>
            <a:r>
              <a:rPr lang="ru-RU" dirty="0" smtClean="0"/>
              <a:t>методической компетентности </a:t>
            </a:r>
            <a:r>
              <a:rPr lang="ru-RU" dirty="0"/>
              <a:t>педагогических работников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sz="3800" b="1" dirty="0">
                <a:solidFill>
                  <a:srgbClr val="FF0000"/>
                </a:solidFill>
              </a:rPr>
              <a:t>Пример более удачной цели</a:t>
            </a:r>
            <a:r>
              <a:rPr lang="ru-RU" sz="3800" dirty="0"/>
              <a:t>:</a:t>
            </a:r>
            <a:r>
              <a:rPr lang="ru-RU" dirty="0"/>
              <a:t> </a:t>
            </a:r>
            <a:r>
              <a:rPr lang="ru-RU" sz="4000" dirty="0"/>
              <a:t>создание к 2024 году </a:t>
            </a:r>
            <a:r>
              <a:rPr lang="ru-RU" sz="4000" dirty="0" smtClean="0"/>
              <a:t>системы </a:t>
            </a:r>
            <a:endParaRPr lang="ru-RU" sz="4000" dirty="0"/>
          </a:p>
          <a:p>
            <a:pPr marL="0" indent="0" algn="just">
              <a:buNone/>
            </a:pPr>
            <a:r>
              <a:rPr lang="ru-RU" sz="4000" dirty="0"/>
              <a:t>непрерывного профессионального развития и роста</a:t>
            </a:r>
          </a:p>
          <a:p>
            <a:pPr marL="0" indent="0" algn="just">
              <a:buNone/>
            </a:pPr>
            <a:r>
              <a:rPr lang="ru-RU" sz="4000" dirty="0"/>
              <a:t>профессиональной компетентности педагогических кадров,</a:t>
            </a:r>
          </a:p>
          <a:p>
            <a:pPr marL="0" indent="0" algn="just">
              <a:buNone/>
            </a:pPr>
            <a:r>
              <a:rPr lang="ru-RU" sz="4000" dirty="0"/>
              <a:t>обеспечивающих повышение качества образования в</a:t>
            </a:r>
          </a:p>
          <a:p>
            <a:pPr marL="0" indent="0" algn="just">
              <a:buNone/>
            </a:pPr>
            <a:r>
              <a:rPr lang="ru-RU" sz="4000" dirty="0"/>
              <a:t>образовательной организации, за счет повышения</a:t>
            </a:r>
          </a:p>
          <a:p>
            <a:pPr marL="0" indent="0" algn="just">
              <a:buNone/>
            </a:pPr>
            <a:r>
              <a:rPr lang="ru-RU" sz="4000" dirty="0"/>
              <a:t>педагогического и профессионального мастерства, овладения</a:t>
            </a:r>
          </a:p>
          <a:p>
            <a:pPr marL="0" indent="0" algn="just">
              <a:buNone/>
            </a:pPr>
            <a:r>
              <a:rPr lang="ru-RU" sz="4000" dirty="0"/>
              <a:t>профессиональными компетенциями; совершенствования форм</a:t>
            </a:r>
            <a:r>
              <a:rPr lang="ru-RU" sz="4000" dirty="0" smtClean="0"/>
              <a:t>, методов </a:t>
            </a:r>
            <a:r>
              <a:rPr lang="ru-RU" sz="4000" dirty="0"/>
              <a:t>и средств обучения; совершенствования </a:t>
            </a:r>
            <a:r>
              <a:rPr lang="ru-RU" sz="4000" dirty="0" smtClean="0"/>
              <a:t>педагогических технологий </a:t>
            </a:r>
            <a:r>
              <a:rPr lang="ru-RU" sz="4000" dirty="0"/>
              <a:t>и внедрения современных технологий обучения.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23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93610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ПРИМЕРЫ ФОРМУЛИРОВКИ ЦЕЛЕ</a:t>
            </a:r>
            <a:r>
              <a:rPr lang="ru-RU" dirty="0"/>
              <a:t>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Риск: низкая учебная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 обучающихся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400" dirty="0"/>
              <a:t>Цель: повышение учебной мотивации обучающихся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более удачной цели: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повышение </a:t>
            </a:r>
            <a:r>
              <a:rPr lang="ru-RU" sz="2400" dirty="0"/>
              <a:t>доли обучающихся 5-7 классов с </a:t>
            </a:r>
            <a:r>
              <a:rPr lang="ru-RU" sz="2400" dirty="0" smtClean="0"/>
              <a:t>высокой мотивацией </a:t>
            </a:r>
            <a:r>
              <a:rPr lang="ru-RU" sz="2400" dirty="0"/>
              <a:t>к обучению на 10% к концу 2020-2021 учебного года </a:t>
            </a:r>
            <a:r>
              <a:rPr lang="ru-RU" sz="2400" dirty="0" smtClean="0"/>
              <a:t>средствами  внеурочной </a:t>
            </a:r>
            <a:r>
              <a:rPr lang="ru-RU" sz="2400" dirty="0"/>
              <a:t>деятельности.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0" indent="0">
              <a:buNone/>
            </a:pPr>
            <a:r>
              <a:rPr lang="ru-RU" sz="2000" dirty="0"/>
              <a:t>1) Провести диагностику уровня учебной мотивации у обучающихся 5-7 классов</a:t>
            </a:r>
            <a:r>
              <a:rPr lang="ru-RU" sz="2000" dirty="0" smtClean="0"/>
              <a:t>, выявить </a:t>
            </a:r>
            <a:r>
              <a:rPr lang="ru-RU" sz="2000" dirty="0"/>
              <a:t>ведущие учебные мотивы.</a:t>
            </a:r>
          </a:p>
          <a:p>
            <a:pPr marL="0" indent="0">
              <a:buNone/>
            </a:pPr>
            <a:r>
              <a:rPr lang="ru-RU" sz="2000" dirty="0"/>
              <a:t>2) Провести аудит программ курсов внеурочной деятельности; оценить </a:t>
            </a:r>
            <a:r>
              <a:rPr lang="ru-RU" sz="2000" dirty="0" smtClean="0"/>
              <a:t>охват обучающихся </a:t>
            </a:r>
            <a:r>
              <a:rPr lang="ru-RU" sz="2000" dirty="0"/>
              <a:t>5-7 классов внеурочной деятельностью по направлениям.</a:t>
            </a:r>
          </a:p>
          <a:p>
            <a:pPr marL="0" indent="0">
              <a:buNone/>
            </a:pPr>
            <a:r>
              <a:rPr lang="ru-RU" sz="2000" dirty="0"/>
              <a:t>3) Провести анкетирование обучающихся 5-7 классов и их родителей (</a:t>
            </a:r>
            <a:r>
              <a:rPr lang="ru-RU" sz="2000" dirty="0" smtClean="0"/>
              <a:t>законных представителей</a:t>
            </a:r>
            <a:r>
              <a:rPr lang="ru-RU" sz="2000" dirty="0"/>
              <a:t>) с целью выявления предпочтений в части курсов </a:t>
            </a:r>
            <a:r>
              <a:rPr lang="ru-RU" sz="2000" dirty="0" smtClean="0"/>
              <a:t>внеурочной  деятельности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4) Скорректировать/разработать программы курсов внеурочной деятельности</a:t>
            </a:r>
          </a:p>
          <a:p>
            <a:pPr marL="0" indent="0">
              <a:buNone/>
            </a:pPr>
            <a:r>
              <a:rPr lang="ru-RU" sz="2000" dirty="0"/>
              <a:t>для обучающихся 5-7 классов в соответствии с выявленными </a:t>
            </a:r>
            <a:r>
              <a:rPr lang="ru-RU" sz="2000" dirty="0" smtClean="0"/>
              <a:t> предпочтениями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907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081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ПРИМЕРЫ ФОРМУЛИРОВКИ ЦЕЛЕЙ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Риск: высокая доля </a:t>
            </a:r>
            <a:r>
              <a:rPr lang="ru-RU" b="1" dirty="0" smtClean="0"/>
              <a:t>обучающихся </a:t>
            </a:r>
            <a:r>
              <a:rPr lang="ru-RU" b="1" dirty="0"/>
              <a:t>с рисками </a:t>
            </a:r>
            <a:r>
              <a:rPr lang="ru-RU" b="1" dirty="0" smtClean="0"/>
              <a:t>учебной </a:t>
            </a:r>
            <a:r>
              <a:rPr lang="ru-RU" b="1" dirty="0" err="1" smtClean="0"/>
              <a:t>неуспешности</a:t>
            </a:r>
            <a:r>
              <a:rPr lang="ru-RU" b="1" dirty="0"/>
              <a:t>.</a:t>
            </a:r>
          </a:p>
          <a:p>
            <a:pPr marL="0" indent="0" algn="just">
              <a:buNone/>
            </a:pPr>
            <a:r>
              <a:rPr lang="ru-RU" dirty="0"/>
              <a:t>Цель: 1) повышение текущей и итоговой </a:t>
            </a:r>
            <a:r>
              <a:rPr lang="ru-RU" dirty="0" smtClean="0"/>
              <a:t>успеваемости обучающихся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2) снижение доли обучающиеся с </a:t>
            </a:r>
            <a:r>
              <a:rPr lang="ru-RU" dirty="0" smtClean="0"/>
              <a:t>рисками учебной </a:t>
            </a:r>
            <a:r>
              <a:rPr lang="ru-RU" dirty="0" err="1"/>
              <a:t>неуспешности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более удачной цели: </a:t>
            </a:r>
            <a:r>
              <a:rPr lang="ru-RU" dirty="0"/>
              <a:t>снижение доли обучающихся </a:t>
            </a:r>
            <a:r>
              <a:rPr lang="ru-RU" dirty="0" smtClean="0"/>
              <a:t>с рисками </a:t>
            </a:r>
            <a:r>
              <a:rPr lang="ru-RU" dirty="0"/>
              <a:t>учебной </a:t>
            </a:r>
            <a:r>
              <a:rPr lang="ru-RU" dirty="0" err="1"/>
              <a:t>неуспешности</a:t>
            </a:r>
            <a:r>
              <a:rPr lang="ru-RU" dirty="0"/>
              <a:t> к концу 2021-2022 учебного </a:t>
            </a:r>
            <a:r>
              <a:rPr lang="ru-RU" dirty="0" smtClean="0"/>
              <a:t>года за </a:t>
            </a:r>
            <a:r>
              <a:rPr lang="ru-RU" dirty="0"/>
              <a:t>счет создания условий для эффективного обучения </a:t>
            </a:r>
            <a:r>
              <a:rPr lang="ru-RU" dirty="0" smtClean="0"/>
              <a:t>и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повышения мотивации школьников к учебной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38358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8012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ПОКАЗАТЕЛЕЙ ДОСТИЖЕНИЯ ПОСТАВЛЕННЫХ ЦЕЛЕЙ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Риск: дефицит педагогических кадров.</a:t>
            </a:r>
          </a:p>
          <a:p>
            <a:pPr marL="0" indent="0">
              <a:buNone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устранение к 2024 году кадрового дефицита в образовательной организации за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 проведения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профориентационной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работы со старшеклассниками, заключения договоров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целевом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обучении с выпускниками ОО, привлечения молодых специалистов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профессиональной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переподготовки учителей.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Показатели:</a:t>
            </a:r>
          </a:p>
          <a:p>
            <a:pPr marL="0" indent="0">
              <a:buNone/>
            </a:pPr>
            <a:r>
              <a:rPr lang="ru-RU" sz="3600" dirty="0"/>
              <a:t>1) количество вакантных ставок (с указанием предмета);</a:t>
            </a:r>
          </a:p>
          <a:p>
            <a:pPr marL="0" indent="0">
              <a:buNone/>
            </a:pPr>
            <a:r>
              <a:rPr lang="ru-RU" sz="3600" dirty="0"/>
              <a:t>2) нагрузка педагогических работников (отдельно по каждому педагогу);</a:t>
            </a:r>
          </a:p>
          <a:p>
            <a:pPr marL="0" indent="0">
              <a:buNone/>
            </a:pPr>
            <a:r>
              <a:rPr lang="ru-RU" sz="3600" dirty="0"/>
              <a:t>3) доля педагогических работников пенсионного возраста в общей численности</a:t>
            </a:r>
          </a:p>
          <a:p>
            <a:pPr marL="0" indent="0">
              <a:buNone/>
            </a:pPr>
            <a:r>
              <a:rPr lang="ru-RU" sz="3600" dirty="0"/>
              <a:t>педагогических работников школы;</a:t>
            </a:r>
          </a:p>
          <a:p>
            <a:pPr marL="0" indent="0">
              <a:buNone/>
            </a:pPr>
            <a:r>
              <a:rPr lang="ru-RU" sz="3600" dirty="0"/>
              <a:t>4) доля педагогических работников в возрасте до 30 лет в общей численности </a:t>
            </a:r>
            <a:r>
              <a:rPr lang="ru-RU" sz="3600" dirty="0" smtClean="0"/>
              <a:t>педагогических работников </a:t>
            </a:r>
            <a:r>
              <a:rPr lang="ru-RU" sz="3600" dirty="0"/>
              <a:t>школы;</a:t>
            </a:r>
          </a:p>
          <a:p>
            <a:pPr marL="0" indent="0">
              <a:buNone/>
            </a:pPr>
            <a:r>
              <a:rPr lang="ru-RU" sz="3600" dirty="0"/>
              <a:t>5) количество заключенных договоров о целевом обучении в педагогических вузах,</a:t>
            </a:r>
          </a:p>
          <a:p>
            <a:pPr marL="0" indent="0">
              <a:buNone/>
            </a:pPr>
            <a:r>
              <a:rPr lang="ru-RU" sz="3600" dirty="0"/>
              <a:t>колледжах;</a:t>
            </a:r>
          </a:p>
          <a:p>
            <a:pPr marL="0" indent="0">
              <a:buNone/>
            </a:pPr>
            <a:r>
              <a:rPr lang="ru-RU" sz="3600" dirty="0"/>
              <a:t>6) наличие профильных педагогических классов (да/нет).</a:t>
            </a:r>
          </a:p>
        </p:txBody>
      </p:sp>
    </p:spTree>
    <p:extLst>
      <p:ext uri="{BB962C8B-B14F-4D97-AF65-F5344CB8AC3E}">
        <p14:creationId xmlns:p14="http://schemas.microsoft.com/office/powerpoint/2010/main" val="4116959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8012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ПОКАЗАТЕЛЕЙ ДОСТИЖЕНИЯ ПОСТАВЛЕННЫХ ЦЕЛЕЙ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Риск: низкая предметная и методическая компетентность учителей.</a:t>
            </a:r>
          </a:p>
          <a:p>
            <a:pPr marL="0" indent="0" algn="just">
              <a:buNone/>
            </a:pPr>
            <a:r>
              <a:rPr lang="ru-RU" sz="1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1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к 2024 году системы непрерывного профессионального развития и роста</a:t>
            </a:r>
          </a:p>
          <a:p>
            <a:pPr marL="0" indent="0" algn="just">
              <a:buNone/>
            </a:pPr>
            <a:r>
              <a:rPr lang="ru-RU" sz="1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профессиональной компетентности педагогических кадров, обеспечивающих 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качества </a:t>
            </a:r>
            <a:r>
              <a:rPr lang="ru-RU" sz="1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в образовательной организации, за счет повышения 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педагогического </a:t>
            </a:r>
            <a:r>
              <a:rPr lang="ru-RU" sz="1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профессионального </a:t>
            </a:r>
            <a:r>
              <a:rPr lang="ru-RU" sz="1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мастерства, овладения профессиональными компетенциями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совершенствования </a:t>
            </a:r>
            <a:r>
              <a:rPr lang="ru-RU" sz="1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форм, методов и средств обучения; 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совершенствования педагогических </a:t>
            </a:r>
            <a:r>
              <a:rPr lang="ru-RU" sz="1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технологий и внедрения современных технологий обучения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1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ПОКАЗАТЕЛЕЙ ДОСТИЖЕНИЯ ПОСТАВЛЕННЫХ ЦЕЛЕЙ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buNone/>
            </a:pP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</a:t>
            </a: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9600" dirty="0">
                <a:solidFill>
                  <a:prstClr val="black"/>
                </a:solidFill>
              </a:rPr>
              <a:t>1</a:t>
            </a:r>
            <a:r>
              <a:rPr lang="ru-RU" sz="8000" dirty="0">
                <a:solidFill>
                  <a:prstClr val="black"/>
                </a:solidFill>
              </a:rPr>
              <a:t>) доля педагогических работников с высшей квалификационной </a:t>
            </a:r>
            <a:r>
              <a:rPr lang="ru-RU" sz="8000" dirty="0" smtClean="0">
                <a:solidFill>
                  <a:prstClr val="black"/>
                </a:solidFill>
              </a:rPr>
              <a:t>категорией;</a:t>
            </a:r>
            <a:endParaRPr lang="ru-RU" sz="8000" dirty="0">
              <a:solidFill>
                <a:prstClr val="black"/>
              </a:solidFill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prstClr val="black"/>
                </a:solidFill>
              </a:rPr>
              <a:t>2) доля педагогических работников с первой квалификационной </a:t>
            </a:r>
            <a:r>
              <a:rPr lang="ru-RU" sz="8000" dirty="0" smtClean="0">
                <a:solidFill>
                  <a:prstClr val="black"/>
                </a:solidFill>
              </a:rPr>
              <a:t>категорией;</a:t>
            </a:r>
            <a:endParaRPr lang="ru-RU" sz="8000" dirty="0">
              <a:solidFill>
                <a:prstClr val="black"/>
              </a:solidFill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prstClr val="black"/>
                </a:solidFill>
              </a:rPr>
              <a:t>3) доля педагогических работников, прошедших независимую оценку </a:t>
            </a:r>
            <a:r>
              <a:rPr lang="ru-RU" sz="8000" dirty="0" smtClean="0">
                <a:solidFill>
                  <a:prstClr val="black"/>
                </a:solidFill>
              </a:rPr>
              <a:t>профессиональных компетенций;</a:t>
            </a:r>
            <a:endParaRPr lang="ru-RU" sz="8000" dirty="0">
              <a:solidFill>
                <a:prstClr val="black"/>
              </a:solidFill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prstClr val="black"/>
                </a:solidFill>
              </a:rPr>
              <a:t>4) доля педагогических работников, для которых разработан и реализуется </a:t>
            </a:r>
            <a:r>
              <a:rPr lang="ru-RU" sz="8000" dirty="0" smtClean="0">
                <a:solidFill>
                  <a:prstClr val="black"/>
                </a:solidFill>
              </a:rPr>
              <a:t>индивидуальный план </a:t>
            </a:r>
            <a:r>
              <a:rPr lang="ru-RU" sz="8000" dirty="0">
                <a:solidFill>
                  <a:prstClr val="black"/>
                </a:solidFill>
              </a:rPr>
              <a:t>развития </a:t>
            </a:r>
            <a:r>
              <a:rPr lang="ru-RU" sz="8000" dirty="0" smtClean="0">
                <a:solidFill>
                  <a:prstClr val="black"/>
                </a:solidFill>
              </a:rPr>
              <a:t>педагога;</a:t>
            </a:r>
            <a:endParaRPr lang="ru-RU" sz="8000" dirty="0">
              <a:solidFill>
                <a:prstClr val="black"/>
              </a:solidFill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prstClr val="black"/>
                </a:solidFill>
              </a:rPr>
              <a:t>5) доля учителей, занятых инновационной </a:t>
            </a:r>
            <a:r>
              <a:rPr lang="ru-RU" sz="8000" dirty="0" smtClean="0">
                <a:solidFill>
                  <a:prstClr val="black"/>
                </a:solidFill>
              </a:rPr>
              <a:t>деятельностью;</a:t>
            </a:r>
            <a:endParaRPr lang="ru-RU" sz="8000" dirty="0">
              <a:solidFill>
                <a:prstClr val="black"/>
              </a:solidFill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prstClr val="black"/>
                </a:solidFill>
              </a:rPr>
              <a:t>6) количество открытых уроков, проведенных учителями </a:t>
            </a:r>
            <a:r>
              <a:rPr lang="ru-RU" sz="8000" dirty="0" smtClean="0">
                <a:solidFill>
                  <a:prstClr val="black"/>
                </a:solidFill>
              </a:rPr>
              <a:t> ОО;</a:t>
            </a:r>
            <a:endParaRPr lang="ru-RU" sz="8000" dirty="0">
              <a:solidFill>
                <a:prstClr val="black"/>
              </a:solidFill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prstClr val="black"/>
                </a:solidFill>
              </a:rPr>
              <a:t>7) количество семинаров, проведенных педагогическими работниками </a:t>
            </a:r>
            <a:r>
              <a:rPr lang="ru-RU" sz="8000" dirty="0" smtClean="0">
                <a:solidFill>
                  <a:prstClr val="black"/>
                </a:solidFill>
              </a:rPr>
              <a:t>ОО;</a:t>
            </a:r>
            <a:endParaRPr lang="ru-RU" sz="8000" dirty="0">
              <a:solidFill>
                <a:prstClr val="black"/>
              </a:solidFill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prstClr val="black"/>
                </a:solidFill>
              </a:rPr>
              <a:t>8) доля педагогов, повысивших свою квалификацию за </a:t>
            </a:r>
            <a:r>
              <a:rPr lang="ru-RU" sz="8000" dirty="0" smtClean="0">
                <a:solidFill>
                  <a:prstClr val="black"/>
                </a:solidFill>
              </a:rPr>
              <a:t>последние </a:t>
            </a:r>
            <a:r>
              <a:rPr lang="ru-RU" sz="8000" dirty="0">
                <a:solidFill>
                  <a:prstClr val="black"/>
                </a:solidFill>
              </a:rPr>
              <a:t>3 </a:t>
            </a:r>
            <a:r>
              <a:rPr lang="ru-RU" sz="8000" dirty="0" smtClean="0">
                <a:solidFill>
                  <a:prstClr val="black"/>
                </a:solidFill>
              </a:rPr>
              <a:t>года;</a:t>
            </a:r>
            <a:endParaRPr lang="ru-RU" sz="8000" dirty="0">
              <a:solidFill>
                <a:prstClr val="black"/>
              </a:solidFill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prstClr val="black"/>
                </a:solidFill>
              </a:rPr>
              <a:t>9) доля педагогических работников, участвующих в конкурсах профессионального </a:t>
            </a:r>
            <a:r>
              <a:rPr lang="ru-RU" sz="8000" dirty="0" smtClean="0">
                <a:solidFill>
                  <a:prstClr val="black"/>
                </a:solidFill>
              </a:rPr>
              <a:t>мастерства;</a:t>
            </a:r>
            <a:endParaRPr lang="ru-RU" sz="8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4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МЕРОПРИЯТИЯ СРЕДНЕСРОЧНОЙ ПРОГРАММЫ И НАПРАВЛЕНИЯ</a:t>
            </a:r>
            <a:r>
              <a:rPr lang="ru-RU" sz="2400" b="1" dirty="0" smtClean="0"/>
              <a:t>, ОБЕСПЕЧИВАЮЩИЕ </a:t>
            </a:r>
            <a:r>
              <a:rPr lang="ru-RU" sz="2400" b="1" dirty="0"/>
              <a:t>РЕАЛИЗАЦИЮ ЕЕ ЗАДАЧ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953532"/>
              </p:ext>
            </p:extLst>
          </p:nvPr>
        </p:nvGraphicFramePr>
        <p:xfrm>
          <a:off x="250825" y="1268761"/>
          <a:ext cx="8713789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827"/>
                <a:gridCol w="1244827"/>
                <a:gridCol w="1244827"/>
                <a:gridCol w="1244827"/>
                <a:gridCol w="1244827"/>
                <a:gridCol w="1244827"/>
                <a:gridCol w="1244827"/>
              </a:tblGrid>
              <a:tr h="259959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Направление в</a:t>
                      </a:r>
                    </a:p>
                    <a:p>
                      <a:r>
                        <a:rPr lang="ru-RU" sz="2400" dirty="0" smtClean="0"/>
                        <a:t>соответствии с</a:t>
                      </a:r>
                    </a:p>
                    <a:p>
                      <a:r>
                        <a:rPr lang="ru-RU" sz="2400" dirty="0" smtClean="0"/>
                        <a:t>риском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Задача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Мероприятия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Сроки</a:t>
                      </a:r>
                    </a:p>
                    <a:p>
                      <a:r>
                        <a:rPr lang="ru-RU" sz="2400" dirty="0" smtClean="0"/>
                        <a:t>реализации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Показатели</a:t>
                      </a:r>
                    </a:p>
                    <a:p>
                      <a:r>
                        <a:rPr lang="ru-RU" sz="2400" dirty="0" smtClean="0"/>
                        <a:t>реализации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Ответственные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Участники</a:t>
                      </a:r>
                      <a:endParaRPr lang="ru-RU" sz="2400" dirty="0"/>
                    </a:p>
                  </a:txBody>
                  <a:tcPr/>
                </a:tc>
              </a:tr>
              <a:tr h="10904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45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21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08112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АНАЛИЗА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критерий: </a:t>
            </a:r>
            <a:r>
              <a:rPr lang="ru-RU" sz="2800" dirty="0"/>
              <a:t>указан конкретный перечень разработанных и подготовленных мер (мероприятий) </a:t>
            </a:r>
            <a:r>
              <a:rPr lang="ru-RU" sz="2800" dirty="0" smtClean="0"/>
              <a:t>для решения </a:t>
            </a:r>
            <a:r>
              <a:rPr lang="ru-RU" sz="2800" dirty="0"/>
              <a:t>поставленных целей и задач, есть адекватные показатели, отмечены сроки и ответственные лица за</a:t>
            </a:r>
          </a:p>
          <a:p>
            <a:pPr marL="0" indent="0" algn="just">
              <a:buNone/>
            </a:pPr>
            <a:r>
              <a:rPr lang="ru-RU" sz="2800" dirty="0"/>
              <a:t>реализацию каждой из подготовленных </a:t>
            </a:r>
            <a:r>
              <a:rPr lang="ru-RU" sz="2800" dirty="0" smtClean="0"/>
              <a:t>мер. 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</a:t>
            </a:r>
            <a:r>
              <a:rPr lang="ru-RU" sz="2800" dirty="0"/>
              <a:t>– это конкретные шаги, действия, которые происходят в определенное время в </a:t>
            </a:r>
            <a:r>
              <a:rPr lang="ru-RU" sz="2800" dirty="0" smtClean="0"/>
              <a:t>определенном  месте </a:t>
            </a:r>
            <a:r>
              <a:rPr lang="ru-RU" sz="2800" dirty="0"/>
              <a:t>и имеют конкретный результат. Для решения задачи необходим комплекс мероприятий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888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320"/>
            <a:ext cx="8856984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63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08112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АНАЛИЗА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</a:p>
          <a:p>
            <a:pPr marL="0" lvl="0" indent="0" algn="just">
              <a:buNone/>
            </a:pPr>
            <a:r>
              <a:rPr lang="ru-RU" sz="2800" dirty="0">
                <a:solidFill>
                  <a:prstClr val="black"/>
                </a:solidFill>
              </a:rPr>
              <a:t>1. Меры (мероприятия)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соотносятся с задачами?</a:t>
            </a:r>
          </a:p>
          <a:p>
            <a:pPr marL="0" lvl="0" indent="0" algn="just">
              <a:buNone/>
            </a:pPr>
            <a:r>
              <a:rPr lang="ru-RU" sz="2800" dirty="0">
                <a:solidFill>
                  <a:prstClr val="black"/>
                </a:solidFill>
              </a:rPr>
              <a:t>Они представляют собой комплекс мер по решению каждой конкретной задачи?</a:t>
            </a:r>
          </a:p>
          <a:p>
            <a:pPr marL="0" lvl="0" indent="0" algn="just">
              <a:buNone/>
            </a:pPr>
            <a:r>
              <a:rPr lang="ru-RU" sz="2800" dirty="0">
                <a:solidFill>
                  <a:prstClr val="black"/>
                </a:solidFill>
              </a:rPr>
              <a:t>2. Представленные показатели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измеримы?</a:t>
            </a:r>
          </a:p>
          <a:p>
            <a:pPr marL="0" lvl="0" indent="0" algn="just">
              <a:buNone/>
            </a:pPr>
            <a:r>
              <a:rPr lang="ru-RU" sz="2800" dirty="0">
                <a:solidFill>
                  <a:prstClr val="black"/>
                </a:solidFill>
              </a:rPr>
              <a:t>Позволяют удостовериться в эффективной реализации указанной меры?</a:t>
            </a:r>
          </a:p>
          <a:p>
            <a:pPr marL="0" lvl="0" indent="0" algn="just">
              <a:buNone/>
            </a:pPr>
            <a:r>
              <a:rPr lang="ru-RU" sz="2800" dirty="0">
                <a:solidFill>
                  <a:prstClr val="black"/>
                </a:solidFill>
              </a:rPr>
              <a:t>3. Есть ли в Программе  все формальные элементы, соответствующие структуре дорожной карты?  Указаны точные сроки, форма реализации, обозначен  ответственный?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1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>Среднесрочные программы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задачи: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связаны с рисками; неконкретны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/>
              <a:t> нет целевых значений показателей; показатели отражают процесс, а не результат показатели отражают не столько реализацию СП, сколько деятельность всей школы показатели не соотнесены с </a:t>
            </a:r>
            <a:r>
              <a:rPr lang="ru-RU" dirty="0" smtClean="0"/>
              <a:t>целями;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План-график</a:t>
            </a:r>
            <a:r>
              <a:rPr lang="ru-RU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/>
              <a:t> мероприятий крайне мало для достижения поставленных </a:t>
            </a:r>
            <a:r>
              <a:rPr lang="ru-RU" dirty="0" smtClean="0"/>
              <a:t>задач;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результаты: </a:t>
            </a:r>
            <a:r>
              <a:rPr lang="ru-RU" dirty="0"/>
              <a:t>не связаны с целями и задачами </a:t>
            </a:r>
            <a:r>
              <a:rPr lang="ru-RU" dirty="0" smtClean="0"/>
              <a:t>СП,  </a:t>
            </a:r>
            <a:r>
              <a:rPr lang="ru-RU" dirty="0"/>
              <a:t>нет соответствующего </a:t>
            </a:r>
            <a:r>
              <a:rPr lang="ru-RU" dirty="0" smtClean="0"/>
              <a:t>раздела; </a:t>
            </a:r>
            <a:r>
              <a:rPr lang="ru-RU" dirty="0"/>
              <a:t>вместо ожидаемых результатов – значения показателей реализации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1270135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0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86210"/>
          </a:xfrm>
        </p:spPr>
        <p:txBody>
          <a:bodyPr>
            <a:noAutofit/>
          </a:bodyPr>
          <a:lstStyle/>
          <a:p>
            <a:pPr fontAlgn="base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Школьная 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неуспеваемость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и школьная </a:t>
            </a:r>
            <a:r>
              <a:rPr lang="ru-RU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неуспешность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В чем разница?</a:t>
            </a:r>
            <a:b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</a:b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640960" cy="4536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4000" dirty="0" smtClean="0"/>
              <a:t>школьная </a:t>
            </a:r>
            <a:r>
              <a:rPr lang="ru-RU" sz="4000" u="sng" dirty="0">
                <a:solidFill>
                  <a:srgbClr val="0070C0"/>
                </a:solidFill>
              </a:rPr>
              <a:t>неуспеваемость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/>
              <a:t>выступает, как правило</a:t>
            </a:r>
            <a:r>
              <a:rPr lang="ru-RU" sz="4000" dirty="0" smtClean="0"/>
              <a:t>, «</a:t>
            </a:r>
            <a:r>
              <a:rPr lang="ru-RU" sz="4000" dirty="0"/>
              <a:t>браком» в работе </a:t>
            </a:r>
            <a:r>
              <a:rPr lang="ru-RU" sz="4000" dirty="0" smtClean="0"/>
              <a:t>учителя;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 школьная </a:t>
            </a:r>
            <a:r>
              <a:rPr lang="ru-RU" sz="4000" u="sng" dirty="0" err="1">
                <a:solidFill>
                  <a:srgbClr val="0070C0"/>
                </a:solidFill>
              </a:rPr>
              <a:t>неуспешност</a:t>
            </a:r>
            <a:r>
              <a:rPr lang="ru-RU" sz="4000" u="sng" dirty="0" err="1"/>
              <a:t>ь</a:t>
            </a:r>
            <a:r>
              <a:rPr lang="ru-RU" sz="4000" u="sng" dirty="0"/>
              <a:t> </a:t>
            </a:r>
            <a:r>
              <a:rPr lang="ru-RU" sz="4000" dirty="0"/>
              <a:t>является </a:t>
            </a:r>
            <a:r>
              <a:rPr lang="ru-RU" sz="4000" dirty="0" smtClean="0"/>
              <a:t>проблемой семьи</a:t>
            </a:r>
            <a:r>
              <a:rPr lang="ru-RU" sz="4000" dirty="0"/>
              <a:t>, общества и всего образовательного учреждения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9564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22899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</a:t>
            </a: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неуспешность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многослойна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7400"/>
            <a:ext cx="741682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7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298613"/>
              </p:ext>
            </p:extLst>
          </p:nvPr>
        </p:nvGraphicFramePr>
        <p:xfrm>
          <a:off x="323528" y="1412776"/>
          <a:ext cx="8579295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728192"/>
                <a:gridCol w="42588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Документ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</a:t>
                      </a:r>
                    </a:p>
                    <a:p>
                      <a:r>
                        <a:rPr lang="ru-RU" sz="2400" dirty="0" smtClean="0"/>
                        <a:t>реализации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Классификация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Концепция развития образовательной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Ключевые направления</a:t>
                      </a:r>
                    </a:p>
                    <a:p>
                      <a:r>
                        <a:rPr lang="ru-RU" dirty="0" smtClean="0"/>
                        <a:t>деятельности организации на</a:t>
                      </a:r>
                    </a:p>
                    <a:p>
                      <a:r>
                        <a:rPr lang="ru-RU" dirty="0" smtClean="0"/>
                        <a:t>весь срок проекта, исходя из</a:t>
                      </a:r>
                    </a:p>
                    <a:p>
                      <a:r>
                        <a:rPr lang="ru-RU" dirty="0" smtClean="0"/>
                        <a:t>текущего состояния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Среднесрочная программа развития образовательной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и задачи развития</a:t>
                      </a:r>
                    </a:p>
                    <a:p>
                      <a:r>
                        <a:rPr lang="ru-RU" dirty="0" smtClean="0"/>
                        <a:t>организации на ближайшее</a:t>
                      </a:r>
                    </a:p>
                    <a:p>
                      <a:r>
                        <a:rPr lang="ru-RU" dirty="0" smtClean="0"/>
                        <a:t>время, описание условий и мер</a:t>
                      </a:r>
                    </a:p>
                    <a:p>
                      <a:r>
                        <a:rPr lang="ru-RU" dirty="0" smtClean="0"/>
                        <a:t>по достижению позитивных</a:t>
                      </a:r>
                    </a:p>
                    <a:p>
                      <a:r>
                        <a:rPr lang="ru-RU" dirty="0" smtClean="0"/>
                        <a:t>изменений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Программа </a:t>
                      </a:r>
                      <a:r>
                        <a:rPr lang="ru-RU" dirty="0" err="1" smtClean="0"/>
                        <a:t>антирисковых</a:t>
                      </a:r>
                      <a:r>
                        <a:rPr lang="ru-RU" dirty="0" smtClean="0"/>
                        <a:t> мер (</a:t>
                      </a:r>
                      <a:r>
                        <a:rPr lang="ru-RU" dirty="0" err="1" smtClean="0"/>
                        <a:t>антирисковая</a:t>
                      </a:r>
                      <a:r>
                        <a:rPr lang="ru-RU" dirty="0" smtClean="0"/>
                        <a:t> программа)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каждому риску: цель и задачи,</a:t>
                      </a:r>
                    </a:p>
                    <a:p>
                      <a:r>
                        <a:rPr lang="ru-RU" dirty="0" smtClean="0"/>
                        <a:t>ресурсы, показатели, дорожная</a:t>
                      </a:r>
                    </a:p>
                    <a:p>
                      <a:r>
                        <a:rPr lang="ru-RU" dirty="0" smtClean="0"/>
                        <a:t>карта реализации программы</a:t>
                      </a:r>
                    </a:p>
                    <a:p>
                      <a:r>
                        <a:rPr lang="ru-RU" dirty="0" err="1" smtClean="0"/>
                        <a:t>антирисковых</a:t>
                      </a:r>
                      <a:r>
                        <a:rPr lang="ru-RU" dirty="0" smtClean="0"/>
                        <a:t> мер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38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43103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СРЕДНЕСРОЧНАЯ ПРОГРАММА РАЗВИТИЯ 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</a:t>
            </a:r>
          </a:p>
          <a:p>
            <a:pPr marL="0" indent="0">
              <a:buNone/>
            </a:pPr>
            <a:r>
              <a:rPr lang="ru-RU" dirty="0"/>
              <a:t>1</a:t>
            </a:r>
            <a:r>
              <a:rPr lang="ru-RU" sz="5100" dirty="0"/>
              <a:t>. Титульный лист</a:t>
            </a:r>
          </a:p>
          <a:p>
            <a:pPr marL="0" indent="0">
              <a:buNone/>
            </a:pPr>
            <a:r>
              <a:rPr lang="ru-RU" sz="5100" dirty="0"/>
              <a:t>2.Паспорт</a:t>
            </a:r>
          </a:p>
          <a:p>
            <a:pPr marL="0" indent="0">
              <a:buNone/>
            </a:pPr>
            <a:r>
              <a:rPr lang="ru-RU" sz="5100" dirty="0"/>
              <a:t>Наименование Программы</a:t>
            </a:r>
          </a:p>
          <a:p>
            <a:pPr marL="0" indent="0">
              <a:buNone/>
            </a:pPr>
            <a:r>
              <a:rPr lang="ru-RU" sz="5100" dirty="0"/>
              <a:t>Цель и задачи Программы</a:t>
            </a:r>
          </a:p>
          <a:p>
            <a:pPr marL="0" indent="0">
              <a:buNone/>
            </a:pPr>
            <a:r>
              <a:rPr lang="ru-RU" sz="5100" dirty="0"/>
              <a:t>Целевые индикаторы и показатели Программы</a:t>
            </a:r>
          </a:p>
          <a:p>
            <a:pPr marL="0" indent="0">
              <a:buNone/>
            </a:pPr>
            <a:r>
              <a:rPr lang="ru-RU" sz="5100" dirty="0"/>
              <a:t>Методы сбора и обработки информации</a:t>
            </a:r>
          </a:p>
          <a:p>
            <a:pPr marL="0" indent="0">
              <a:buNone/>
            </a:pPr>
            <a:r>
              <a:rPr lang="ru-RU" sz="5100" dirty="0"/>
              <a:t>Сроки и этапы реализации Программы</a:t>
            </a:r>
          </a:p>
          <a:p>
            <a:pPr marL="0" indent="0">
              <a:buNone/>
            </a:pPr>
            <a:r>
              <a:rPr lang="ru-RU" sz="5100" dirty="0"/>
              <a:t>Основные мероприятия или проекты Программы/ перечень</a:t>
            </a:r>
          </a:p>
          <a:p>
            <a:pPr marL="0" indent="0">
              <a:buNone/>
            </a:pPr>
            <a:r>
              <a:rPr lang="ru-RU" sz="5100" dirty="0"/>
              <a:t>подпрограмм</a:t>
            </a:r>
          </a:p>
          <a:p>
            <a:pPr marL="0" indent="0">
              <a:buNone/>
            </a:pPr>
            <a:r>
              <a:rPr lang="ru-RU" sz="5100" dirty="0"/>
              <a:t>Ожидаемые конечные результаты реализации Программы</a:t>
            </a:r>
          </a:p>
          <a:p>
            <a:pPr marL="0" indent="0">
              <a:buNone/>
            </a:pPr>
            <a:r>
              <a:rPr lang="ru-RU" sz="5100" dirty="0"/>
              <a:t>Исполнители</a:t>
            </a:r>
          </a:p>
          <a:p>
            <a:pPr marL="0" indent="0">
              <a:buNone/>
            </a:pPr>
            <a:r>
              <a:rPr lang="ru-RU" sz="5100" dirty="0"/>
              <a:t>Порядок управления реализацией Программы</a:t>
            </a:r>
          </a:p>
          <a:p>
            <a:pPr marL="0" indent="0">
              <a:buNone/>
            </a:pPr>
            <a:r>
              <a:rPr lang="ru-RU" sz="5100" dirty="0"/>
              <a:t>3.Основное 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377512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АНТИРИСКОВЫХ 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</a:t>
            </a:r>
          </a:p>
          <a:p>
            <a:pPr marL="0" indent="0">
              <a:buNone/>
            </a:pPr>
            <a:r>
              <a:rPr lang="ru-RU" dirty="0"/>
              <a:t>1.Наименование программы </a:t>
            </a:r>
            <a:r>
              <a:rPr lang="ru-RU" dirty="0" err="1"/>
              <a:t>антирисковых</a:t>
            </a:r>
            <a:r>
              <a:rPr lang="ru-RU" dirty="0"/>
              <a:t> мер (в соответствии с «</a:t>
            </a:r>
            <a:r>
              <a:rPr lang="ru-RU" dirty="0" smtClean="0"/>
              <a:t>рисковым профилем </a:t>
            </a:r>
            <a:r>
              <a:rPr lang="ru-RU" dirty="0"/>
              <a:t>ОО»)</a:t>
            </a:r>
          </a:p>
          <a:p>
            <a:pPr marL="0" indent="0">
              <a:buNone/>
            </a:pPr>
            <a:r>
              <a:rPr lang="ru-RU" dirty="0"/>
              <a:t>2.Цель и задачи реализации программы</a:t>
            </a:r>
          </a:p>
          <a:p>
            <a:pPr marL="0" indent="0">
              <a:buNone/>
            </a:pPr>
            <a:r>
              <a:rPr lang="ru-RU" dirty="0"/>
              <a:t>3.Целевые показатели</a:t>
            </a:r>
          </a:p>
          <a:p>
            <a:pPr marL="0" indent="0">
              <a:buNone/>
            </a:pPr>
            <a:r>
              <a:rPr lang="ru-RU" dirty="0"/>
              <a:t>4.Методы сбора и обработки информации</a:t>
            </a:r>
          </a:p>
          <a:p>
            <a:pPr marL="0" indent="0">
              <a:buNone/>
            </a:pPr>
            <a:r>
              <a:rPr lang="ru-RU" dirty="0"/>
              <a:t>5. Сроки реализации программы</a:t>
            </a:r>
          </a:p>
          <a:p>
            <a:pPr marL="0" indent="0">
              <a:buNone/>
            </a:pPr>
            <a:r>
              <a:rPr lang="ru-RU" dirty="0"/>
              <a:t>6.Меры/мероприятия по достижению цели и задач</a:t>
            </a:r>
          </a:p>
          <a:p>
            <a:pPr marL="0" indent="0">
              <a:buNone/>
            </a:pPr>
            <a:r>
              <a:rPr lang="ru-RU" dirty="0"/>
              <a:t>7.Ожидаемые конечные результаты реализации Программы</a:t>
            </a:r>
          </a:p>
          <a:p>
            <a:pPr marL="0" indent="0">
              <a:buNone/>
            </a:pPr>
            <a:r>
              <a:rPr lang="ru-RU" dirty="0"/>
              <a:t>8.Исполнители</a:t>
            </a:r>
          </a:p>
          <a:p>
            <a:pPr marL="0" indent="0">
              <a:buNone/>
            </a:pPr>
            <a:r>
              <a:rPr lang="ru-RU" dirty="0"/>
              <a:t>9.Приложение. «Дорожная карта» реализации программы </a:t>
            </a:r>
            <a:r>
              <a:rPr lang="ru-RU" dirty="0" err="1"/>
              <a:t>антирисковых</a:t>
            </a:r>
            <a:r>
              <a:rPr lang="ru-RU" dirty="0"/>
              <a:t> мер</a:t>
            </a:r>
          </a:p>
        </p:txBody>
      </p:sp>
    </p:spTree>
    <p:extLst>
      <p:ext uri="{BB962C8B-B14F-4D97-AF65-F5344CB8AC3E}">
        <p14:creationId xmlns:p14="http://schemas.microsoft.com/office/powerpoint/2010/main" val="287982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08012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ОЦЕНИТЬ КАЧЕСТВО ЦЕЛИ?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 SMART</a:t>
            </a:r>
          </a:p>
          <a:p>
            <a:pPr marL="0" indent="0">
              <a:buNone/>
            </a:pPr>
            <a:r>
              <a:rPr lang="ru-RU" sz="3800" b="1" dirty="0"/>
              <a:t>S (</a:t>
            </a:r>
            <a:r>
              <a:rPr lang="ru-RU" sz="3800" b="1" dirty="0" err="1"/>
              <a:t>specific</a:t>
            </a:r>
            <a:r>
              <a:rPr lang="ru-RU" sz="3800" b="1" dirty="0"/>
              <a:t>) – конкретная</a:t>
            </a:r>
            <a:r>
              <a:rPr lang="ru-RU" dirty="0"/>
              <a:t>. </a:t>
            </a:r>
            <a:r>
              <a:rPr lang="ru-RU" dirty="0" smtClean="0"/>
              <a:t>Какого  результата </a:t>
            </a:r>
            <a:r>
              <a:rPr lang="ru-RU" dirty="0"/>
              <a:t>следует добиться?</a:t>
            </a:r>
          </a:p>
          <a:p>
            <a:pPr marL="0" indent="0">
              <a:buNone/>
            </a:pPr>
            <a:r>
              <a:rPr lang="ru-RU" sz="3800" b="1" dirty="0"/>
              <a:t>M (</a:t>
            </a:r>
            <a:r>
              <a:rPr lang="ru-RU" sz="3800" b="1" dirty="0" err="1"/>
              <a:t>measurable</a:t>
            </a:r>
            <a:r>
              <a:rPr lang="ru-RU" sz="3800" b="1" dirty="0"/>
              <a:t>) – измеримая</a:t>
            </a:r>
            <a:r>
              <a:rPr lang="ru-RU" dirty="0"/>
              <a:t>. Как узнать</a:t>
            </a:r>
            <a:r>
              <a:rPr lang="ru-RU" dirty="0" smtClean="0"/>
              <a:t>, что </a:t>
            </a:r>
            <a:r>
              <a:rPr lang="ru-RU" dirty="0"/>
              <a:t>цель достигнута?</a:t>
            </a:r>
          </a:p>
          <a:p>
            <a:pPr marL="0" indent="0">
              <a:buNone/>
            </a:pPr>
            <a:r>
              <a:rPr lang="ru-RU" sz="3800" b="1" dirty="0"/>
              <a:t>A (</a:t>
            </a:r>
            <a:r>
              <a:rPr lang="ru-RU" sz="3800" b="1" dirty="0" err="1"/>
              <a:t>achievable</a:t>
            </a:r>
            <a:r>
              <a:rPr lang="ru-RU" sz="3800" b="1" dirty="0"/>
              <a:t>) – достижимая</a:t>
            </a:r>
            <a:r>
              <a:rPr lang="ru-RU" dirty="0"/>
              <a:t>. Есть </a:t>
            </a:r>
            <a:r>
              <a:rPr lang="ru-RU" dirty="0" smtClean="0"/>
              <a:t>ли ресурсы </a:t>
            </a:r>
            <a:r>
              <a:rPr lang="ru-RU" dirty="0"/>
              <a:t>для достижения </a:t>
            </a:r>
            <a:r>
              <a:rPr lang="ru-RU" dirty="0" smtClean="0"/>
              <a:t>поставленной цели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(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значимая</a:t>
            </a:r>
            <a:r>
              <a:rPr lang="ru-RU" dirty="0"/>
              <a:t>. Как цель </a:t>
            </a:r>
            <a:r>
              <a:rPr lang="ru-RU" dirty="0" smtClean="0"/>
              <a:t>связана с </a:t>
            </a:r>
            <a:r>
              <a:rPr lang="ru-RU" dirty="0"/>
              <a:t>интересами участников</a:t>
            </a:r>
          </a:p>
          <a:p>
            <a:pPr marL="0" indent="0">
              <a:buNone/>
            </a:pPr>
            <a:r>
              <a:rPr lang="ru-RU" dirty="0"/>
              <a:t>образовательных отношений? </a:t>
            </a:r>
            <a:r>
              <a:rPr lang="ru-RU" dirty="0" smtClean="0"/>
              <a:t>Разделяет ли </a:t>
            </a:r>
            <a:r>
              <a:rPr lang="ru-RU" dirty="0"/>
              <a:t>ее коллектив?</a:t>
            </a:r>
          </a:p>
          <a:p>
            <a:pPr marL="0" indent="0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(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/>
              <a:t>– </a:t>
            </a:r>
            <a:r>
              <a:rPr lang="ru-RU" b="1" dirty="0"/>
              <a:t>определенная </a:t>
            </a:r>
            <a:r>
              <a:rPr lang="ru-RU" b="1" dirty="0" smtClean="0"/>
              <a:t>во времени</a:t>
            </a:r>
            <a:r>
              <a:rPr lang="ru-RU" dirty="0"/>
              <a:t>. В какое время или за </a:t>
            </a:r>
            <a:r>
              <a:rPr lang="ru-RU" dirty="0" smtClean="0"/>
              <a:t>какой период </a:t>
            </a:r>
            <a:r>
              <a:rPr lang="ru-RU" dirty="0"/>
              <a:t>будет достигнута цель</a:t>
            </a:r>
            <a:r>
              <a:rPr lang="ru-RU" dirty="0" smtClean="0"/>
              <a:t>? Определение </a:t>
            </a:r>
            <a:r>
              <a:rPr lang="ru-RU" dirty="0"/>
              <a:t>временного </a:t>
            </a:r>
            <a:r>
              <a:rPr lang="ru-RU" dirty="0" smtClean="0"/>
              <a:t>интервала должно </a:t>
            </a:r>
            <a:r>
              <a:rPr lang="ru-RU" dirty="0"/>
              <a:t>быть осознанным, чтобы не</a:t>
            </a:r>
          </a:p>
          <a:p>
            <a:pPr marL="0" indent="0">
              <a:buNone/>
            </a:pPr>
            <a:r>
              <a:rPr lang="ru-RU" dirty="0"/>
              <a:t>превратиться в «постановку галочек».</a:t>
            </a:r>
          </a:p>
        </p:txBody>
      </p:sp>
    </p:spTree>
    <p:extLst>
      <p:ext uri="{BB962C8B-B14F-4D97-AF65-F5344CB8AC3E}">
        <p14:creationId xmlns:p14="http://schemas.microsoft.com/office/powerpoint/2010/main" val="223566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63272" cy="100811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ОЦЕНИТЬ КАЧЕСТВО ЦЕЛИ?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</a:t>
            </a:r>
          </a:p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(Challenging)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содержит вызов.</a:t>
            </a:r>
          </a:p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(Legal) -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легальна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dirty="0" smtClean="0"/>
              <a:t>и </a:t>
            </a:r>
            <a:r>
              <a:rPr lang="ru-RU" sz="3600" dirty="0"/>
              <a:t>находится в рамках </a:t>
            </a:r>
            <a:r>
              <a:rPr lang="ru-RU" sz="3600" dirty="0" smtClean="0"/>
              <a:t>законов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(Environmentally Sound) </a:t>
            </a:r>
            <a:r>
              <a:rPr lang="en-US" sz="3600" dirty="0"/>
              <a:t>- </a:t>
            </a:r>
            <a:r>
              <a:rPr lang="ru-RU" sz="3600" dirty="0"/>
              <a:t>не вредит вашему</a:t>
            </a:r>
          </a:p>
          <a:p>
            <a:pPr marL="0" indent="0">
              <a:buNone/>
            </a:pPr>
            <a:r>
              <a:rPr lang="ru-RU" sz="3600" dirty="0"/>
              <a:t>окружению.</a:t>
            </a:r>
          </a:p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(Agreed) </a:t>
            </a:r>
            <a:r>
              <a:rPr lang="en-US" sz="3600" dirty="0"/>
              <a:t>– </a:t>
            </a:r>
            <a:r>
              <a:rPr lang="ru-RU" sz="3600" dirty="0"/>
              <a:t>согласована.</a:t>
            </a:r>
          </a:p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(Recorded) </a:t>
            </a:r>
            <a:r>
              <a:rPr lang="en-US" sz="3600" dirty="0"/>
              <a:t>– </a:t>
            </a:r>
            <a:r>
              <a:rPr lang="ru-RU" sz="3600" dirty="0"/>
              <a:t>зафиксирована. </a:t>
            </a:r>
          </a:p>
        </p:txBody>
      </p:sp>
    </p:spTree>
    <p:extLst>
      <p:ext uri="{BB962C8B-B14F-4D97-AF65-F5344CB8AC3E}">
        <p14:creationId xmlns:p14="http://schemas.microsoft.com/office/powerpoint/2010/main" val="3459751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1349</Words>
  <Application>Microsoft Office PowerPoint</Application>
  <PresentationFormat>Экран (4:3)</PresentationFormat>
  <Paragraphs>171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«О  программных документах» </vt:lpstr>
      <vt:lpstr>Презентация PowerPoint</vt:lpstr>
      <vt:lpstr> Школьная неуспеваемость и школьная неуспешность. В чем разница? </vt:lpstr>
      <vt:lpstr>Школьная неуспешность многослойна</vt:lpstr>
      <vt:lpstr>ДОКУМЕНТЫ</vt:lpstr>
      <vt:lpstr>СРЕДНЕСРОЧНАЯ ПРОГРАММА РАЗВИТИЯ ОБРАЗОВАТЕЛЬНОЙ ОРГАНИЗАЦИИ</vt:lpstr>
      <vt:lpstr>ПРОГРАММА АНТИРИСКОВЫХ МЕР</vt:lpstr>
      <vt:lpstr>КАК ОЦЕНИТЬ КАЧЕСТВО ЦЕЛИ?</vt:lpstr>
      <vt:lpstr>КАК ОЦЕНИТЬ КАЧЕСТВО ЦЕЛИ?</vt:lpstr>
      <vt:lpstr>КАК ОЦЕНИТЬ КАЧЕСТВО ЦЕЛИ?</vt:lpstr>
      <vt:lpstr>ПРИМЕРЫ ФОРМУЛИРОВКИ ЦЕЛЕЙ</vt:lpstr>
      <vt:lpstr>ПРИМЕРЫ ФОРМУЛИРОВКИ ЦЕЛЕЙ</vt:lpstr>
      <vt:lpstr>ПРИМЕРЫ ФОРМУЛИРОВКИ ЦЕЛЕЙ</vt:lpstr>
      <vt:lpstr>ПРИМЕРЫ ФОРМУЛИРОВКИ ЦЕЛЕЙ</vt:lpstr>
      <vt:lpstr>РАЗРАБОТКА ПОКАЗАТЕЛЕЙ ДОСТИЖЕНИЯ ПОСТАВЛЕННЫХ ЦЕЛЕЙ</vt:lpstr>
      <vt:lpstr>РАЗРАБОТКА ПОКАЗАТЕЛЕЙ ДОСТИЖЕНИЯ ПОСТАВЛЕННЫХ ЦЕЛЕЙ</vt:lpstr>
      <vt:lpstr>РАЗРАБОТКА ПОКАЗАТЕЛЕЙ ДОСТИЖЕНИЯ ПОСТАВЛЕННЫХ ЦЕЛЕЙ</vt:lpstr>
      <vt:lpstr>МЕРОПРИЯТИЯ СРЕДНЕСРОЧНОЙ ПРОГРАММЫ И НАПРАВЛЕНИЯ, ОБЕСПЕЧИВАЮЩИЕ РЕАЛИЗАЦИЮ ЕЕ ЗАДАЧ </vt:lpstr>
      <vt:lpstr>КРИТЕРИИ АНАЛИЗА ПРОГРАММ</vt:lpstr>
      <vt:lpstr>КРИТЕРИИ АНАЛИЗА ПРОГРАММ</vt:lpstr>
      <vt:lpstr>Среднесрочные программы развития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profnet@kimc.ms</dc:creator>
  <cp:lastModifiedBy>profnet@kimc.ms</cp:lastModifiedBy>
  <cp:revision>180</cp:revision>
  <cp:lastPrinted>2019-10-07T09:50:32Z</cp:lastPrinted>
  <dcterms:created xsi:type="dcterms:W3CDTF">2019-10-03T02:52:38Z</dcterms:created>
  <dcterms:modified xsi:type="dcterms:W3CDTF">2023-01-23T03:55:26Z</dcterms:modified>
</cp:coreProperties>
</file>