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8"/>
  </p:notesMasterIdLst>
  <p:handoutMasterIdLst>
    <p:handoutMasterId r:id="rId19"/>
  </p:handoutMasterIdLst>
  <p:sldIdLst>
    <p:sldId id="273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</p:sldIdLst>
  <p:sldSz cx="12192000" cy="6858000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24" autoAdjust="0"/>
    <p:restoredTop sz="94660"/>
  </p:normalViewPr>
  <p:slideViewPr>
    <p:cSldViewPr snapToGrid="0">
      <p:cViewPr>
        <p:scale>
          <a:sx n="118" d="100"/>
          <a:sy n="118" d="100"/>
        </p:scale>
        <p:origin x="-8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84B549-1F87-4F6B-9BF0-98DB89A6F4DA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CF68A8-F916-4178-955F-B2A2142472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9094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4C4BEE-49FB-49F9-8A10-69ED1F0FA252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1375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38775" cy="3889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987D9E-3F83-4A25-9930-EF521EC992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5580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C1EE43E-ACDA-41B2-9AD4-64F32A41BD1F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3BC5EE6-24EB-4D46-8D47-170A720BAA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EE43E-ACDA-41B2-9AD4-64F32A41BD1F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5EE6-24EB-4D46-8D47-170A720BAA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EE43E-ACDA-41B2-9AD4-64F32A41BD1F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5EE6-24EB-4D46-8D47-170A720BAA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EE43E-ACDA-41B2-9AD4-64F32A41BD1F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5EE6-24EB-4D46-8D47-170A720BAAB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EE43E-ACDA-41B2-9AD4-64F32A41BD1F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5EE6-24EB-4D46-8D47-170A720BAAB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EE43E-ACDA-41B2-9AD4-64F32A41BD1F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5EE6-24EB-4D46-8D47-170A720BAAB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EE43E-ACDA-41B2-9AD4-64F32A41BD1F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5EE6-24EB-4D46-8D47-170A720BAAB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EE43E-ACDA-41B2-9AD4-64F32A41BD1F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5EE6-24EB-4D46-8D47-170A720BAAB8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EE43E-ACDA-41B2-9AD4-64F32A41BD1F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5EE6-24EB-4D46-8D47-170A720BAA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fld id="{7C1EE43E-ACDA-41B2-9AD4-64F32A41BD1F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5EE6-24EB-4D46-8D47-170A720BAAB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C1EE43E-ACDA-41B2-9AD4-64F32A41BD1F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3BC5EE6-24EB-4D46-8D47-170A720BAAB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C1EE43E-ACDA-41B2-9AD4-64F32A41BD1F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3BC5EE6-24EB-4D46-8D47-170A720BAAB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048000" y="296733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719403" y="2348880"/>
            <a:ext cx="11088555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800" b="1" spc="-3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СОВЕЩАНИЕ </a:t>
            </a:r>
            <a:endParaRPr lang="ru-RU" sz="4800" b="1" spc="-300" dirty="0" smtClean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5400" spc="-3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altLang="ru-RU" sz="5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разработке школьных программ качества образования»</a:t>
            </a:r>
            <a:endParaRPr lang="ru-RU" sz="5400" spc="-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346" y="309137"/>
            <a:ext cx="10752668" cy="197151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830945" y="5996199"/>
            <a:ext cx="7169544" cy="7437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ru-RU" dirty="0" err="1" smtClean="0">
                <a:latin typeface="Calibri"/>
                <a:ea typeface="Calibri"/>
                <a:cs typeface="Times New Roman"/>
              </a:rPr>
              <a:t>Гребенцова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 Г.В., заместитель директора </a:t>
            </a:r>
            <a:r>
              <a:rPr lang="ru-RU" sz="1600" i="1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sz="1600" i="1" dirty="0">
                <a:latin typeface="Calibri"/>
                <a:ea typeface="Calibri"/>
                <a:cs typeface="Times New Roman"/>
              </a:rPr>
              <a:t>МКУ КИМЦ </a:t>
            </a:r>
            <a:endParaRPr lang="ru-RU" sz="1600" i="1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1000"/>
              </a:spcAft>
            </a:pPr>
            <a:r>
              <a:rPr lang="en-US" sz="1600" i="1" dirty="0" smtClean="0">
                <a:effectLst/>
                <a:latin typeface="Calibri"/>
                <a:ea typeface="Calibri"/>
                <a:cs typeface="Times New Roman"/>
              </a:rPr>
              <a:t>Grebencova.g@kimc.ms</a:t>
            </a:r>
            <a:endParaRPr lang="ru-RU" sz="1600" i="1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9587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595742"/>
              </p:ext>
            </p:extLst>
          </p:nvPr>
        </p:nvGraphicFramePr>
        <p:xfrm>
          <a:off x="129474" y="97104"/>
          <a:ext cx="11814370" cy="6095049"/>
        </p:xfrm>
        <a:graphic>
          <a:graphicData uri="http://schemas.openxmlformats.org/drawingml/2006/table">
            <a:tbl>
              <a:tblPr firstRow="1" firstCol="1" bandRow="1"/>
              <a:tblGrid>
                <a:gridCol w="2888855"/>
                <a:gridCol w="8925515"/>
              </a:tblGrid>
              <a:tr h="3098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Наименование программы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89" marR="27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Среднесрочная программа развития </a:t>
                      </a:r>
                      <a:r>
                        <a:rPr lang="ru-RU" sz="2000" b="1" u="sng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наименование ОО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на 2021 год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89" marR="27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0982"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Ожидаемые конечные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результаты реализации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программы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9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В данном разделе нужно кратко описать ожидаемые конечные результаты реализации программы в соответствии с целью и задачами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4658"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Исполнители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9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Требуется указать, кто из участников образовательного процесса будет принимать участие в реализации программы развития ОО (коллектив школы, совет родителей (законных представителей),</a:t>
                      </a:r>
                    </a:p>
                    <a:p>
                      <a:pPr marL="209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обучающиеся и пр.)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2544"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Порядок управления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реализацией программы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9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В данном пункте необходимо указать, каким образом будет происходить корректировка программы развития, кто осуществляет управление реализацией программы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18439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18485" y="1351371"/>
            <a:ext cx="11363915" cy="5389294"/>
          </a:xfrm>
        </p:spPr>
        <p:txBody>
          <a:bodyPr>
            <a:normAutofit fontScale="85000" lnSpcReduction="10000"/>
          </a:bodyPr>
          <a:lstStyle/>
          <a:p>
            <a:pPr marL="109728" indent="0">
              <a:buNone/>
            </a:pPr>
            <a:r>
              <a:rPr lang="ru-RU" b="1" dirty="0"/>
              <a:t>I. Основные цель и задачи </a:t>
            </a:r>
            <a:r>
              <a:rPr lang="ru-RU" dirty="0"/>
              <a:t>Среднесрочной программы, сроки и этапы ее</a:t>
            </a:r>
          </a:p>
          <a:p>
            <a:pPr marL="109728" indent="0">
              <a:buNone/>
            </a:pPr>
            <a:r>
              <a:rPr lang="ru-RU" dirty="0"/>
              <a:t>реализации, перечень целевых индикаторов и показателей, отражающих ход ее выполнения</a:t>
            </a:r>
          </a:p>
          <a:p>
            <a:pPr marL="109728" indent="0">
              <a:buNone/>
            </a:pPr>
            <a:r>
              <a:rPr lang="ru-RU" dirty="0"/>
              <a:t>Целью программы является… описание цели…  Указанная цель будет достигнута в процессе решения следующих задач: описание задач…</a:t>
            </a:r>
          </a:p>
          <a:p>
            <a:pPr marL="109728" indent="0">
              <a:buNone/>
            </a:pPr>
            <a:r>
              <a:rPr lang="ru-RU" dirty="0"/>
              <a:t>Какие цели и задачи в отношении установленных рисков будут решены школой до конца 2021 года?</a:t>
            </a:r>
          </a:p>
          <a:p>
            <a:pPr marL="109728" indent="0">
              <a:buNone/>
            </a:pPr>
            <a:r>
              <a:rPr lang="ru-RU" dirty="0"/>
              <a:t>Целевые показатели и индикаторы цели – как школа узнает об успешном решении задач?</a:t>
            </a:r>
          </a:p>
          <a:p>
            <a:pPr marL="109728" indent="0">
              <a:buNone/>
            </a:pPr>
            <a:r>
              <a:rPr lang="ru-RU" b="1" dirty="0"/>
              <a:t>II. Мероприятия Среднесрочной программы </a:t>
            </a:r>
            <a:r>
              <a:rPr lang="ru-RU" dirty="0"/>
              <a:t>и направления, обеспечивающие реализацию ее задач</a:t>
            </a:r>
          </a:p>
          <a:p>
            <a:pPr marL="109728" indent="0">
              <a:buNone/>
            </a:pPr>
            <a:r>
              <a:rPr lang="ru-RU" dirty="0"/>
              <a:t>Решение задач программы обеспечивается путем реализации системы</a:t>
            </a:r>
          </a:p>
          <a:p>
            <a:pPr marL="109728" indent="0">
              <a:buNone/>
            </a:pPr>
            <a:r>
              <a:rPr lang="ru-RU" dirty="0"/>
              <a:t>соответствующих мероприятий и комплексных проектов/подпрограмм – </a:t>
            </a:r>
            <a:r>
              <a:rPr lang="ru-RU" dirty="0" err="1"/>
              <a:t>антирисковых</a:t>
            </a:r>
            <a:r>
              <a:rPr lang="ru-RU" dirty="0"/>
              <a:t> программ по соответствующим направлениям риска, активированным школой.</a:t>
            </a: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0853" y="226086"/>
            <a:ext cx="11339639" cy="89870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Среднесрочная программа развития образовательной организации</a:t>
            </a:r>
          </a:p>
        </p:txBody>
      </p:sp>
    </p:spTree>
    <p:extLst>
      <p:ext uri="{BB962C8B-B14F-4D97-AF65-F5344CB8AC3E}">
        <p14:creationId xmlns:p14="http://schemas.microsoft.com/office/powerpoint/2010/main" val="16630380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944746"/>
              </p:ext>
            </p:extLst>
          </p:nvPr>
        </p:nvGraphicFramePr>
        <p:xfrm>
          <a:off x="167298" y="2095836"/>
          <a:ext cx="10716491" cy="4206246"/>
        </p:xfrm>
        <a:graphic>
          <a:graphicData uri="http://schemas.openxmlformats.org/drawingml/2006/table">
            <a:tbl>
              <a:tblPr firstRow="1" firstCol="1" bandRow="1"/>
              <a:tblGrid>
                <a:gridCol w="1850837"/>
                <a:gridCol w="1177907"/>
                <a:gridCol w="1631379"/>
                <a:gridCol w="1421998"/>
                <a:gridCol w="1435434"/>
                <a:gridCol w="1819486"/>
                <a:gridCol w="1379450"/>
              </a:tblGrid>
              <a:tr h="2548992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Направление в соответствии с риском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Задача 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Мероприятие 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Сроки реализации 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Показатели реализации 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Ответственные 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Участники 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627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627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0853" y="226086"/>
            <a:ext cx="11339639" cy="89870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Среднесрочная программа развития образовательной организации</a:t>
            </a:r>
          </a:p>
        </p:txBody>
      </p:sp>
    </p:spTree>
    <p:extLst>
      <p:ext uri="{BB962C8B-B14F-4D97-AF65-F5344CB8AC3E}">
        <p14:creationId xmlns:p14="http://schemas.microsoft.com/office/powerpoint/2010/main" val="23570225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39865" y="1481329"/>
            <a:ext cx="11242535" cy="5202692"/>
          </a:xfrm>
        </p:spPr>
        <p:txBody>
          <a:bodyPr/>
          <a:lstStyle/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latin typeface="Calibri"/>
                <a:ea typeface="Calibri"/>
                <a:cs typeface="Times New Roman"/>
              </a:rPr>
              <a:t>III. Механизм реализации программы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109728" indent="0">
              <a:buNone/>
            </a:pPr>
            <a:r>
              <a:rPr lang="ru-RU" dirty="0"/>
              <a:t>Руководителем программы является руководитель ОО, который несет персональную ответственность за ее реализацию, конечные результаты, целевое и эффективное использование выделяемых на выполнение программы финансовых средств (финансовый раздел программы опционален для участников проекта), а также определяет формы и методы управления реализацией программы.</a:t>
            </a:r>
          </a:p>
          <a:p>
            <a:pPr marL="109728" indent="0">
              <a:buNone/>
            </a:pPr>
            <a:r>
              <a:rPr lang="ru-RU" dirty="0"/>
              <a:t>В ходе выполнения программы допускается уточнение целевых показателей и расходов на ее реализацию, совершенствование механизма реализации программы.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Среднесрочная программа развития образовательной организации</a:t>
            </a:r>
          </a:p>
        </p:txBody>
      </p:sp>
    </p:spTree>
    <p:extLst>
      <p:ext uri="{BB962C8B-B14F-4D97-AF65-F5344CB8AC3E}">
        <p14:creationId xmlns:p14="http://schemas.microsoft.com/office/powerpoint/2010/main" val="33377786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15589" y="1270450"/>
            <a:ext cx="11266811" cy="5470215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ru-RU" dirty="0"/>
              <a:t>Основные разделы </a:t>
            </a:r>
            <a:r>
              <a:rPr lang="ru-RU" dirty="0" err="1"/>
              <a:t>Антирисковой</a:t>
            </a:r>
            <a:r>
              <a:rPr lang="ru-RU" dirty="0"/>
              <a:t> программы: </a:t>
            </a:r>
            <a:endParaRPr lang="ru-RU" dirty="0" smtClean="0"/>
          </a:p>
          <a:p>
            <a:pPr marL="109728" indent="0">
              <a:buNone/>
            </a:pPr>
            <a:r>
              <a:rPr lang="ru-RU" dirty="0"/>
              <a:t>1. Наименование Программы </a:t>
            </a:r>
            <a:r>
              <a:rPr lang="ru-RU" dirty="0" err="1"/>
              <a:t>антирисковых</a:t>
            </a:r>
            <a:r>
              <a:rPr lang="ru-RU" dirty="0"/>
              <a:t> мер (в соответствии с «рисковым профилем» ОО). </a:t>
            </a:r>
          </a:p>
          <a:p>
            <a:pPr marL="109728" indent="0">
              <a:buNone/>
            </a:pPr>
            <a:r>
              <a:rPr lang="ru-RU" dirty="0"/>
              <a:t>2. Цель и задачи реализации программы. </a:t>
            </a:r>
          </a:p>
          <a:p>
            <a:pPr marL="109728" indent="0">
              <a:buNone/>
            </a:pPr>
            <a:r>
              <a:rPr lang="ru-RU" dirty="0"/>
              <a:t>3. Целевые показатели. </a:t>
            </a:r>
          </a:p>
          <a:p>
            <a:pPr marL="109728" indent="0">
              <a:buNone/>
            </a:pPr>
            <a:r>
              <a:rPr lang="ru-RU" dirty="0"/>
              <a:t>4. Методы сбора и обработки информации. </a:t>
            </a:r>
          </a:p>
          <a:p>
            <a:pPr marL="109728" indent="0">
              <a:buNone/>
            </a:pPr>
            <a:r>
              <a:rPr lang="ru-RU" dirty="0"/>
              <a:t>5. Сроки реализации программы. </a:t>
            </a:r>
          </a:p>
          <a:p>
            <a:pPr marL="109728" indent="0">
              <a:buNone/>
            </a:pPr>
            <a:r>
              <a:rPr lang="ru-RU" dirty="0"/>
              <a:t>6. Меры/мероприятия по достижению цели и задач. </a:t>
            </a:r>
          </a:p>
          <a:p>
            <a:pPr marL="109728" indent="0">
              <a:buNone/>
            </a:pPr>
            <a:r>
              <a:rPr lang="ru-RU" dirty="0"/>
              <a:t>7. Ожидаемые конечные результаты реализации программы. </a:t>
            </a:r>
          </a:p>
          <a:p>
            <a:pPr marL="109728" indent="0">
              <a:buNone/>
            </a:pPr>
            <a:r>
              <a:rPr lang="ru-RU" dirty="0"/>
              <a:t>8. Исполнители. </a:t>
            </a:r>
          </a:p>
          <a:p>
            <a:pPr marL="109728" indent="0">
              <a:buNone/>
            </a:pPr>
            <a:r>
              <a:rPr lang="ru-RU" dirty="0"/>
              <a:t>9. Приложение. Дорожная карта реализации Программы </a:t>
            </a:r>
            <a:r>
              <a:rPr lang="ru-RU" dirty="0" err="1"/>
              <a:t>антирисковых</a:t>
            </a:r>
            <a:r>
              <a:rPr lang="ru-RU" dirty="0"/>
              <a:t> мер. </a:t>
            </a: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dirty="0">
                <a:effectLst/>
                <a:latin typeface="Calibri"/>
                <a:ea typeface="Calibri"/>
                <a:cs typeface="Times New Roman"/>
              </a:rPr>
              <a:t>Программы </a:t>
            </a:r>
            <a:r>
              <a:rPr lang="ru-RU" sz="4400" dirty="0" err="1">
                <a:effectLst/>
                <a:latin typeface="Calibri"/>
                <a:ea typeface="Calibri"/>
                <a:cs typeface="Times New Roman"/>
              </a:rPr>
              <a:t>антирисковых</a:t>
            </a:r>
            <a:r>
              <a:rPr lang="ru-RU" sz="4400" dirty="0">
                <a:effectLst/>
                <a:latin typeface="Calibri"/>
                <a:ea typeface="Calibri"/>
                <a:cs typeface="Times New Roman"/>
              </a:rPr>
              <a:t> мер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21445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5199689"/>
              </p:ext>
            </p:extLst>
          </p:nvPr>
        </p:nvGraphicFramePr>
        <p:xfrm>
          <a:off x="226577" y="1569856"/>
          <a:ext cx="10592476" cy="4968508"/>
        </p:xfrm>
        <a:graphic>
          <a:graphicData uri="http://schemas.openxmlformats.org/drawingml/2006/table">
            <a:tbl>
              <a:tblPr firstRow="1" firstCol="1" bandRow="1"/>
              <a:tblGrid>
                <a:gridCol w="1658867"/>
                <a:gridCol w="2387151"/>
                <a:gridCol w="2023009"/>
                <a:gridCol w="2500438"/>
                <a:gridCol w="2023011"/>
              </a:tblGrid>
              <a:tr h="1093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Задача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Мероприятие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Сроки реализации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Ответственные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Участники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3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118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118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Дорожная </a:t>
            </a:r>
            <a:r>
              <a:rPr lang="ru-RU" dirty="0"/>
              <a:t>карта реализации Программы </a:t>
            </a:r>
            <a:r>
              <a:rPr lang="ru-RU" dirty="0" err="1"/>
              <a:t>антирисковых</a:t>
            </a:r>
            <a:r>
              <a:rPr lang="ru-RU" dirty="0"/>
              <a:t> мер. 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14681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1112" y="2670372"/>
            <a:ext cx="131740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СПАСИБО ЗА ВНИМАНИЕ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599424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83221" y="1481329"/>
            <a:ext cx="11299179" cy="5129864"/>
          </a:xfrm>
        </p:spPr>
        <p:txBody>
          <a:bodyPr>
            <a:normAutofit fontScale="62500" lnSpcReduction="20000"/>
          </a:bodyPr>
          <a:lstStyle/>
          <a:p>
            <a:r>
              <a:rPr lang="ru-RU" sz="4500" b="1" dirty="0" smtClean="0"/>
              <a:t>СТРУКТУРА:</a:t>
            </a: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SzPts val="1400"/>
              <a:buNone/>
            </a:pPr>
            <a:r>
              <a:rPr lang="ru-RU" sz="3600" b="1" dirty="0" smtClean="0">
                <a:solidFill>
                  <a:srgbClr val="00B0F0"/>
                </a:solidFill>
                <a:latin typeface="Calibri"/>
                <a:ea typeface="Calibri"/>
                <a:cs typeface="Times New Roman"/>
              </a:rPr>
              <a:t>1. Титульный лист</a:t>
            </a:r>
          </a:p>
          <a:p>
            <a:pPr marL="109728" indent="0">
              <a:buNone/>
            </a:pPr>
            <a:r>
              <a:rPr lang="ru-RU" sz="3200" b="1" dirty="0" smtClean="0"/>
              <a:t>Содержит  наименование образовательной организации, место для согласования директором (дата, подпись, печать).</a:t>
            </a:r>
          </a:p>
          <a:p>
            <a:pPr marL="624078" indent="-514350">
              <a:buAutoNum type="arabicPeriod" startAt="2"/>
            </a:pPr>
            <a:r>
              <a:rPr lang="ru-RU" sz="3400" b="1" dirty="0" smtClean="0">
                <a:solidFill>
                  <a:srgbClr val="00B0F0"/>
                </a:solidFill>
              </a:rPr>
              <a:t>Основные разделы: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b="1" dirty="0" smtClean="0"/>
              <a:t>Введение</a:t>
            </a:r>
          </a:p>
          <a:p>
            <a:pPr marL="109728" indent="0">
              <a:buNone/>
            </a:pPr>
            <a:r>
              <a:rPr lang="ru-RU" sz="3200" b="1" dirty="0" smtClean="0"/>
              <a:t>описание</a:t>
            </a:r>
          </a:p>
          <a:p>
            <a:pPr marL="109728" indent="0">
              <a:lnSpc>
                <a:spcPct val="170000"/>
              </a:lnSpc>
              <a:buNone/>
            </a:pPr>
            <a:r>
              <a:rPr lang="ru-RU" sz="3200" b="1" dirty="0" smtClean="0"/>
              <a:t>1) нормативной базы, на основании которой осуществляется деятельность образовательной организации, </a:t>
            </a:r>
          </a:p>
          <a:p>
            <a:pPr marL="109728" indent="0">
              <a:lnSpc>
                <a:spcPct val="170000"/>
              </a:lnSpc>
              <a:buNone/>
            </a:pPr>
            <a:r>
              <a:rPr lang="ru-RU" sz="3200" b="1" dirty="0" smtClean="0"/>
              <a:t>2) приоритетных целей ОО (соответствие целей деятельности ОО муниципальным, региональным, федеральным целям),</a:t>
            </a:r>
          </a:p>
          <a:p>
            <a:pPr marL="109728" indent="0">
              <a:lnSpc>
                <a:spcPct val="170000"/>
              </a:lnSpc>
              <a:buNone/>
            </a:pPr>
            <a:r>
              <a:rPr lang="ru-RU" sz="3200" b="1" dirty="0" smtClean="0"/>
              <a:t> 3) миссии школы.</a:t>
            </a:r>
          </a:p>
          <a:p>
            <a:pPr marL="109728" indent="0">
              <a:lnSpc>
                <a:spcPct val="170000"/>
              </a:lnSpc>
              <a:buNone/>
            </a:pPr>
            <a:endParaRPr lang="ru-RU" sz="32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4400" dirty="0">
                <a:effectLst/>
                <a:latin typeface="Calibri"/>
                <a:ea typeface="Calibri"/>
                <a:cs typeface="Times New Roman"/>
              </a:rPr>
              <a:t>Концепции развития образовательной организации</a:t>
            </a:r>
            <a:endParaRPr lang="ru-RU" sz="36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51938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34669" y="1060057"/>
            <a:ext cx="11347731" cy="5704885"/>
          </a:xfrm>
        </p:spPr>
        <p:txBody>
          <a:bodyPr/>
          <a:lstStyle/>
          <a:p>
            <a:r>
              <a:rPr lang="ru-RU" dirty="0">
                <a:solidFill>
                  <a:srgbClr val="00B0F0"/>
                </a:solidFill>
              </a:rPr>
              <a:t>Анализ текущего состояния, описание ключевых рисков развития </a:t>
            </a:r>
            <a:r>
              <a:rPr lang="ru-RU" dirty="0" smtClean="0">
                <a:solidFill>
                  <a:srgbClr val="00B0F0"/>
                </a:solidFill>
              </a:rPr>
              <a:t>ОО</a:t>
            </a:r>
          </a:p>
          <a:p>
            <a:pPr marL="109728" indent="0">
              <a:buNone/>
            </a:pPr>
            <a:r>
              <a:rPr lang="ru-RU" dirty="0" smtClean="0"/>
              <a:t>описание</a:t>
            </a:r>
            <a:endParaRPr lang="ru-RU" dirty="0"/>
          </a:p>
          <a:p>
            <a:pPr marL="109728" indent="0">
              <a:buNone/>
            </a:pPr>
            <a:r>
              <a:rPr lang="ru-RU" sz="3200" dirty="0"/>
              <a:t>1) школьной системы образования (кадровый состав, образовательные результаты, контингент, материально-техническое оснащение и пр.),</a:t>
            </a:r>
          </a:p>
          <a:p>
            <a:pPr marL="109728" indent="0">
              <a:buNone/>
            </a:pPr>
            <a:r>
              <a:rPr lang="ru-RU" sz="3200" dirty="0"/>
              <a:t> 2) рисков деятельности ОО в соответствии с «рисковым профилем», которые планируется устранять в процессе осуществления преобразований в рамках проекта.</a:t>
            </a: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67037" y="274638"/>
            <a:ext cx="11315363" cy="914891"/>
          </a:xfrm>
        </p:spPr>
        <p:txBody>
          <a:bodyPr/>
          <a:lstStyle/>
          <a:p>
            <a:pPr algn="ctr"/>
            <a:r>
              <a:rPr lang="ru-RU" dirty="0" smtClean="0"/>
              <a:t>СТРУКТУРА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0922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34669" y="1060057"/>
            <a:ext cx="11347731" cy="5704885"/>
          </a:xfrm>
        </p:spPr>
        <p:txBody>
          <a:bodyPr/>
          <a:lstStyle/>
          <a:p>
            <a:r>
              <a:rPr lang="ru-RU" dirty="0">
                <a:solidFill>
                  <a:srgbClr val="00B0F0"/>
                </a:solidFill>
              </a:rPr>
              <a:t>Цели и задачи развития образовательной </a:t>
            </a:r>
            <a:r>
              <a:rPr lang="ru-RU" dirty="0" smtClean="0">
                <a:solidFill>
                  <a:srgbClr val="00B0F0"/>
                </a:solidFill>
              </a:rPr>
              <a:t>организации</a:t>
            </a:r>
          </a:p>
          <a:p>
            <a:pPr marL="109728" indent="0">
              <a:buNone/>
            </a:pPr>
            <a:r>
              <a:rPr lang="ru-RU" dirty="0"/>
              <a:t>ОО  формулирует цели и задачи развития с учетом результатов анализа «рискового профиля» и выделенных ключевых проблем, а также в соответствии со своей миссией (при ее наличии). </a:t>
            </a:r>
          </a:p>
          <a:p>
            <a:pPr marL="109728" indent="0">
              <a:buNone/>
            </a:pPr>
            <a:r>
              <a:rPr lang="ru-RU" dirty="0">
                <a:solidFill>
                  <a:srgbClr val="FF0000"/>
                </a:solidFill>
              </a:rPr>
              <a:t>По каждому рисковому </a:t>
            </a:r>
            <a:r>
              <a:rPr lang="ru-RU" dirty="0"/>
              <a:t>направлению, выбранному для работы, должны быть сформулированы цель и задачи, причем следует указывать задачи непосредственно в привязке к каждой цели. Данный раздел должен четко отвечать на вопросы: «какие действия или изменения произойдут», «кто должен знать о предстоящих изменениях» и «какие ресурсы необходимы для проведения изменений в рамках проекта».</a:t>
            </a: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67037" y="274638"/>
            <a:ext cx="11315363" cy="914891"/>
          </a:xfrm>
        </p:spPr>
        <p:txBody>
          <a:bodyPr/>
          <a:lstStyle/>
          <a:p>
            <a:pPr algn="ctr"/>
            <a:r>
              <a:rPr lang="ru-RU" dirty="0" smtClean="0"/>
              <a:t>СТРУКТУРА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5951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34669" y="1060057"/>
            <a:ext cx="11347731" cy="5704885"/>
          </a:xfrm>
        </p:spPr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solidFill>
                  <a:srgbClr val="00B0F0"/>
                </a:solidFill>
                <a:latin typeface="Calibri"/>
                <a:ea typeface="Calibri"/>
                <a:cs typeface="Times New Roman"/>
              </a:rPr>
              <a:t>Меры и мероприятия по достижению целей </a:t>
            </a:r>
            <a:r>
              <a:rPr lang="ru-RU" sz="2800" dirty="0" smtClean="0">
                <a:solidFill>
                  <a:srgbClr val="00B0F0"/>
                </a:solidFill>
                <a:latin typeface="Calibri"/>
                <a:ea typeface="Calibri"/>
                <a:cs typeface="Times New Roman"/>
              </a:rPr>
              <a:t>развития</a:t>
            </a:r>
          </a:p>
          <a:p>
            <a:pPr marL="109728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600" dirty="0"/>
              <a:t>Приводится краткое описание мер и/или мероприятий по достижению поставленных целей и задач развития школы. Данный раздел должен четко отвечать на вопрос «как (благодаря чему/за счет каких действий) произойдут планируемые изменения или действия».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67037" y="274638"/>
            <a:ext cx="11315363" cy="914891"/>
          </a:xfrm>
        </p:spPr>
        <p:txBody>
          <a:bodyPr/>
          <a:lstStyle/>
          <a:p>
            <a:pPr algn="ctr"/>
            <a:r>
              <a:rPr lang="ru-RU" dirty="0" smtClean="0"/>
              <a:t>СТРУКТУРА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7943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34669" y="1060057"/>
            <a:ext cx="11347731" cy="5704885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solidFill>
                  <a:srgbClr val="00B0F0"/>
                </a:solidFill>
                <a:latin typeface="Calibri"/>
                <a:ea typeface="Calibri"/>
                <a:cs typeface="Times New Roman"/>
              </a:rPr>
              <a:t>Лица, ответственные за достижение </a:t>
            </a:r>
            <a:r>
              <a:rPr lang="ru-RU" sz="2800" dirty="0" smtClean="0">
                <a:solidFill>
                  <a:srgbClr val="00B0F0"/>
                </a:solidFill>
                <a:latin typeface="Calibri"/>
                <a:ea typeface="Calibri"/>
                <a:cs typeface="Times New Roman"/>
              </a:rPr>
              <a:t>результатов</a:t>
            </a:r>
          </a:p>
          <a:p>
            <a:pPr marL="109728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600" dirty="0">
                <a:latin typeface="Calibri"/>
                <a:ea typeface="Calibri"/>
                <a:cs typeface="Times New Roman"/>
              </a:rPr>
              <a:t>Ответственным за реализацию Концепции является директор. </a:t>
            </a:r>
            <a:endParaRPr lang="ru-RU" sz="3600" dirty="0" smtClean="0">
              <a:latin typeface="Calibri"/>
              <a:ea typeface="Calibri"/>
              <a:cs typeface="Times New Roman"/>
            </a:endParaRPr>
          </a:p>
          <a:p>
            <a:pPr marL="109728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600" dirty="0" smtClean="0">
                <a:latin typeface="Calibri"/>
                <a:ea typeface="Calibri"/>
                <a:cs typeface="Times New Roman"/>
              </a:rPr>
              <a:t>Однако </a:t>
            </a:r>
            <a:r>
              <a:rPr lang="ru-RU" sz="3600" dirty="0">
                <a:latin typeface="Calibri"/>
                <a:ea typeface="Calibri"/>
                <a:cs typeface="Times New Roman"/>
              </a:rPr>
              <a:t>по каждой цели в Концепции развития необходимо определить ответственных лиц и персонал, который должен быть информирован о действиях по изменениям в организации. Данный раздел должен четко отвечать на вопрос «кто будет проводить указанные изменения».</a:t>
            </a:r>
          </a:p>
          <a:p>
            <a:pPr marL="109728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ru-RU" sz="3600" dirty="0" smtClean="0">
              <a:solidFill>
                <a:srgbClr val="00B0F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67037" y="274638"/>
            <a:ext cx="11315363" cy="914891"/>
          </a:xfrm>
        </p:spPr>
        <p:txBody>
          <a:bodyPr/>
          <a:lstStyle/>
          <a:p>
            <a:pPr algn="ctr"/>
            <a:r>
              <a:rPr lang="ru-RU" dirty="0" smtClean="0"/>
              <a:t>СТРУКТУРА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538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91313" y="1481329"/>
            <a:ext cx="11291087" cy="5283613"/>
          </a:xfrm>
        </p:spPr>
        <p:txBody>
          <a:bodyPr/>
          <a:lstStyle/>
          <a:p>
            <a:pPr marL="109728" indent="0">
              <a:buNone/>
            </a:pPr>
            <a:r>
              <a:rPr lang="ru-RU" dirty="0"/>
              <a:t>Среднесрочная программа развития выполняет функцию плана-графика: содержит перечень задач в привязке к конкретным датам</a:t>
            </a:r>
            <a:r>
              <a:rPr lang="ru-RU" dirty="0" smtClean="0"/>
              <a:t>.</a:t>
            </a:r>
          </a:p>
          <a:p>
            <a:pPr marL="109728" indent="0">
              <a:buNone/>
            </a:pPr>
            <a:r>
              <a:rPr lang="ru-RU" b="1" dirty="0" smtClean="0"/>
              <a:t>СТРУКТУРА</a:t>
            </a:r>
          </a:p>
          <a:p>
            <a:pPr marL="624078" indent="-514350">
              <a:buAutoNum type="arabicPeriod"/>
            </a:pPr>
            <a:r>
              <a:rPr lang="ru-RU" sz="3200" b="1" dirty="0" smtClean="0">
                <a:solidFill>
                  <a:srgbClr val="FF0000"/>
                </a:solidFill>
              </a:rPr>
              <a:t>Титульный лист</a:t>
            </a:r>
          </a:p>
          <a:p>
            <a:pPr marL="624078" indent="-514350">
              <a:buAutoNum type="arabicPeriod"/>
            </a:pPr>
            <a:r>
              <a:rPr lang="ru-RU" sz="3200" b="1" dirty="0" smtClean="0">
                <a:solidFill>
                  <a:srgbClr val="FF0000"/>
                </a:solidFill>
              </a:rPr>
              <a:t>Паспорт Программы</a:t>
            </a:r>
          </a:p>
          <a:p>
            <a:pPr marL="109728" indent="0">
              <a:buNone/>
            </a:pP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Среднесрочная программа развития образовательной организации</a:t>
            </a:r>
          </a:p>
        </p:txBody>
      </p:sp>
    </p:spTree>
    <p:extLst>
      <p:ext uri="{BB962C8B-B14F-4D97-AF65-F5344CB8AC3E}">
        <p14:creationId xmlns:p14="http://schemas.microsoft.com/office/powerpoint/2010/main" val="19887524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7593007"/>
              </p:ext>
            </p:extLst>
          </p:nvPr>
        </p:nvGraphicFramePr>
        <p:xfrm>
          <a:off x="129474" y="97104"/>
          <a:ext cx="11814370" cy="6574565"/>
        </p:xfrm>
        <a:graphic>
          <a:graphicData uri="http://schemas.openxmlformats.org/drawingml/2006/table">
            <a:tbl>
              <a:tblPr firstRow="1" firstCol="1" bandRow="1"/>
              <a:tblGrid>
                <a:gridCol w="2888855"/>
                <a:gridCol w="8925515"/>
              </a:tblGrid>
              <a:tr h="3098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Наименование программы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89" marR="27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Среднесрочная программа развития </a:t>
                      </a:r>
                      <a:r>
                        <a:rPr lang="ru-RU" sz="2000" b="1" u="sng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наименование ОО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на 2021 год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89" marR="27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8179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Цель и задачи программы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89" marR="27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209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Цель –</a:t>
                      </a: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понятие, которое должно сформировать осознанный образ предвосхищаемого результата и поставить перед администрацией образовательной организации конечную «точку прибытия» в рамках</a:t>
                      </a:r>
                    </a:p>
                    <a:p>
                      <a:pPr marL="457200" indent="209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реализации дорожной карты. При постановке целей важно учесть все правила ее описания. В первую очередь цель должна быть конкретная и понятная всем участникам процесса. Кроме того, цель должна быть измеримая, что означает наличие имеющихся или потенциально существующих способов или средств ее измерения</a:t>
                      </a:r>
                    </a:p>
                    <a:p>
                      <a:pPr marL="457200" indent="209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(диагностические мониторинги, опросы и аналитика и т.п.). Также цель должна быть достижимая и иметь четкие сроки реализации.</a:t>
                      </a:r>
                    </a:p>
                    <a:p>
                      <a:pPr marL="457200" indent="209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Описание задач</a:t>
                      </a: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в рамках поставленной цели поможет администрации образовательной организации детально составить календарный план-график и определить ответственных за каждое событие и направление деятельности. Исходя из этого, задачи в</a:t>
                      </a:r>
                    </a:p>
                    <a:p>
                      <a:pPr marL="457200" indent="209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рамках поставленных целей следует описывать согласно хронологической последовательности и возможности их реализации в установленные сроки</a:t>
                      </a:r>
                    </a:p>
                  </a:txBody>
                  <a:tcPr marL="27289" marR="27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5920"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Целевые индикаторы </a:t>
                      </a: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r>
                        <a:rPr lang="ru-RU" sz="1600" b="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показатели </a:t>
                      </a: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программы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89" marR="27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209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Наличие данного пункта обязательно, поскольку именно оценка действий администрации образовательной организации является индикатором правильности поставленных целей, а также задач, составленных для ее достижения. Показатели для оценки прогресса</a:t>
                      </a:r>
                    </a:p>
                    <a:p>
                      <a:pPr marL="457200" indent="209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образовательная организация выбирает самостоятельно </a:t>
                      </a: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в рамках </a:t>
                      </a: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своей программы по выходу из кризисной ситуации</a:t>
                      </a: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89" marR="27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099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0418601"/>
              </p:ext>
            </p:extLst>
          </p:nvPr>
        </p:nvGraphicFramePr>
        <p:xfrm>
          <a:off x="129474" y="97104"/>
          <a:ext cx="11814370" cy="6611640"/>
        </p:xfrm>
        <a:graphic>
          <a:graphicData uri="http://schemas.openxmlformats.org/drawingml/2006/table">
            <a:tbl>
              <a:tblPr firstRow="1" firstCol="1" bandRow="1"/>
              <a:tblGrid>
                <a:gridCol w="2888855"/>
                <a:gridCol w="8925515"/>
              </a:tblGrid>
              <a:tr h="3098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Наименование программы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89" marR="27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Среднесрочная программа развития </a:t>
                      </a:r>
                      <a:r>
                        <a:rPr lang="ru-RU" sz="2000" b="1" u="sng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наименование ОО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на 2021 год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89" marR="27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0982">
                <a:tc>
                  <a:txBody>
                    <a:bodyPr/>
                    <a:lstStyle/>
                    <a:p>
                      <a:pPr marL="457200" indent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Методы сбора и обработки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indent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информации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Данный пункт важен для измерения поставленной цели. Сбор или мониторинг данных способен доказать или опровергнуть правильность управленческих решений администрации образовательной организации, а также поможет скорректировать или поставить перед командой новые задачи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4658"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Целевые индикаторы </a:t>
                      </a: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r>
                        <a:rPr lang="ru-RU" sz="1800" b="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показатели </a:t>
                      </a:r>
                      <a:r>
                        <a:rPr lang="ru-RU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программы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89" marR="27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209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Наличие данного пункта обязательно, поскольку именно оценка действий администрации образовательной организации является индикатором правильности поставленных целей, а также задач, составленных для ее достижения. Показатели для оценки прогресса</a:t>
                      </a:r>
                    </a:p>
                    <a:p>
                      <a:pPr marL="457200" indent="209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образовательная организация выбирает самостоятельно </a:t>
                      </a: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в рамках </a:t>
                      </a: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своей программы по выходу из кризисной ситуации</a:t>
                      </a: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89" marR="27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2544"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Сроки и этапы реализации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программы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9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В данном разделе следует указать этапы реализации программы и сроки их реализации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2544">
                <a:tc>
                  <a:txBody>
                    <a:bodyPr/>
                    <a:lstStyle/>
                    <a:p>
                      <a:pPr marL="457200" indent="2159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Основные </a:t>
                      </a: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мероприятия </a:t>
                      </a:r>
                      <a:r>
                        <a:rPr lang="ru-RU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или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159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Проекты  </a:t>
                      </a: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программы/перечень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159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подпрограмм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955" indent="-209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В данном разделе следует перечислить основные мероприятия, которые планируется проводить для достижения поставленной цели.  В случае если в образовательной организации выявлено несколько рисков, в данном разделе следует перечислить эти риски в виде подпрограмм, в дальнейшем для каждой подпрограммы должны быть определены цель и задачи, показатели, методы сбора данных, перечень мер и/или мероприятий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24611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379</TotalTime>
  <Words>1129</Words>
  <Application>Microsoft Office PowerPoint</Application>
  <PresentationFormat>Произвольный</PresentationFormat>
  <Paragraphs>144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Открытая</vt:lpstr>
      <vt:lpstr>Презентация PowerPoint</vt:lpstr>
      <vt:lpstr>Концепции развития образовательной организации</vt:lpstr>
      <vt:lpstr>СТРУКТУРА</vt:lpstr>
      <vt:lpstr>СТРУКТУРА</vt:lpstr>
      <vt:lpstr>СТРУКТУРА</vt:lpstr>
      <vt:lpstr>СТРУКТУРА</vt:lpstr>
      <vt:lpstr>Среднесрочная программа развития образовательной организации</vt:lpstr>
      <vt:lpstr>Презентация PowerPoint</vt:lpstr>
      <vt:lpstr>Презентация PowerPoint</vt:lpstr>
      <vt:lpstr>Презентация PowerPoint</vt:lpstr>
      <vt:lpstr>Среднесрочная программа развития образовательной организации</vt:lpstr>
      <vt:lpstr>Среднесрочная программа развития образовательной организации</vt:lpstr>
      <vt:lpstr>Среднесрочная программа развития образовательной организации</vt:lpstr>
      <vt:lpstr>Программы антирисковых мер</vt:lpstr>
      <vt:lpstr> Дорожная карта реализации Программы антирисковых мер.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Дайнеко Яна Михайловна</dc:creator>
  <cp:lastModifiedBy>profnet@kimc.ms</cp:lastModifiedBy>
  <cp:revision>52</cp:revision>
  <dcterms:created xsi:type="dcterms:W3CDTF">2021-03-29T13:05:45Z</dcterms:created>
  <dcterms:modified xsi:type="dcterms:W3CDTF">2021-04-27T06:48:21Z</dcterms:modified>
</cp:coreProperties>
</file>