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8" r:id="rId2"/>
    <p:sldId id="297" r:id="rId3"/>
    <p:sldId id="293" r:id="rId4"/>
    <p:sldId id="294" r:id="rId5"/>
    <p:sldId id="300" r:id="rId6"/>
    <p:sldId id="301" r:id="rId7"/>
    <p:sldId id="302" r:id="rId8"/>
    <p:sldId id="274" r:id="rId9"/>
    <p:sldId id="275" r:id="rId10"/>
    <p:sldId id="276" r:id="rId11"/>
    <p:sldId id="296" r:id="rId12"/>
    <p:sldId id="287" r:id="rId13"/>
    <p:sldId id="289" r:id="rId14"/>
    <p:sldId id="290" r:id="rId15"/>
    <p:sldId id="257" r:id="rId16"/>
    <p:sldId id="267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94C"/>
    <a:srgbClr val="2E0F00"/>
    <a:srgbClr val="3E1F00"/>
    <a:srgbClr val="FF0000"/>
    <a:srgbClr val="FF9900"/>
    <a:srgbClr val="99FFCC"/>
    <a:srgbClr val="33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98" autoAdjust="0"/>
    <p:restoredTop sz="94652" autoAdjust="0"/>
  </p:normalViewPr>
  <p:slideViewPr>
    <p:cSldViewPr>
      <p:cViewPr varScale="1">
        <p:scale>
          <a:sx n="84" d="100"/>
          <a:sy n="84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60F50C-3B1A-4EEA-BB84-17EF6D3E00DE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6C91A4-C383-402A-9CF1-1B6887B22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5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D2443-F4D7-4AC6-9513-9EE7AB52730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402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5F709-5684-4BE8-97FA-C7BD22D2831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15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A02E3-1331-41E8-9103-E5CDB26B4F1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960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2869F-3B02-4054-BD4C-2E409F8AFE2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053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96E70-6613-4486-8C2E-FE5645BA369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566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F98E7-5FD2-484E-B274-7725108CA3D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230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2BD1-938A-4E73-9975-CEDEF5FFD7A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31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4154-C489-49B7-B20B-940D4B53B8D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656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6888-7778-4E14-98A1-FA0C4EB8CC6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419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28CD0-1428-4102-BA5B-B6879234B27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523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E46EF-CC50-4187-9673-1FC93688776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26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C80D52-D7F3-4A4B-A3EE-BA6C572FE22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angarsklicey1.ru/index.php/dela/nauka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620713"/>
            <a:ext cx="9144000" cy="1439862"/>
          </a:xfrm>
        </p:spPr>
        <p:txBody>
          <a:bodyPr/>
          <a:lstStyle/>
          <a:p>
            <a:r>
              <a:rPr lang="ru-RU" altLang="ru-RU" sz="4200" b="1" smtClean="0">
                <a:latin typeface="Bookman Old Style" pitchFamily="18" charset="0"/>
              </a:rPr>
              <a:t>МАОУ «АНГАРСКИЙ ЛИЦЕЙ №1»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775" y="1773238"/>
            <a:ext cx="8785225" cy="4608512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r>
              <a:rPr lang="ru-RU" altLang="ru-RU" sz="2800" b="1" smtClean="0">
                <a:latin typeface="Bookman Old Style" pitchFamily="18" charset="0"/>
              </a:rPr>
              <a:t>Многопрофильная организация как формат для самореализации подростков</a:t>
            </a:r>
          </a:p>
          <a:p>
            <a:endParaRPr lang="ru-RU" altLang="ru-RU" sz="2800" b="1" smtClean="0"/>
          </a:p>
          <a:p>
            <a:r>
              <a:rPr lang="ru-RU" altLang="ru-RU" sz="2400" b="1" smtClean="0">
                <a:latin typeface="Bookman Old Style" pitchFamily="18" charset="0"/>
              </a:rPr>
              <a:t>Красноярск, 2019 год</a:t>
            </a:r>
          </a:p>
          <a:p>
            <a:endParaRPr lang="ru-RU" altLang="ru-RU" smtClean="0"/>
          </a:p>
        </p:txBody>
      </p:sp>
      <p:pic>
        <p:nvPicPr>
          <p:cNvPr id="4" name="Picture 2" descr="C:\Users\Директор\Desktop\Фото\Фото,2016\IMG_44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59922">
            <a:off x="766232" y="1724527"/>
            <a:ext cx="3240360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5" descr="DSC_9896_новый размер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2544">
            <a:off x="5233818" y="1697535"/>
            <a:ext cx="3096344" cy="2392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539750" y="1347788"/>
            <a:ext cx="8281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i="1">
                <a:latin typeface="Bookman Old Style" pitchFamily="18" charset="0"/>
              </a:rPr>
              <a:t> Ресурсный центр  (лицей)</a:t>
            </a:r>
            <a:r>
              <a:rPr lang="ru-RU" altLang="ru-RU">
                <a:latin typeface="Bookman Old Style" pitchFamily="18" charset="0"/>
              </a:rPr>
              <a:t> – </a:t>
            </a:r>
            <a:r>
              <a:rPr lang="en-US" altLang="ru-RU">
                <a:latin typeface="Bookman Old Style" pitchFamily="18" charset="0"/>
              </a:rPr>
              <a:t>max </a:t>
            </a:r>
            <a:r>
              <a:rPr lang="ru-RU" altLang="ru-RU">
                <a:latin typeface="Bookman Old Style" pitchFamily="18" charset="0"/>
              </a:rPr>
              <a:t> 8 часов</a:t>
            </a:r>
            <a:br>
              <a:rPr lang="ru-RU" altLang="ru-RU">
                <a:latin typeface="Bookman Old Style" pitchFamily="18" charset="0"/>
              </a:rPr>
            </a:br>
            <a:r>
              <a:rPr lang="ru-RU" altLang="ru-RU">
                <a:latin typeface="Bookman Old Style" pitchFamily="18" charset="0"/>
              </a:rPr>
              <a:t>(5ч.  - обяз. пред./ 3ч. – элективы, факультативы</a:t>
            </a:r>
            <a:r>
              <a:rPr lang="ru-RU" altLang="ru-RU"/>
              <a:t>)</a:t>
            </a:r>
          </a:p>
        </p:txBody>
      </p:sp>
      <p:sp>
        <p:nvSpPr>
          <p:cNvPr id="11267" name="Line 5"/>
          <p:cNvSpPr>
            <a:spLocks noChangeShapeType="1"/>
          </p:cNvSpPr>
          <p:nvPr/>
        </p:nvSpPr>
        <p:spPr bwMode="auto">
          <a:xfrm flipH="1">
            <a:off x="2339975" y="2565400"/>
            <a:ext cx="64611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79388" y="2924175"/>
            <a:ext cx="38877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u="sng">
                <a:latin typeface="Bookman Old Style" pitchFamily="18" charset="0"/>
              </a:rPr>
              <a:t>Обязательные предметы</a:t>
            </a:r>
            <a:r>
              <a:rPr lang="ru-RU" altLang="ru-RU" sz="1600" u="sng">
                <a:latin typeface="Bookman Old Style" pitchFamily="18" charset="0"/>
              </a:rPr>
              <a:t>:</a:t>
            </a:r>
            <a:r>
              <a:rPr lang="ru-RU" altLang="ru-RU" sz="1600">
                <a:latin typeface="Bookman Old Style" pitchFamily="18" charset="0"/>
              </a:rPr>
              <a:t/>
            </a:r>
            <a:br>
              <a:rPr lang="ru-RU" altLang="ru-RU" sz="1600">
                <a:latin typeface="Bookman Old Style" pitchFamily="18" charset="0"/>
              </a:rPr>
            </a:br>
            <a:r>
              <a:rPr lang="ru-RU" altLang="ru-RU" sz="1600">
                <a:solidFill>
                  <a:srgbClr val="2E0F00"/>
                </a:solidFill>
                <a:latin typeface="Bookman Old Style" pitchFamily="18" charset="0"/>
              </a:rPr>
              <a:t>химия – 2ч.</a:t>
            </a:r>
            <a:br>
              <a:rPr lang="ru-RU" altLang="ru-RU" sz="1600">
                <a:solidFill>
                  <a:srgbClr val="2E0F00"/>
                </a:solidFill>
                <a:latin typeface="Bookman Old Style" pitchFamily="18" charset="0"/>
              </a:rPr>
            </a:br>
            <a:r>
              <a:rPr lang="ru-RU" altLang="ru-RU" sz="1600">
                <a:solidFill>
                  <a:srgbClr val="2E0F00"/>
                </a:solidFill>
                <a:latin typeface="Bookman Old Style" pitchFamily="18" charset="0"/>
              </a:rPr>
              <a:t>биология – 2ч.</a:t>
            </a:r>
            <a:br>
              <a:rPr lang="ru-RU" altLang="ru-RU" sz="1600">
                <a:solidFill>
                  <a:srgbClr val="2E0F00"/>
                </a:solidFill>
                <a:latin typeface="Bookman Old Style" pitchFamily="18" charset="0"/>
              </a:rPr>
            </a:br>
            <a:r>
              <a:rPr lang="ru-RU" altLang="ru-RU" sz="1600">
                <a:solidFill>
                  <a:srgbClr val="2E0F00"/>
                </a:solidFill>
                <a:latin typeface="Bookman Old Style" pitchFamily="18" charset="0"/>
              </a:rPr>
              <a:t>экология – 1ч.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995738" y="2997200"/>
            <a:ext cx="4897437" cy="3662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latin typeface="Bookman Old Style" pitchFamily="18" charset="0"/>
              </a:rPr>
              <a:t>Элективы, факультативы</a:t>
            </a:r>
            <a:r>
              <a:rPr lang="ru-RU" altLang="ru-RU" sz="1600">
                <a:latin typeface="Bookman Old Style" pitchFamily="18" charset="0"/>
              </a:rPr>
              <a:t>:</a:t>
            </a:r>
            <a:br>
              <a:rPr lang="ru-RU" altLang="ru-RU" sz="1600">
                <a:latin typeface="Bookman Old Style" pitchFamily="18" charset="0"/>
              </a:rPr>
            </a:br>
            <a:r>
              <a:rPr lang="ru-RU" altLang="ru-RU" sz="1600">
                <a:latin typeface="Bookman Old Style" pitchFamily="18" charset="0"/>
              </a:rPr>
              <a:t>- основы аналитической химии – 0,5ч. (10-11кл.)</a:t>
            </a:r>
            <a:br>
              <a:rPr lang="ru-RU" altLang="ru-RU" sz="1600">
                <a:latin typeface="Bookman Old Style" pitchFamily="18" charset="0"/>
              </a:rPr>
            </a:br>
            <a:r>
              <a:rPr lang="ru-RU" altLang="ru-RU" sz="1600">
                <a:latin typeface="Bookman Old Style" pitchFamily="18" charset="0"/>
              </a:rPr>
              <a:t>- основы биохимии – 0,5ч. (11кл.)</a:t>
            </a:r>
            <a:br>
              <a:rPr lang="ru-RU" altLang="ru-RU" sz="1600">
                <a:latin typeface="Bookman Old Style" pitchFamily="18" charset="0"/>
              </a:rPr>
            </a:br>
            <a:r>
              <a:rPr lang="ru-RU" altLang="ru-RU" sz="1600">
                <a:latin typeface="Bookman Old Style" pitchFamily="18" charset="0"/>
              </a:rPr>
              <a:t>- </a:t>
            </a:r>
            <a:r>
              <a:rPr lang="ru-RU" altLang="ru-RU" sz="1600">
                <a:solidFill>
                  <a:srgbClr val="2E0F00"/>
                </a:solidFill>
                <a:latin typeface="Bookman Old Style" pitchFamily="18" charset="0"/>
              </a:rPr>
              <a:t>основы органического синтеза – 0,25 ч. (10 кл.)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rgbClr val="2E0F00"/>
                </a:solidFill>
                <a:latin typeface="Bookman Old Style" pitchFamily="18" charset="0"/>
              </a:rPr>
              <a:t>- химия в задачах – 1ч. (10-11кл.)</a:t>
            </a:r>
            <a:br>
              <a:rPr lang="ru-RU" altLang="ru-RU" sz="1600">
                <a:solidFill>
                  <a:srgbClr val="2E0F00"/>
                </a:solidFill>
                <a:latin typeface="Bookman Old Style" pitchFamily="18" charset="0"/>
              </a:rPr>
            </a:br>
            <a:r>
              <a:rPr lang="ru-RU" altLang="ru-RU" sz="1600">
                <a:solidFill>
                  <a:srgbClr val="2E0F00"/>
                </a:solidFill>
                <a:latin typeface="Bookman Old Style" pitchFamily="18" charset="0"/>
              </a:rPr>
              <a:t>- медицина – 1ч. (10кл.)</a:t>
            </a:r>
            <a:r>
              <a:rPr lang="ru-RU" altLang="ru-RU" sz="1600">
                <a:solidFill>
                  <a:srgbClr val="FF3300"/>
                </a:solidFill>
                <a:latin typeface="Bookman Old Style" pitchFamily="18" charset="0"/>
              </a:rPr>
              <a:t/>
            </a:r>
            <a:br>
              <a:rPr lang="ru-RU" altLang="ru-RU" sz="1600">
                <a:solidFill>
                  <a:srgbClr val="FF3300"/>
                </a:solidFill>
                <a:latin typeface="Bookman Old Style" pitchFamily="18" charset="0"/>
              </a:rPr>
            </a:br>
            <a:r>
              <a:rPr lang="ru-RU" altLang="ru-RU" sz="1600">
                <a:solidFill>
                  <a:srgbClr val="FF3300"/>
                </a:solidFill>
                <a:latin typeface="Bookman Old Style" pitchFamily="18" charset="0"/>
              </a:rPr>
              <a:t>- </a:t>
            </a:r>
            <a:r>
              <a:rPr lang="ru-RU" altLang="ru-RU" sz="1600">
                <a:latin typeface="Bookman Old Style" pitchFamily="18" charset="0"/>
              </a:rPr>
              <a:t>молекулярная биология – 0,5ч. (11кл.)</a:t>
            </a:r>
            <a:br>
              <a:rPr lang="ru-RU" altLang="ru-RU" sz="1600">
                <a:latin typeface="Bookman Old Style" pitchFamily="18" charset="0"/>
              </a:rPr>
            </a:br>
            <a:r>
              <a:rPr lang="ru-RU" altLang="ru-RU" sz="1600">
                <a:latin typeface="Bookman Old Style" pitchFamily="18" charset="0"/>
              </a:rPr>
              <a:t>- Байкаловедение – 0,5ч. (10 кл.)</a:t>
            </a:r>
            <a:br>
              <a:rPr lang="ru-RU" altLang="ru-RU" sz="1600">
                <a:latin typeface="Bookman Old Style" pitchFamily="18" charset="0"/>
              </a:rPr>
            </a:br>
            <a:r>
              <a:rPr lang="ru-RU" altLang="ru-RU" sz="1600">
                <a:latin typeface="Bookman Old Style" pitchFamily="18" charset="0"/>
              </a:rPr>
              <a:t>- фитодизайн – 0,5ч. (10кл.)</a:t>
            </a:r>
            <a:br>
              <a:rPr lang="ru-RU" altLang="ru-RU" sz="1600">
                <a:latin typeface="Bookman Old Style" pitchFamily="18" charset="0"/>
              </a:rPr>
            </a:br>
            <a:r>
              <a:rPr lang="ru-RU" altLang="ru-RU" sz="1600">
                <a:latin typeface="Bookman Old Style" pitchFamily="18" charset="0"/>
              </a:rPr>
              <a:t>- латинский язык 1ч. (11кл.)</a:t>
            </a:r>
            <a:br>
              <a:rPr lang="ru-RU" altLang="ru-RU" sz="1600">
                <a:latin typeface="Bookman Old Style" pitchFamily="18" charset="0"/>
              </a:rPr>
            </a:br>
            <a:r>
              <a:rPr lang="ru-RU" altLang="ru-RU" sz="1600">
                <a:latin typeface="Bookman Old Style" pitchFamily="18" charset="0"/>
              </a:rPr>
              <a:t>- </a:t>
            </a:r>
            <a:r>
              <a:rPr lang="ru-RU" altLang="ru-RU" sz="1600">
                <a:solidFill>
                  <a:srgbClr val="2E0F00"/>
                </a:solidFill>
                <a:latin typeface="Bookman Old Style" pitchFamily="18" charset="0"/>
              </a:rPr>
              <a:t>факультатив по биологии – 1ч. (10-11кл.)</a:t>
            </a:r>
            <a:br>
              <a:rPr lang="ru-RU" altLang="ru-RU" sz="1600">
                <a:solidFill>
                  <a:srgbClr val="2E0F00"/>
                </a:solidFill>
                <a:latin typeface="Bookman Old Style" pitchFamily="18" charset="0"/>
              </a:rPr>
            </a:br>
            <a:r>
              <a:rPr lang="ru-RU" altLang="ru-RU" sz="1600">
                <a:solidFill>
                  <a:srgbClr val="2E0F00"/>
                </a:solidFill>
                <a:latin typeface="Bookman Old Style" pitchFamily="18" charset="0"/>
              </a:rPr>
              <a:t>- индивидуальные проект – 1ч</a:t>
            </a:r>
            <a:r>
              <a:rPr lang="ru-RU" altLang="ru-RU" sz="1400">
                <a:solidFill>
                  <a:srgbClr val="2E0F00"/>
                </a:solidFill>
                <a:latin typeface="Bookman Old Style" pitchFamily="18" charset="0"/>
              </a:rPr>
              <a:t>.(10-11кл.)</a:t>
            </a: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1692275" y="1046163"/>
            <a:ext cx="609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i="1">
                <a:latin typeface="Bookman Old Style" pitchFamily="18" charset="0"/>
              </a:rPr>
              <a:t>Базовый ( </a:t>
            </a:r>
            <a:r>
              <a:rPr lang="ru-RU" altLang="ru-RU">
                <a:latin typeface="Bookman Old Style" pitchFamily="18" charset="0"/>
              </a:rPr>
              <a:t>компонент </a:t>
            </a:r>
            <a:r>
              <a:rPr lang="ru-RU" altLang="ru-RU" b="1" i="1">
                <a:latin typeface="Bookman Old Style" pitchFamily="18" charset="0"/>
              </a:rPr>
              <a:t>школы)</a:t>
            </a:r>
            <a:r>
              <a:rPr lang="ru-RU" altLang="ru-RU">
                <a:latin typeface="Bookman Old Style" pitchFamily="18" charset="0"/>
              </a:rPr>
              <a:t> – не более 28 часов</a:t>
            </a:r>
          </a:p>
        </p:txBody>
      </p:sp>
      <p:sp>
        <p:nvSpPr>
          <p:cNvPr id="11271" name="Line 9"/>
          <p:cNvSpPr>
            <a:spLocks noChangeShapeType="1"/>
          </p:cNvSpPr>
          <p:nvPr/>
        </p:nvSpPr>
        <p:spPr bwMode="auto">
          <a:xfrm>
            <a:off x="6948488" y="2492375"/>
            <a:ext cx="3603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1835150" y="2133600"/>
            <a:ext cx="6951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Естественно-научный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профиль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1476375" y="620713"/>
            <a:ext cx="6480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hlink"/>
                </a:solidFill>
              </a:rPr>
              <a:t>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Учебный план </a:t>
            </a:r>
          </a:p>
        </p:txBody>
      </p:sp>
      <p:pic>
        <p:nvPicPr>
          <p:cNvPr id="11274" name="Picture 12" descr="cacador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221163"/>
            <a:ext cx="20462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altLang="ru-RU" sz="3600" b="1" smtClean="0">
                <a:latin typeface="Bookman Old Style" pitchFamily="18" charset="0"/>
              </a:rPr>
              <a:t>График занятости (естественно-научный профиль)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752975"/>
          </a:xfrm>
        </p:spPr>
        <p:txBody>
          <a:bodyPr/>
          <a:lstStyle/>
          <a:p>
            <a:pPr>
              <a:buFontTx/>
              <a:buNone/>
            </a:pPr>
            <a:endParaRPr lang="ru-RU" altLang="ru-RU" smtClean="0"/>
          </a:p>
          <a:p>
            <a:pPr>
              <a:buFontTx/>
              <a:buNone/>
            </a:pPr>
            <a:endParaRPr lang="ru-RU" alt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484313"/>
          <a:ext cx="9144000" cy="523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2398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2E0F00"/>
                          </a:solidFill>
                          <a:latin typeface="Bookman Old Style" pitchFamily="18" charset="0"/>
                        </a:rPr>
                        <a:t>Чётная неделя</a:t>
                      </a:r>
                      <a:endParaRPr lang="ru-RU" sz="1800" dirty="0">
                        <a:solidFill>
                          <a:srgbClr val="2E0F00"/>
                        </a:solidFill>
                        <a:latin typeface="Bookman Old Style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2E0F00"/>
                          </a:solidFill>
                          <a:latin typeface="Bookman Old Style" pitchFamily="18" charset="0"/>
                        </a:rPr>
                        <a:t>Нечётная неделя</a:t>
                      </a:r>
                      <a:endParaRPr lang="ru-RU" sz="1800" dirty="0">
                        <a:solidFill>
                          <a:srgbClr val="2E0F00"/>
                        </a:solidFill>
                        <a:latin typeface="Bookman Old Style" pitchFamily="18" charset="0"/>
                      </a:endParaRPr>
                    </a:p>
                  </a:txBody>
                  <a:tcPr marT="45714" marB="45714"/>
                </a:tc>
              </a:tr>
              <a:tr h="62398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Вторник: 15.00 – 16.20</a:t>
                      </a:r>
                      <a:endParaRPr lang="ru-RU" sz="1800" b="1" dirty="0">
                        <a:latin typeface="Bookman Old Style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Вторник:</a:t>
                      </a:r>
                      <a:r>
                        <a:rPr lang="ru-RU" sz="1800" b="1" baseline="0" dirty="0" smtClean="0">
                          <a:latin typeface="Bookman Old Style" pitchFamily="18" charset="0"/>
                        </a:rPr>
                        <a:t> 15.00 – 16.20</a:t>
                      </a:r>
                      <a:endParaRPr lang="ru-RU" sz="1800" b="1" dirty="0">
                        <a:latin typeface="Bookman Old Style" pitchFamily="18" charset="0"/>
                      </a:endParaRPr>
                    </a:p>
                  </a:txBody>
                  <a:tcPr marT="45714" marB="45714"/>
                </a:tc>
              </a:tr>
              <a:tr h="6399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Четверг: 15.00</a:t>
                      </a:r>
                      <a:r>
                        <a:rPr lang="ru-RU" sz="1800" b="1" baseline="0" dirty="0" smtClean="0">
                          <a:latin typeface="Bookman Old Style" pitchFamily="18" charset="0"/>
                        </a:rPr>
                        <a:t> – 16.20, 16.30-17.50</a:t>
                      </a:r>
                      <a:endParaRPr lang="ru-RU" sz="1800" b="1" dirty="0">
                        <a:latin typeface="Bookman Old Style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Четверг: 15.00 – 16.20</a:t>
                      </a:r>
                      <a:endParaRPr lang="ru-RU" sz="1800" b="1" dirty="0">
                        <a:latin typeface="Bookman Old Style" pitchFamily="18" charset="0"/>
                      </a:endParaRPr>
                    </a:p>
                  </a:txBody>
                  <a:tcPr marT="45714" marB="45714"/>
                </a:tc>
              </a:tr>
              <a:tr h="91427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Суббота: 8.30 – 11.20 – элективные курсы</a:t>
                      </a:r>
                      <a:endParaRPr lang="ru-RU" sz="1800" b="1" dirty="0">
                        <a:latin typeface="Bookman Old Style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Суббота: 8.30 – 11.20 – элективные курсы</a:t>
                      </a:r>
                    </a:p>
                    <a:p>
                      <a:endParaRPr lang="ru-RU" sz="1800" b="1" dirty="0">
                        <a:latin typeface="Bookman Old Style" pitchFamily="18" charset="0"/>
                      </a:endParaRPr>
                    </a:p>
                  </a:txBody>
                  <a:tcPr marT="45714" marB="45714"/>
                </a:tc>
              </a:tr>
              <a:tr h="6239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Bookman Old Style" pitchFamily="18" charset="0"/>
                        </a:rPr>
                        <a:t>Формы обучения</a:t>
                      </a:r>
                      <a:endParaRPr lang="ru-RU" sz="2800" b="1" dirty="0">
                        <a:latin typeface="Bookman Old Style" pitchFamily="18" charset="0"/>
                      </a:endParaRPr>
                    </a:p>
                  </a:txBody>
                  <a:tcPr marT="45714" marB="45714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398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Bookman Old Style" pitchFamily="18" charset="0"/>
                        </a:rPr>
                        <a:t>Очная </a:t>
                      </a:r>
                      <a:endParaRPr lang="ru-RU" sz="2800" b="1" dirty="0">
                        <a:latin typeface="Bookman Old Style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Bookman Old Style" pitchFamily="18" charset="0"/>
                        </a:rPr>
                        <a:t>   Дистанционная</a:t>
                      </a:r>
                      <a:endParaRPr lang="ru-RU" sz="2800" b="1" dirty="0">
                        <a:latin typeface="Bookman Old Style" pitchFamily="18" charset="0"/>
                      </a:endParaRPr>
                    </a:p>
                  </a:txBody>
                  <a:tcPr marT="45714" marB="45714"/>
                </a:tc>
              </a:tr>
              <a:tr h="118855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Bookman Old Style" pitchFamily="18" charset="0"/>
                        </a:rPr>
                        <a:t>Профильные предметы,</a:t>
                      </a:r>
                      <a:r>
                        <a:rPr lang="ru-RU" sz="2400" b="1" baseline="0" dirty="0" smtClean="0">
                          <a:latin typeface="Bookman Old Style" pitchFamily="18" charset="0"/>
                        </a:rPr>
                        <a:t> элективные и факультативные курсы</a:t>
                      </a:r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Bookman Old Style" pitchFamily="18" charset="0"/>
                        </a:rPr>
                        <a:t>Индивидуальный проект, модули</a:t>
                      </a:r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 marT="45714" marB="45714"/>
                </a:tc>
              </a:tr>
            </a:tbl>
          </a:graphicData>
        </a:graphic>
      </p:graphicFrame>
      <p:sp>
        <p:nvSpPr>
          <p:cNvPr id="8" name="Двойная стрелка влево/вправо 7"/>
          <p:cNvSpPr/>
          <p:nvPr/>
        </p:nvSpPr>
        <p:spPr>
          <a:xfrm>
            <a:off x="3779838" y="4868863"/>
            <a:ext cx="1216025" cy="4841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319" name="Picture 12" descr="cacador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573463"/>
            <a:ext cx="16573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323850" y="765175"/>
            <a:ext cx="8280400" cy="457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C8C9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Ассоциация</a:t>
            </a:r>
          </a:p>
          <a:p>
            <a:pPr algn="ctr"/>
            <a:r>
              <a:rPr lang="ru-RU" sz="3600" b="1" kern="10">
                <a:solidFill>
                  <a:srgbClr val="3C8C9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с межшкольным</a:t>
            </a:r>
          </a:p>
          <a:p>
            <a:pPr algn="ctr"/>
            <a:r>
              <a:rPr lang="ru-RU" sz="3600" b="1" kern="10">
                <a:solidFill>
                  <a:srgbClr val="3C8C9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 распределением</a:t>
            </a:r>
          </a:p>
          <a:p>
            <a:pPr algn="ctr"/>
            <a:r>
              <a:rPr lang="ru-RU" sz="3600" b="1" kern="10">
                <a:solidFill>
                  <a:srgbClr val="3C8C9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профилей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900113" y="2349500"/>
            <a:ext cx="8026400" cy="4114800"/>
            <a:chOff x="1872" y="1488"/>
            <a:chExt cx="3696" cy="2592"/>
          </a:xfrm>
        </p:grpSpPr>
        <p:sp>
          <p:nvSpPr>
            <p:cNvPr id="1331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464" y="1488"/>
              <a:ext cx="1104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endPara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endParaRPr>
            </a:p>
          </p:txBody>
        </p:sp>
        <p:sp>
          <p:nvSpPr>
            <p:cNvPr id="5134" name="AutoShape 14"/>
            <p:cNvSpPr>
              <a:spLocks noChangeArrowheads="1"/>
            </p:cNvSpPr>
            <p:nvPr/>
          </p:nvSpPr>
          <p:spPr bwMode="auto">
            <a:xfrm>
              <a:off x="1872" y="3792"/>
              <a:ext cx="1008" cy="288"/>
            </a:xfrm>
            <a:prstGeom prst="roundRect">
              <a:avLst>
                <a:gd name="adj" fmla="val 8333"/>
              </a:avLst>
            </a:prstGeom>
            <a:gradFill rotWithShape="1">
              <a:gsLst>
                <a:gs pos="0">
                  <a:srgbClr val="B9FFDC">
                    <a:gamma/>
                    <a:shade val="86275"/>
                    <a:invGamma/>
                  </a:srgbClr>
                </a:gs>
                <a:gs pos="50000">
                  <a:srgbClr val="B9FFDC"/>
                </a:gs>
                <a:gs pos="100000">
                  <a:srgbClr val="B9FFDC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B9FFDC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Bookman Old Style" pitchFamily="18" charset="0"/>
                </a:rPr>
                <a:t>СОШ № 15</a:t>
              </a:r>
            </a:p>
          </p:txBody>
        </p:sp>
        <p:sp>
          <p:nvSpPr>
            <p:cNvPr id="5136" name="AutoShape 16"/>
            <p:cNvSpPr>
              <a:spLocks noChangeArrowheads="1"/>
            </p:cNvSpPr>
            <p:nvPr/>
          </p:nvSpPr>
          <p:spPr bwMode="auto">
            <a:xfrm>
              <a:off x="3168" y="3792"/>
              <a:ext cx="1008" cy="288"/>
            </a:xfrm>
            <a:prstGeom prst="roundRect">
              <a:avLst>
                <a:gd name="adj" fmla="val 8333"/>
              </a:avLst>
            </a:prstGeom>
            <a:gradFill rotWithShape="1">
              <a:gsLst>
                <a:gs pos="0">
                  <a:srgbClr val="B9FFDC">
                    <a:gamma/>
                    <a:shade val="86275"/>
                    <a:invGamma/>
                  </a:srgbClr>
                </a:gs>
                <a:gs pos="50000">
                  <a:srgbClr val="B9FFDC"/>
                </a:gs>
                <a:gs pos="100000">
                  <a:srgbClr val="B9FFDC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B9FFDC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Bookman Old Style" pitchFamily="18" charset="0"/>
                </a:rPr>
                <a:t>ОСОШ </a:t>
              </a:r>
            </a:p>
          </p:txBody>
        </p:sp>
        <p:sp>
          <p:nvSpPr>
            <p:cNvPr id="5137" name="AutoShape 17"/>
            <p:cNvSpPr>
              <a:spLocks noChangeArrowheads="1"/>
            </p:cNvSpPr>
            <p:nvPr/>
          </p:nvSpPr>
          <p:spPr bwMode="auto">
            <a:xfrm>
              <a:off x="4557" y="3792"/>
              <a:ext cx="915" cy="288"/>
            </a:xfrm>
            <a:prstGeom prst="roundRect">
              <a:avLst>
                <a:gd name="adj" fmla="val 8333"/>
              </a:avLst>
            </a:prstGeom>
            <a:gradFill rotWithShape="1">
              <a:gsLst>
                <a:gs pos="0">
                  <a:srgbClr val="B9FFDC">
                    <a:gamma/>
                    <a:shade val="86275"/>
                    <a:invGamma/>
                  </a:srgbClr>
                </a:gs>
                <a:gs pos="50000">
                  <a:srgbClr val="B9FFDC"/>
                </a:gs>
                <a:gs pos="100000">
                  <a:srgbClr val="B9FFDC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B9FFDC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Bookman Old Style" pitchFamily="18" charset="0"/>
                </a:rPr>
                <a:t>СОШ № 38</a:t>
              </a:r>
            </a:p>
          </p:txBody>
        </p:sp>
        <p:sp>
          <p:nvSpPr>
            <p:cNvPr id="5138" name="AutoShape 18"/>
            <p:cNvSpPr>
              <a:spLocks noChangeArrowheads="1"/>
            </p:cNvSpPr>
            <p:nvPr/>
          </p:nvSpPr>
          <p:spPr bwMode="auto">
            <a:xfrm>
              <a:off x="4591" y="3257"/>
              <a:ext cx="882" cy="363"/>
            </a:xfrm>
            <a:prstGeom prst="roundRect">
              <a:avLst>
                <a:gd name="adj" fmla="val 8333"/>
              </a:avLst>
            </a:prstGeom>
            <a:gradFill rotWithShape="1">
              <a:gsLst>
                <a:gs pos="0">
                  <a:srgbClr val="B9FFDC">
                    <a:gamma/>
                    <a:shade val="86275"/>
                    <a:invGamma/>
                  </a:srgbClr>
                </a:gs>
                <a:gs pos="50000">
                  <a:srgbClr val="B9FFDC"/>
                </a:gs>
                <a:gs pos="100000">
                  <a:srgbClr val="B9FFDC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B9FFDC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Bookman Old Style" pitchFamily="18" charset="0"/>
                </a:rPr>
                <a:t>СОШ № 7</a:t>
              </a:r>
            </a:p>
          </p:txBody>
        </p:sp>
        <p:sp>
          <p:nvSpPr>
            <p:cNvPr id="5139" name="AutoShape 19"/>
            <p:cNvSpPr>
              <a:spLocks noChangeArrowheads="1"/>
            </p:cNvSpPr>
            <p:nvPr/>
          </p:nvSpPr>
          <p:spPr bwMode="auto">
            <a:xfrm>
              <a:off x="3530" y="3348"/>
              <a:ext cx="862" cy="318"/>
            </a:xfrm>
            <a:prstGeom prst="roundRect">
              <a:avLst>
                <a:gd name="adj" fmla="val 8333"/>
              </a:avLst>
            </a:prstGeom>
            <a:gradFill rotWithShape="1">
              <a:gsLst>
                <a:gs pos="0">
                  <a:srgbClr val="B9FFDC">
                    <a:gamma/>
                    <a:shade val="86275"/>
                    <a:invGamma/>
                  </a:srgbClr>
                </a:gs>
                <a:gs pos="50000">
                  <a:srgbClr val="B9FFDC"/>
                </a:gs>
                <a:gs pos="100000">
                  <a:srgbClr val="B9FFDC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B9FFDC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Bookman Old Style" pitchFamily="18" charset="0"/>
                </a:rPr>
                <a:t>СОШ № 4</a:t>
              </a:r>
            </a:p>
          </p:txBody>
        </p:sp>
        <p:sp>
          <p:nvSpPr>
            <p:cNvPr id="5140" name="AutoShape 20"/>
            <p:cNvSpPr>
              <a:spLocks noChangeArrowheads="1"/>
            </p:cNvSpPr>
            <p:nvPr/>
          </p:nvSpPr>
          <p:spPr bwMode="auto">
            <a:xfrm>
              <a:off x="4591" y="2667"/>
              <a:ext cx="882" cy="363"/>
            </a:xfrm>
            <a:prstGeom prst="roundRect">
              <a:avLst>
                <a:gd name="adj" fmla="val 8333"/>
              </a:avLst>
            </a:prstGeom>
            <a:gradFill rotWithShape="1">
              <a:gsLst>
                <a:gs pos="0">
                  <a:srgbClr val="B9FFDC">
                    <a:gamma/>
                    <a:shade val="90588"/>
                    <a:invGamma/>
                  </a:srgbClr>
                </a:gs>
                <a:gs pos="50000">
                  <a:srgbClr val="B9FFDC"/>
                </a:gs>
                <a:gs pos="100000">
                  <a:srgbClr val="B9FFDC">
                    <a:gamma/>
                    <a:shade val="90588"/>
                    <a:invGamma/>
                  </a:srgb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B9FFDC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Bookman Old Style" pitchFamily="18" charset="0"/>
                </a:rPr>
                <a:t>СОШ № 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4583 -0.1111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5" grpId="1" animBg="1"/>
      <p:bldP spid="512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2413" y="242888"/>
            <a:ext cx="8891587" cy="6453187"/>
            <a:chOff x="159" y="153"/>
            <a:chExt cx="5601" cy="4065"/>
          </a:xfrm>
        </p:grpSpPr>
        <p:sp>
          <p:nvSpPr>
            <p:cNvPr id="14405" name="Oval 3"/>
            <p:cNvSpPr>
              <a:spLocks noChangeArrowheads="1"/>
            </p:cNvSpPr>
            <p:nvPr/>
          </p:nvSpPr>
          <p:spPr bwMode="auto">
            <a:xfrm>
              <a:off x="400" y="153"/>
              <a:ext cx="2299" cy="37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Bookman Old Style" pitchFamily="18" charset="0"/>
                </a:rPr>
                <a:t>Химико-биологический</a:t>
              </a:r>
            </a:p>
            <a:p>
              <a:pPr algn="ctr" eaLnBrk="1" hangingPunct="1"/>
              <a:r>
                <a:rPr lang="ru-RU" altLang="ru-RU" sz="1600" b="1">
                  <a:latin typeface="Bookman Old Style" pitchFamily="18" charset="0"/>
                </a:rPr>
                <a:t>№38 (37)</a:t>
              </a:r>
            </a:p>
          </p:txBody>
        </p:sp>
        <p:sp>
          <p:nvSpPr>
            <p:cNvPr id="14406" name="Oval 4"/>
            <p:cNvSpPr>
              <a:spLocks noChangeArrowheads="1"/>
            </p:cNvSpPr>
            <p:nvPr/>
          </p:nvSpPr>
          <p:spPr bwMode="auto">
            <a:xfrm>
              <a:off x="2880" y="153"/>
              <a:ext cx="2661" cy="37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>
                  <a:latin typeface="Bookman Old Style" pitchFamily="18" charset="0"/>
                </a:rPr>
                <a:t>Социально-экономический</a:t>
              </a:r>
            </a:p>
            <a:p>
              <a:pPr eaLnBrk="1" hangingPunct="1"/>
              <a:r>
                <a:rPr lang="ru-RU" altLang="ru-RU" sz="1600" b="1">
                  <a:latin typeface="Bookman Old Style" pitchFamily="18" charset="0"/>
                </a:rPr>
                <a:t>№15(22)       №38(20)</a:t>
              </a:r>
            </a:p>
          </p:txBody>
        </p:sp>
        <p:sp>
          <p:nvSpPr>
            <p:cNvPr id="14407" name="Oval 5"/>
            <p:cNvSpPr>
              <a:spLocks noChangeArrowheads="1"/>
            </p:cNvSpPr>
            <p:nvPr/>
          </p:nvSpPr>
          <p:spPr bwMode="auto">
            <a:xfrm rot="5400000">
              <a:off x="4396" y="815"/>
              <a:ext cx="1224" cy="9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Bookman Old Style" pitchFamily="18" charset="0"/>
                </a:rPr>
                <a:t>Филологический</a:t>
              </a:r>
            </a:p>
            <a:p>
              <a:pPr algn="ctr" eaLnBrk="1" hangingPunct="1"/>
              <a:r>
                <a:rPr lang="ru-RU" altLang="ru-RU" sz="1600" b="1">
                  <a:latin typeface="Bookman Old Style" pitchFamily="18" charset="0"/>
                </a:rPr>
                <a:t>№2 (13)</a:t>
              </a:r>
            </a:p>
          </p:txBody>
        </p:sp>
        <p:sp>
          <p:nvSpPr>
            <p:cNvPr id="14408" name="Oval 6"/>
            <p:cNvSpPr>
              <a:spLocks noChangeArrowheads="1"/>
            </p:cNvSpPr>
            <p:nvPr/>
          </p:nvSpPr>
          <p:spPr bwMode="auto">
            <a:xfrm rot="5400000">
              <a:off x="4229" y="2398"/>
              <a:ext cx="1565" cy="9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Bookman Old Style" pitchFamily="18" charset="0"/>
                </a:rPr>
                <a:t>Физико-</a:t>
              </a:r>
              <a:endParaRPr lang="en-US" altLang="ru-RU" sz="1600" b="1">
                <a:latin typeface="Bookman Old Style" pitchFamily="18" charset="0"/>
              </a:endParaRPr>
            </a:p>
            <a:p>
              <a:pPr algn="ctr" eaLnBrk="1" hangingPunct="1"/>
              <a:r>
                <a:rPr lang="ru-RU" altLang="ru-RU" sz="1600" b="1">
                  <a:latin typeface="Bookman Old Style" pitchFamily="18" charset="0"/>
                </a:rPr>
                <a:t>математический</a:t>
              </a:r>
            </a:p>
            <a:p>
              <a:pPr algn="ctr" eaLnBrk="1" hangingPunct="1"/>
              <a:r>
                <a:rPr lang="ru-RU" altLang="ru-RU" sz="1600" b="1">
                  <a:latin typeface="Bookman Old Style" pitchFamily="18" charset="0"/>
                </a:rPr>
                <a:t>№15 (25)       №7 (13</a:t>
              </a:r>
              <a:r>
                <a:rPr lang="ru-RU" altLang="ru-RU" sz="1600" b="1"/>
                <a:t>)</a:t>
              </a:r>
            </a:p>
          </p:txBody>
        </p:sp>
        <p:sp>
          <p:nvSpPr>
            <p:cNvPr id="14409" name="Oval 7"/>
            <p:cNvSpPr>
              <a:spLocks noChangeArrowheads="1"/>
            </p:cNvSpPr>
            <p:nvPr/>
          </p:nvSpPr>
          <p:spPr bwMode="auto">
            <a:xfrm>
              <a:off x="2880" y="3691"/>
              <a:ext cx="2880" cy="5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1400" b="1"/>
            </a:p>
            <a:p>
              <a:pPr algn="ctr" eaLnBrk="1" hangingPunct="1"/>
              <a:r>
                <a:rPr lang="ru-RU" altLang="ru-RU" sz="1400" b="1">
                  <a:latin typeface="Bookman Old Style" pitchFamily="18" charset="0"/>
                </a:rPr>
                <a:t>Информационно-технологич.</a:t>
              </a:r>
            </a:p>
            <a:p>
              <a:pPr algn="ctr" eaLnBrk="1" hangingPunct="1"/>
              <a:r>
                <a:rPr lang="ru-RU" altLang="ru-RU" sz="1400" b="1">
                  <a:latin typeface="Bookman Old Style" pitchFamily="18" charset="0"/>
                </a:rPr>
                <a:t>№15 (20),ОСОШ  (27), №7 (12)</a:t>
              </a:r>
            </a:p>
            <a:p>
              <a:pPr algn="ctr" eaLnBrk="1" hangingPunct="1"/>
              <a:r>
                <a:rPr lang="ru-RU" altLang="ru-RU" sz="1400" b="1">
                  <a:latin typeface="Bookman Old Style" pitchFamily="18" charset="0"/>
                </a:rPr>
                <a:t>№2 (25) </a:t>
              </a:r>
            </a:p>
            <a:p>
              <a:pPr algn="ctr" eaLnBrk="1" hangingPunct="1"/>
              <a:endParaRPr lang="ru-RU" altLang="ru-RU" sz="1400" b="1"/>
            </a:p>
          </p:txBody>
        </p:sp>
        <p:sp>
          <p:nvSpPr>
            <p:cNvPr id="14410" name="Oval 8"/>
            <p:cNvSpPr>
              <a:spLocks noChangeArrowheads="1"/>
            </p:cNvSpPr>
            <p:nvPr/>
          </p:nvSpPr>
          <p:spPr bwMode="auto">
            <a:xfrm>
              <a:off x="159" y="3691"/>
              <a:ext cx="2600" cy="5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Bookman Old Style" pitchFamily="18" charset="0"/>
                </a:rPr>
                <a:t>Художественно-эстетический</a:t>
              </a:r>
            </a:p>
            <a:p>
              <a:pPr algn="ctr" eaLnBrk="1" hangingPunct="1"/>
              <a:r>
                <a:rPr lang="ru-RU" altLang="ru-RU" sz="1600" b="1">
                  <a:latin typeface="Bookman Old Style" pitchFamily="18" charset="0"/>
                </a:rPr>
                <a:t>№4 (19)</a:t>
              </a:r>
            </a:p>
          </p:txBody>
        </p:sp>
        <p:sp>
          <p:nvSpPr>
            <p:cNvPr id="14411" name="Oval 9"/>
            <p:cNvSpPr>
              <a:spLocks noChangeArrowheads="1"/>
            </p:cNvSpPr>
            <p:nvPr/>
          </p:nvSpPr>
          <p:spPr bwMode="auto">
            <a:xfrm rot="-5400000">
              <a:off x="-2" y="2340"/>
              <a:ext cx="1532" cy="9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Bookman Old Style" pitchFamily="18" charset="0"/>
                </a:rPr>
                <a:t>Физико-химический</a:t>
              </a:r>
            </a:p>
            <a:p>
              <a:pPr algn="ctr" eaLnBrk="1" hangingPunct="1"/>
              <a:r>
                <a:rPr lang="ru-RU" altLang="ru-RU" sz="1600" b="1">
                  <a:latin typeface="Bookman Old Style" pitchFamily="18" charset="0"/>
                </a:rPr>
                <a:t>№7 (12)</a:t>
              </a:r>
            </a:p>
          </p:txBody>
        </p:sp>
        <p:sp>
          <p:nvSpPr>
            <p:cNvPr id="14412" name="Oval 10"/>
            <p:cNvSpPr>
              <a:spLocks noChangeArrowheads="1"/>
            </p:cNvSpPr>
            <p:nvPr/>
          </p:nvSpPr>
          <p:spPr bwMode="auto">
            <a:xfrm rot="-5400000">
              <a:off x="197" y="806"/>
              <a:ext cx="1225" cy="93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Bookman Old Style" pitchFamily="18" charset="0"/>
                </a:rPr>
                <a:t>Социально-</a:t>
              </a:r>
              <a:endParaRPr lang="en-US" altLang="ru-RU" sz="1600" b="1">
                <a:latin typeface="Bookman Old Style" pitchFamily="18" charset="0"/>
              </a:endParaRPr>
            </a:p>
            <a:p>
              <a:pPr algn="ctr" eaLnBrk="1" hangingPunct="1"/>
              <a:r>
                <a:rPr lang="ru-RU" altLang="ru-RU" sz="1600" b="1">
                  <a:latin typeface="Bookman Old Style" pitchFamily="18" charset="0"/>
                </a:rPr>
                <a:t>гуманитарный</a:t>
              </a:r>
            </a:p>
            <a:p>
              <a:pPr algn="ctr" eaLnBrk="1" hangingPunct="1"/>
              <a:r>
                <a:rPr lang="ru-RU" altLang="ru-RU" sz="1600" b="1">
                  <a:latin typeface="Bookman Old Style" pitchFamily="18" charset="0"/>
                </a:rPr>
                <a:t>№15(22)</a:t>
              </a:r>
            </a:p>
          </p:txBody>
        </p:sp>
      </p:grp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4189413" y="1108075"/>
            <a:ext cx="863600" cy="4841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Bookman Old Style" pitchFamily="18" charset="0"/>
              </a:rPr>
              <a:t>38</a:t>
            </a: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4189413" y="1808163"/>
            <a:ext cx="960437" cy="4857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Bookman Old Style" pitchFamily="18" charset="0"/>
              </a:rPr>
              <a:t>15</a:t>
            </a:r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4211638" y="2565400"/>
            <a:ext cx="960437" cy="541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1"/>
                </a:solidFill>
                <a:latin typeface="Bookman Old Style" pitchFamily="18" charset="0"/>
              </a:rPr>
              <a:t>4</a:t>
            </a: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4189413" y="3536950"/>
            <a:ext cx="958850" cy="54133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Bookman Old Style" pitchFamily="18" charset="0"/>
              </a:rPr>
              <a:t>2</a:t>
            </a:r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4189413" y="4456113"/>
            <a:ext cx="960437" cy="5397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Bookman Old Style" pitchFamily="18" charset="0"/>
              </a:rPr>
              <a:t>7</a:t>
            </a:r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3708400" y="5319713"/>
            <a:ext cx="1919288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Bookman Old Style" pitchFamily="18" charset="0"/>
              </a:rPr>
              <a:t>ОСОШ</a:t>
            </a:r>
            <a:r>
              <a:rPr lang="ru-RU" altLang="ru-RU"/>
              <a:t> 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764088" y="782638"/>
            <a:ext cx="3073400" cy="5076825"/>
            <a:chOff x="3001" y="493"/>
            <a:chExt cx="1936" cy="3198"/>
          </a:xfrm>
        </p:grpSpPr>
        <p:sp>
          <p:nvSpPr>
            <p:cNvPr id="14401" name="Line 18"/>
            <p:cNvSpPr>
              <a:spLocks noChangeShapeType="1"/>
            </p:cNvSpPr>
            <p:nvPr/>
          </p:nvSpPr>
          <p:spPr bwMode="auto">
            <a:xfrm flipV="1">
              <a:off x="3001" y="493"/>
              <a:ext cx="604" cy="2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2" name="Line 19"/>
            <p:cNvSpPr>
              <a:spLocks noChangeShapeType="1"/>
            </p:cNvSpPr>
            <p:nvPr/>
          </p:nvSpPr>
          <p:spPr bwMode="auto">
            <a:xfrm>
              <a:off x="3183" y="833"/>
              <a:ext cx="1330" cy="2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3" name="Line 20"/>
            <p:cNvSpPr>
              <a:spLocks noChangeShapeType="1"/>
            </p:cNvSpPr>
            <p:nvPr/>
          </p:nvSpPr>
          <p:spPr bwMode="auto">
            <a:xfrm>
              <a:off x="3183" y="902"/>
              <a:ext cx="1754" cy="11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4" name="Line 21"/>
            <p:cNvSpPr>
              <a:spLocks noChangeShapeType="1"/>
            </p:cNvSpPr>
            <p:nvPr/>
          </p:nvSpPr>
          <p:spPr bwMode="auto">
            <a:xfrm>
              <a:off x="3061" y="969"/>
              <a:ext cx="1634" cy="27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979613" y="728663"/>
            <a:ext cx="2497137" cy="5130800"/>
            <a:chOff x="1247" y="459"/>
            <a:chExt cx="1573" cy="3232"/>
          </a:xfrm>
        </p:grpSpPr>
        <p:sp>
          <p:nvSpPr>
            <p:cNvPr id="14397" name="Line 23"/>
            <p:cNvSpPr>
              <a:spLocks noChangeShapeType="1"/>
            </p:cNvSpPr>
            <p:nvPr/>
          </p:nvSpPr>
          <p:spPr bwMode="auto">
            <a:xfrm flipH="1" flipV="1">
              <a:off x="2456" y="459"/>
              <a:ext cx="364" cy="2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8" name="Line 24"/>
            <p:cNvSpPr>
              <a:spLocks noChangeShapeType="1"/>
            </p:cNvSpPr>
            <p:nvPr/>
          </p:nvSpPr>
          <p:spPr bwMode="auto">
            <a:xfrm flipH="1">
              <a:off x="1731" y="969"/>
              <a:ext cx="1028" cy="27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9" name="Line 25"/>
            <p:cNvSpPr>
              <a:spLocks noChangeShapeType="1"/>
            </p:cNvSpPr>
            <p:nvPr/>
          </p:nvSpPr>
          <p:spPr bwMode="auto">
            <a:xfrm flipH="1">
              <a:off x="1247" y="969"/>
              <a:ext cx="1452" cy="14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0" name="Line 26"/>
            <p:cNvSpPr>
              <a:spLocks noChangeShapeType="1"/>
            </p:cNvSpPr>
            <p:nvPr/>
          </p:nvSpPr>
          <p:spPr bwMode="auto">
            <a:xfrm flipH="1">
              <a:off x="1308" y="867"/>
              <a:ext cx="1331" cy="3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859338" y="836613"/>
            <a:ext cx="2495550" cy="5022850"/>
            <a:chOff x="3061" y="527"/>
            <a:chExt cx="1572" cy="3164"/>
          </a:xfrm>
        </p:grpSpPr>
        <p:sp>
          <p:nvSpPr>
            <p:cNvPr id="14393" name="Line 28"/>
            <p:cNvSpPr>
              <a:spLocks noChangeShapeType="1"/>
            </p:cNvSpPr>
            <p:nvPr/>
          </p:nvSpPr>
          <p:spPr bwMode="auto">
            <a:xfrm flipV="1">
              <a:off x="3061" y="527"/>
              <a:ext cx="907" cy="61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4" name="Line 29"/>
            <p:cNvSpPr>
              <a:spLocks noChangeShapeType="1"/>
            </p:cNvSpPr>
            <p:nvPr/>
          </p:nvSpPr>
          <p:spPr bwMode="auto">
            <a:xfrm>
              <a:off x="3183" y="1241"/>
              <a:ext cx="133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5" name="Line 30"/>
            <p:cNvSpPr>
              <a:spLocks noChangeShapeType="1"/>
            </p:cNvSpPr>
            <p:nvPr/>
          </p:nvSpPr>
          <p:spPr bwMode="auto">
            <a:xfrm>
              <a:off x="3243" y="1343"/>
              <a:ext cx="1390" cy="919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6" name="Line 31"/>
            <p:cNvSpPr>
              <a:spLocks noChangeShapeType="1"/>
            </p:cNvSpPr>
            <p:nvPr/>
          </p:nvSpPr>
          <p:spPr bwMode="auto">
            <a:xfrm>
              <a:off x="3183" y="1378"/>
              <a:ext cx="1149" cy="231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979613" y="782638"/>
            <a:ext cx="2497137" cy="5076825"/>
            <a:chOff x="1247" y="493"/>
            <a:chExt cx="1573" cy="3198"/>
          </a:xfrm>
        </p:grpSpPr>
        <p:sp>
          <p:nvSpPr>
            <p:cNvPr id="14389" name="Line 33"/>
            <p:cNvSpPr>
              <a:spLocks noChangeShapeType="1"/>
            </p:cNvSpPr>
            <p:nvPr/>
          </p:nvSpPr>
          <p:spPr bwMode="auto">
            <a:xfrm flipH="1">
              <a:off x="1308" y="1412"/>
              <a:ext cx="1512" cy="2279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0" name="Line 34"/>
            <p:cNvSpPr>
              <a:spLocks noChangeShapeType="1"/>
            </p:cNvSpPr>
            <p:nvPr/>
          </p:nvSpPr>
          <p:spPr bwMode="auto">
            <a:xfrm flipH="1">
              <a:off x="1308" y="1378"/>
              <a:ext cx="1391" cy="122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1" name="Line 35"/>
            <p:cNvSpPr>
              <a:spLocks noChangeShapeType="1"/>
            </p:cNvSpPr>
            <p:nvPr/>
          </p:nvSpPr>
          <p:spPr bwMode="auto">
            <a:xfrm flipH="1">
              <a:off x="1247" y="1310"/>
              <a:ext cx="1392" cy="10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2" name="Line 36"/>
            <p:cNvSpPr>
              <a:spLocks noChangeShapeType="1"/>
            </p:cNvSpPr>
            <p:nvPr/>
          </p:nvSpPr>
          <p:spPr bwMode="auto">
            <a:xfrm flipH="1" flipV="1">
              <a:off x="1973" y="493"/>
              <a:ext cx="726" cy="71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859338" y="836613"/>
            <a:ext cx="2495550" cy="5022850"/>
            <a:chOff x="3061" y="527"/>
            <a:chExt cx="1572" cy="3164"/>
          </a:xfrm>
        </p:grpSpPr>
        <p:sp>
          <p:nvSpPr>
            <p:cNvPr id="14385" name="Line 38"/>
            <p:cNvSpPr>
              <a:spLocks noChangeShapeType="1"/>
            </p:cNvSpPr>
            <p:nvPr/>
          </p:nvSpPr>
          <p:spPr bwMode="auto">
            <a:xfrm flipV="1">
              <a:off x="3061" y="527"/>
              <a:ext cx="1150" cy="112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6" name="Line 39"/>
            <p:cNvSpPr>
              <a:spLocks noChangeShapeType="1"/>
            </p:cNvSpPr>
            <p:nvPr/>
          </p:nvSpPr>
          <p:spPr bwMode="auto">
            <a:xfrm flipV="1">
              <a:off x="3243" y="1616"/>
              <a:ext cx="1390" cy="17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7" name="Line 40"/>
            <p:cNvSpPr>
              <a:spLocks noChangeShapeType="1"/>
            </p:cNvSpPr>
            <p:nvPr/>
          </p:nvSpPr>
          <p:spPr bwMode="auto">
            <a:xfrm>
              <a:off x="3243" y="1888"/>
              <a:ext cx="1270" cy="57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8" name="Line 41"/>
            <p:cNvSpPr>
              <a:spLocks noChangeShapeType="1"/>
            </p:cNvSpPr>
            <p:nvPr/>
          </p:nvSpPr>
          <p:spPr bwMode="auto">
            <a:xfrm>
              <a:off x="3121" y="1956"/>
              <a:ext cx="968" cy="173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1884363" y="836613"/>
            <a:ext cx="2592387" cy="5022850"/>
            <a:chOff x="1187" y="527"/>
            <a:chExt cx="1633" cy="3164"/>
          </a:xfrm>
        </p:grpSpPr>
        <p:sp>
          <p:nvSpPr>
            <p:cNvPr id="14381" name="Line 43"/>
            <p:cNvSpPr>
              <a:spLocks noChangeShapeType="1"/>
            </p:cNvSpPr>
            <p:nvPr/>
          </p:nvSpPr>
          <p:spPr bwMode="auto">
            <a:xfrm flipH="1" flipV="1">
              <a:off x="1489" y="527"/>
              <a:ext cx="1270" cy="115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2" name="Line 44"/>
            <p:cNvSpPr>
              <a:spLocks noChangeShapeType="1"/>
            </p:cNvSpPr>
            <p:nvPr/>
          </p:nvSpPr>
          <p:spPr bwMode="auto">
            <a:xfrm flipH="1">
              <a:off x="1973" y="1990"/>
              <a:ext cx="847" cy="170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3" name="Line 45"/>
            <p:cNvSpPr>
              <a:spLocks noChangeShapeType="1"/>
            </p:cNvSpPr>
            <p:nvPr/>
          </p:nvSpPr>
          <p:spPr bwMode="auto">
            <a:xfrm flipH="1">
              <a:off x="1308" y="1922"/>
              <a:ext cx="1391" cy="88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4" name="Line 46"/>
            <p:cNvSpPr>
              <a:spLocks noChangeShapeType="1"/>
            </p:cNvSpPr>
            <p:nvPr/>
          </p:nvSpPr>
          <p:spPr bwMode="auto">
            <a:xfrm flipH="1" flipV="1">
              <a:off x="1187" y="1548"/>
              <a:ext cx="1452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4859338" y="836613"/>
            <a:ext cx="2593975" cy="5022850"/>
            <a:chOff x="3061" y="527"/>
            <a:chExt cx="1634" cy="3164"/>
          </a:xfrm>
        </p:grpSpPr>
        <p:sp>
          <p:nvSpPr>
            <p:cNvPr id="14377" name="Line 48"/>
            <p:cNvSpPr>
              <a:spLocks noChangeShapeType="1"/>
            </p:cNvSpPr>
            <p:nvPr/>
          </p:nvSpPr>
          <p:spPr bwMode="auto">
            <a:xfrm flipV="1">
              <a:off x="3061" y="527"/>
              <a:ext cx="1512" cy="173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8" name="Line 49"/>
            <p:cNvSpPr>
              <a:spLocks noChangeShapeType="1"/>
            </p:cNvSpPr>
            <p:nvPr/>
          </p:nvSpPr>
          <p:spPr bwMode="auto">
            <a:xfrm flipV="1">
              <a:off x="3243" y="1718"/>
              <a:ext cx="1452" cy="64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9" name="Line 50"/>
            <p:cNvSpPr>
              <a:spLocks noChangeShapeType="1"/>
            </p:cNvSpPr>
            <p:nvPr/>
          </p:nvSpPr>
          <p:spPr bwMode="auto">
            <a:xfrm>
              <a:off x="3243" y="2466"/>
              <a:ext cx="1209" cy="17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0" name="Line 51"/>
            <p:cNvSpPr>
              <a:spLocks noChangeShapeType="1"/>
            </p:cNvSpPr>
            <p:nvPr/>
          </p:nvSpPr>
          <p:spPr bwMode="auto">
            <a:xfrm>
              <a:off x="3121" y="2534"/>
              <a:ext cx="787" cy="115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1789113" y="836613"/>
            <a:ext cx="2687637" cy="5022850"/>
            <a:chOff x="1127" y="527"/>
            <a:chExt cx="1693" cy="3164"/>
          </a:xfrm>
        </p:grpSpPr>
        <p:sp>
          <p:nvSpPr>
            <p:cNvPr id="14373" name="Line 53"/>
            <p:cNvSpPr>
              <a:spLocks noChangeShapeType="1"/>
            </p:cNvSpPr>
            <p:nvPr/>
          </p:nvSpPr>
          <p:spPr bwMode="auto">
            <a:xfrm flipH="1" flipV="1">
              <a:off x="1731" y="527"/>
              <a:ext cx="1028" cy="173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4" name="Line 54"/>
            <p:cNvSpPr>
              <a:spLocks noChangeShapeType="1"/>
            </p:cNvSpPr>
            <p:nvPr/>
          </p:nvSpPr>
          <p:spPr bwMode="auto">
            <a:xfrm flipH="1">
              <a:off x="1489" y="2568"/>
              <a:ext cx="1331" cy="112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5" name="Line 55"/>
            <p:cNvSpPr>
              <a:spLocks noChangeShapeType="1"/>
            </p:cNvSpPr>
            <p:nvPr/>
          </p:nvSpPr>
          <p:spPr bwMode="auto">
            <a:xfrm flipH="1">
              <a:off x="1308" y="2501"/>
              <a:ext cx="1391" cy="54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6" name="Line 56"/>
            <p:cNvSpPr>
              <a:spLocks noChangeShapeType="1"/>
            </p:cNvSpPr>
            <p:nvPr/>
          </p:nvSpPr>
          <p:spPr bwMode="auto">
            <a:xfrm flipH="1" flipV="1">
              <a:off x="1127" y="1684"/>
              <a:ext cx="1512" cy="64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954588" y="836613"/>
            <a:ext cx="2690812" cy="5022850"/>
            <a:chOff x="3121" y="527"/>
            <a:chExt cx="1695" cy="3164"/>
          </a:xfrm>
        </p:grpSpPr>
        <p:sp>
          <p:nvSpPr>
            <p:cNvPr id="14369" name="Line 58"/>
            <p:cNvSpPr>
              <a:spLocks noChangeShapeType="1"/>
            </p:cNvSpPr>
            <p:nvPr/>
          </p:nvSpPr>
          <p:spPr bwMode="auto">
            <a:xfrm flipV="1">
              <a:off x="3121" y="527"/>
              <a:ext cx="1211" cy="231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0" name="Line 59"/>
            <p:cNvSpPr>
              <a:spLocks noChangeShapeType="1"/>
            </p:cNvSpPr>
            <p:nvPr/>
          </p:nvSpPr>
          <p:spPr bwMode="auto">
            <a:xfrm flipV="1">
              <a:off x="3243" y="1820"/>
              <a:ext cx="1573" cy="108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1" name="Line 60"/>
            <p:cNvSpPr>
              <a:spLocks noChangeShapeType="1"/>
            </p:cNvSpPr>
            <p:nvPr/>
          </p:nvSpPr>
          <p:spPr bwMode="auto">
            <a:xfrm flipV="1">
              <a:off x="3243" y="2942"/>
              <a:ext cx="1209" cy="3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2" name="Line 61"/>
            <p:cNvSpPr>
              <a:spLocks noChangeShapeType="1"/>
            </p:cNvSpPr>
            <p:nvPr/>
          </p:nvSpPr>
          <p:spPr bwMode="auto">
            <a:xfrm>
              <a:off x="3243" y="3044"/>
              <a:ext cx="1330" cy="64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62"/>
          <p:cNvGrpSpPr>
            <a:grpSpLocks/>
          </p:cNvGrpSpPr>
          <p:nvPr/>
        </p:nvGrpSpPr>
        <p:grpSpPr bwMode="auto">
          <a:xfrm>
            <a:off x="1595438" y="836613"/>
            <a:ext cx="2784475" cy="5076825"/>
            <a:chOff x="1005" y="527"/>
            <a:chExt cx="1754" cy="3198"/>
          </a:xfrm>
        </p:grpSpPr>
        <p:sp>
          <p:nvSpPr>
            <p:cNvPr id="14365" name="Line 63"/>
            <p:cNvSpPr>
              <a:spLocks noChangeShapeType="1"/>
            </p:cNvSpPr>
            <p:nvPr/>
          </p:nvSpPr>
          <p:spPr bwMode="auto">
            <a:xfrm flipH="1" flipV="1">
              <a:off x="1308" y="527"/>
              <a:ext cx="1451" cy="231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Line 64"/>
            <p:cNvSpPr>
              <a:spLocks noChangeShapeType="1"/>
            </p:cNvSpPr>
            <p:nvPr/>
          </p:nvSpPr>
          <p:spPr bwMode="auto">
            <a:xfrm flipH="1">
              <a:off x="1005" y="3113"/>
              <a:ext cx="1754" cy="61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Line 65"/>
            <p:cNvSpPr>
              <a:spLocks noChangeShapeType="1"/>
            </p:cNvSpPr>
            <p:nvPr/>
          </p:nvSpPr>
          <p:spPr bwMode="auto">
            <a:xfrm flipH="1">
              <a:off x="1187" y="2977"/>
              <a:ext cx="1452" cy="23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8" name="Line 66"/>
            <p:cNvSpPr>
              <a:spLocks noChangeShapeType="1"/>
            </p:cNvSpPr>
            <p:nvPr/>
          </p:nvSpPr>
          <p:spPr bwMode="auto">
            <a:xfrm flipH="1" flipV="1">
              <a:off x="1065" y="1752"/>
              <a:ext cx="1634" cy="115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1500188" y="782638"/>
            <a:ext cx="2784475" cy="5184775"/>
            <a:chOff x="945" y="493"/>
            <a:chExt cx="1754" cy="3266"/>
          </a:xfrm>
        </p:grpSpPr>
        <p:sp>
          <p:nvSpPr>
            <p:cNvPr id="14361" name="Line 68"/>
            <p:cNvSpPr>
              <a:spLocks noChangeShapeType="1"/>
            </p:cNvSpPr>
            <p:nvPr/>
          </p:nvSpPr>
          <p:spPr bwMode="auto">
            <a:xfrm flipH="1" flipV="1">
              <a:off x="1127" y="3385"/>
              <a:ext cx="1209" cy="1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Line 69"/>
            <p:cNvSpPr>
              <a:spLocks noChangeShapeType="1"/>
            </p:cNvSpPr>
            <p:nvPr/>
          </p:nvSpPr>
          <p:spPr bwMode="auto">
            <a:xfrm flipH="1">
              <a:off x="2396" y="3589"/>
              <a:ext cx="181" cy="17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Line 70"/>
            <p:cNvSpPr>
              <a:spLocks noChangeShapeType="1"/>
            </p:cNvSpPr>
            <p:nvPr/>
          </p:nvSpPr>
          <p:spPr bwMode="auto">
            <a:xfrm flipH="1" flipV="1">
              <a:off x="945" y="1820"/>
              <a:ext cx="1511" cy="1565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Line 71"/>
            <p:cNvSpPr>
              <a:spLocks noChangeShapeType="1"/>
            </p:cNvSpPr>
            <p:nvPr/>
          </p:nvSpPr>
          <p:spPr bwMode="auto">
            <a:xfrm flipH="1" flipV="1">
              <a:off x="2215" y="493"/>
              <a:ext cx="484" cy="285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72"/>
          <p:cNvGrpSpPr>
            <a:grpSpLocks/>
          </p:cNvGrpSpPr>
          <p:nvPr/>
        </p:nvGrpSpPr>
        <p:grpSpPr bwMode="auto">
          <a:xfrm>
            <a:off x="5245100" y="836613"/>
            <a:ext cx="2303463" cy="5130800"/>
            <a:chOff x="3304" y="527"/>
            <a:chExt cx="1451" cy="3232"/>
          </a:xfrm>
        </p:grpSpPr>
        <p:sp>
          <p:nvSpPr>
            <p:cNvPr id="14357" name="Line 73"/>
            <p:cNvSpPr>
              <a:spLocks noChangeShapeType="1"/>
            </p:cNvSpPr>
            <p:nvPr/>
          </p:nvSpPr>
          <p:spPr bwMode="auto">
            <a:xfrm>
              <a:off x="3364" y="3589"/>
              <a:ext cx="60" cy="17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8" name="Line 74"/>
            <p:cNvSpPr>
              <a:spLocks noChangeShapeType="1"/>
            </p:cNvSpPr>
            <p:nvPr/>
          </p:nvSpPr>
          <p:spPr bwMode="auto">
            <a:xfrm flipV="1">
              <a:off x="3545" y="3351"/>
              <a:ext cx="1028" cy="13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Line 75"/>
            <p:cNvSpPr>
              <a:spLocks noChangeShapeType="1"/>
            </p:cNvSpPr>
            <p:nvPr/>
          </p:nvSpPr>
          <p:spPr bwMode="auto">
            <a:xfrm flipV="1">
              <a:off x="3304" y="527"/>
              <a:ext cx="1391" cy="285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Line 76"/>
            <p:cNvSpPr>
              <a:spLocks noChangeShapeType="1"/>
            </p:cNvSpPr>
            <p:nvPr/>
          </p:nvSpPr>
          <p:spPr bwMode="auto">
            <a:xfrm flipV="1">
              <a:off x="3485" y="1752"/>
              <a:ext cx="1270" cy="1667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2133600" y="2443163"/>
            <a:ext cx="2819400" cy="1143000"/>
          </a:xfrm>
          <a:prstGeom prst="ellipse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shade val="8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Bookman Old Style" pitchFamily="18" charset="0"/>
              </a:rPr>
              <a:t>Кадры,</a:t>
            </a:r>
          </a:p>
          <a:p>
            <a:pPr algn="ctr">
              <a:defRPr/>
            </a:pPr>
            <a:r>
              <a:rPr lang="ru-RU" sz="2000" b="1" dirty="0">
                <a:latin typeface="Bookman Old Style" pitchFamily="18" charset="0"/>
              </a:rPr>
              <a:t>профиль,</a:t>
            </a:r>
          </a:p>
          <a:p>
            <a:pPr algn="ctr">
              <a:defRPr/>
            </a:pPr>
            <a:r>
              <a:rPr lang="ru-RU" sz="2000" b="1" dirty="0">
                <a:latin typeface="Bookman Old Style" pitchFamily="18" charset="0"/>
              </a:rPr>
              <a:t>элективные курсы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4038600" y="3433763"/>
            <a:ext cx="2819400" cy="1143000"/>
          </a:xfrm>
          <a:prstGeom prst="ellipse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shade val="8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latin typeface="Bookman Old Style" pitchFamily="18" charset="0"/>
              </a:rPr>
              <a:t>Проектная,</a:t>
            </a:r>
            <a:endParaRPr lang="ru-RU" sz="2000" b="1" dirty="0"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000" b="1" dirty="0">
                <a:latin typeface="Bookman Old Style" pitchFamily="18" charset="0"/>
              </a:rPr>
              <a:t>исследовательская </a:t>
            </a:r>
          </a:p>
          <a:p>
            <a:pPr algn="ctr">
              <a:defRPr/>
            </a:pPr>
            <a:r>
              <a:rPr lang="ru-RU" sz="2000" b="1" dirty="0">
                <a:latin typeface="Bookman Old Style" pitchFamily="18" charset="0"/>
              </a:rPr>
              <a:t>деятельность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5867400" y="2366963"/>
            <a:ext cx="2819400" cy="1143000"/>
          </a:xfrm>
          <a:prstGeom prst="ellipse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shade val="8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err="1">
                <a:latin typeface="Bookman Old Style" pitchFamily="18" charset="0"/>
              </a:rPr>
              <a:t>Профориентационная</a:t>
            </a:r>
            <a:endParaRPr lang="ru-RU" sz="2000" b="1" dirty="0"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000" b="1" dirty="0">
                <a:latin typeface="Bookman Old Style" pitchFamily="18" charset="0"/>
              </a:rPr>
              <a:t>работа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28588" y="549275"/>
            <a:ext cx="1066800" cy="1008063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Bookman Old Style" pitchFamily="18" charset="0"/>
              </a:rPr>
              <a:t>Школа</a:t>
            </a:r>
          </a:p>
          <a:p>
            <a:pPr algn="ctr" eaLnBrk="1" hangingPunct="1"/>
            <a:r>
              <a:rPr lang="ru-RU" altLang="ru-RU" sz="2000" b="1">
                <a:latin typeface="Bookman Old Style" pitchFamily="18" charset="0"/>
              </a:rPr>
              <a:t>№15,</a:t>
            </a:r>
          </a:p>
          <a:p>
            <a:pPr algn="ctr" eaLnBrk="1" hangingPunct="1"/>
            <a:r>
              <a:rPr lang="ru-RU" altLang="ru-RU" sz="2000" b="1">
                <a:latin typeface="Bookman Old Style" pitchFamily="18" charset="0"/>
              </a:rPr>
              <a:t>№38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229350" y="519113"/>
            <a:ext cx="1752600" cy="708025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Bookman Old Style" pitchFamily="18" charset="0"/>
              </a:rPr>
              <a:t>Педагогич. колледж</a:t>
            </a:r>
            <a:r>
              <a:rPr lang="ru-RU" altLang="ru-RU">
                <a:latin typeface="Bookman Old Style" pitchFamily="18" charset="0"/>
              </a:rPr>
              <a:t>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276600" y="842963"/>
            <a:ext cx="990600" cy="40640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Bookman Old Style" pitchFamily="18" charset="0"/>
              </a:rPr>
              <a:t>ИГПУ</a:t>
            </a:r>
            <a:endParaRPr lang="ru-RU" altLang="ru-RU">
              <a:latin typeface="Bookman Old Style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391025" y="842963"/>
            <a:ext cx="914400" cy="40640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Bookman Old Style" pitchFamily="18" charset="0"/>
              </a:rPr>
              <a:t>АГТА</a:t>
            </a:r>
            <a:endParaRPr lang="ru-RU" altLang="ru-RU">
              <a:latin typeface="Bookman Old Style" pitchFamily="18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524000" y="533400"/>
            <a:ext cx="1676400" cy="101600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Bookman Old Style" pitchFamily="18" charset="0"/>
              </a:rPr>
              <a:t>Проф. лицей № 32,36</a:t>
            </a:r>
            <a:endParaRPr lang="ru-RU" altLang="ru-RU">
              <a:latin typeface="Bookman Old Style" pitchFamily="18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8024813" y="842963"/>
            <a:ext cx="1066800" cy="40640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Bookman Old Style" pitchFamily="18" charset="0"/>
              </a:rPr>
              <a:t>АЭЮК</a:t>
            </a:r>
            <a:endParaRPr lang="ru-RU" altLang="ru-RU">
              <a:latin typeface="Bookman Old Style" pitchFamily="18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352800" y="5795963"/>
            <a:ext cx="1447800" cy="1323975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Bookman Old Style" pitchFamily="18" charset="0"/>
              </a:rPr>
              <a:t>Шк. № 38, 2, 4, 15, 7, ОСОШ </a:t>
            </a:r>
            <a:r>
              <a:rPr lang="ru-RU" altLang="ru-RU">
                <a:latin typeface="Bookman Old Style" pitchFamily="18" charset="0"/>
              </a:rPr>
              <a:t> 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6400800" y="6100763"/>
            <a:ext cx="1371600" cy="71120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</a:rPr>
              <a:t>Центр занятости</a:t>
            </a:r>
            <a:r>
              <a:rPr lang="ru-RU" altLang="ru-RU"/>
              <a:t> 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500938" y="4972050"/>
            <a:ext cx="1600200" cy="101600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</a:rPr>
              <a:t>Библиотеки школ и городские</a:t>
            </a:r>
            <a:r>
              <a:rPr lang="ru-RU" altLang="ru-RU"/>
              <a:t> 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029200" y="5262563"/>
            <a:ext cx="1600200" cy="71120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</a:rPr>
              <a:t>Психологи МОУ СОШ</a:t>
            </a:r>
            <a:r>
              <a:rPr lang="ru-RU" altLang="ru-RU"/>
              <a:t> 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533400" y="5186363"/>
            <a:ext cx="1676400" cy="71120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</a:rPr>
              <a:t>ЦРТД и Ю «Гармония»</a:t>
            </a:r>
            <a:endParaRPr lang="ru-RU" altLang="ru-RU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1414463" y="6100763"/>
            <a:ext cx="1676400" cy="71120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</a:rPr>
              <a:t>Шк. искусств №2</a:t>
            </a:r>
            <a:endParaRPr lang="ru-RU" altLang="ru-RU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424488" y="842963"/>
            <a:ext cx="762000" cy="40640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Bookman Old Style" pitchFamily="18" charset="0"/>
              </a:rPr>
              <a:t>ИГУ</a:t>
            </a:r>
            <a:endParaRPr lang="ru-RU" altLang="ru-RU">
              <a:latin typeface="Bookman Old Style" pitchFamily="18" charset="0"/>
            </a:endParaRPr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4114800" y="4500563"/>
            <a:ext cx="685800" cy="12954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886200" y="1219200"/>
            <a:ext cx="1905000" cy="2209800"/>
            <a:chOff x="2496" y="672"/>
            <a:chExt cx="1200" cy="1392"/>
          </a:xfrm>
        </p:grpSpPr>
        <p:sp>
          <p:nvSpPr>
            <p:cNvPr id="15416" name="Line 20"/>
            <p:cNvSpPr>
              <a:spLocks noChangeShapeType="1"/>
            </p:cNvSpPr>
            <p:nvPr/>
          </p:nvSpPr>
          <p:spPr bwMode="auto">
            <a:xfrm flipV="1">
              <a:off x="3504" y="672"/>
              <a:ext cx="192" cy="139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17" name="Line 21"/>
            <p:cNvSpPr>
              <a:spLocks noChangeShapeType="1"/>
            </p:cNvSpPr>
            <p:nvPr/>
          </p:nvSpPr>
          <p:spPr bwMode="auto">
            <a:xfrm flipH="1" flipV="1">
              <a:off x="3168" y="672"/>
              <a:ext cx="288" cy="139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18" name="Line 22"/>
            <p:cNvSpPr>
              <a:spLocks noChangeShapeType="1"/>
            </p:cNvSpPr>
            <p:nvPr/>
          </p:nvSpPr>
          <p:spPr bwMode="auto">
            <a:xfrm flipH="1" flipV="1">
              <a:off x="2496" y="672"/>
              <a:ext cx="864" cy="139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057400" y="3586163"/>
            <a:ext cx="1447800" cy="2514600"/>
            <a:chOff x="1296" y="2160"/>
            <a:chExt cx="912" cy="1584"/>
          </a:xfrm>
        </p:grpSpPr>
        <p:sp>
          <p:nvSpPr>
            <p:cNvPr id="15414" name="Line 28"/>
            <p:cNvSpPr>
              <a:spLocks noChangeShapeType="1"/>
            </p:cNvSpPr>
            <p:nvPr/>
          </p:nvSpPr>
          <p:spPr bwMode="auto">
            <a:xfrm flipH="1">
              <a:off x="1296" y="2160"/>
              <a:ext cx="720" cy="1008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15" name="Line 29"/>
            <p:cNvSpPr>
              <a:spLocks noChangeShapeType="1"/>
            </p:cNvSpPr>
            <p:nvPr/>
          </p:nvSpPr>
          <p:spPr bwMode="auto">
            <a:xfrm flipH="1">
              <a:off x="1584" y="2160"/>
              <a:ext cx="624" cy="1584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133600" y="1223963"/>
            <a:ext cx="6096000" cy="1371600"/>
            <a:chOff x="1344" y="672"/>
            <a:chExt cx="3840" cy="864"/>
          </a:xfrm>
        </p:grpSpPr>
        <p:sp>
          <p:nvSpPr>
            <p:cNvPr id="15408" name="Line 31"/>
            <p:cNvSpPr>
              <a:spLocks noChangeShapeType="1"/>
            </p:cNvSpPr>
            <p:nvPr/>
          </p:nvSpPr>
          <p:spPr bwMode="auto">
            <a:xfrm flipH="1" flipV="1">
              <a:off x="1344" y="672"/>
              <a:ext cx="672" cy="768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09" name="Line 32"/>
            <p:cNvSpPr>
              <a:spLocks noChangeShapeType="1"/>
            </p:cNvSpPr>
            <p:nvPr/>
          </p:nvSpPr>
          <p:spPr bwMode="auto">
            <a:xfrm flipV="1">
              <a:off x="2112" y="672"/>
              <a:ext cx="240" cy="768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10" name="Line 33"/>
            <p:cNvSpPr>
              <a:spLocks noChangeShapeType="1"/>
            </p:cNvSpPr>
            <p:nvPr/>
          </p:nvSpPr>
          <p:spPr bwMode="auto">
            <a:xfrm flipV="1">
              <a:off x="2304" y="672"/>
              <a:ext cx="720" cy="768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11" name="Line 34"/>
            <p:cNvSpPr>
              <a:spLocks noChangeShapeType="1"/>
            </p:cNvSpPr>
            <p:nvPr/>
          </p:nvSpPr>
          <p:spPr bwMode="auto">
            <a:xfrm flipV="1">
              <a:off x="2496" y="672"/>
              <a:ext cx="1056" cy="768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12" name="Line 35"/>
            <p:cNvSpPr>
              <a:spLocks noChangeShapeType="1"/>
            </p:cNvSpPr>
            <p:nvPr/>
          </p:nvSpPr>
          <p:spPr bwMode="auto">
            <a:xfrm flipV="1">
              <a:off x="2640" y="672"/>
              <a:ext cx="1584" cy="816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13" name="Line 36"/>
            <p:cNvSpPr>
              <a:spLocks noChangeShapeType="1"/>
            </p:cNvSpPr>
            <p:nvPr/>
          </p:nvSpPr>
          <p:spPr bwMode="auto">
            <a:xfrm flipV="1">
              <a:off x="2832" y="672"/>
              <a:ext cx="2352" cy="864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248400" y="3433763"/>
            <a:ext cx="2362200" cy="2667000"/>
            <a:chOff x="3936" y="2064"/>
            <a:chExt cx="1488" cy="1680"/>
          </a:xfrm>
        </p:grpSpPr>
        <p:sp>
          <p:nvSpPr>
            <p:cNvPr id="15405" name="Line 38"/>
            <p:cNvSpPr>
              <a:spLocks noChangeShapeType="1"/>
            </p:cNvSpPr>
            <p:nvPr/>
          </p:nvSpPr>
          <p:spPr bwMode="auto">
            <a:xfrm>
              <a:off x="4992" y="2064"/>
              <a:ext cx="432" cy="9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06" name="Line 39"/>
            <p:cNvSpPr>
              <a:spLocks noChangeShapeType="1"/>
            </p:cNvSpPr>
            <p:nvPr/>
          </p:nvSpPr>
          <p:spPr bwMode="auto">
            <a:xfrm flipH="1">
              <a:off x="4464" y="2112"/>
              <a:ext cx="336" cy="16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07" name="Line 40"/>
            <p:cNvSpPr>
              <a:spLocks noChangeShapeType="1"/>
            </p:cNvSpPr>
            <p:nvPr/>
          </p:nvSpPr>
          <p:spPr bwMode="auto">
            <a:xfrm flipH="1">
              <a:off x="3936" y="2112"/>
              <a:ext cx="624" cy="11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0" y="3205163"/>
            <a:ext cx="2743200" cy="1143000"/>
          </a:xfrm>
          <a:prstGeom prst="ellipse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shade val="8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Bookman Old Style" pitchFamily="18" charset="0"/>
              </a:rPr>
              <a:t>Лабораторные </a:t>
            </a:r>
          </a:p>
          <a:p>
            <a:pPr algn="ctr">
              <a:defRPr/>
            </a:pPr>
            <a:r>
              <a:rPr lang="ru-RU" sz="2000" b="1" dirty="0">
                <a:latin typeface="Bookman Old Style" pitchFamily="18" charset="0"/>
              </a:rPr>
              <a:t>и практические </a:t>
            </a:r>
          </a:p>
          <a:p>
            <a:pPr algn="ctr">
              <a:defRPr/>
            </a:pPr>
            <a:r>
              <a:rPr lang="ru-RU" sz="2000" b="1" dirty="0">
                <a:latin typeface="Bookman Old Style" pitchFamily="18" charset="0"/>
              </a:rPr>
              <a:t>работы</a:t>
            </a:r>
          </a:p>
        </p:txBody>
      </p:sp>
      <p:pic>
        <p:nvPicPr>
          <p:cNvPr id="23595" name="Picture 4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3712"/>
          <a:stretch>
            <a:fillRect/>
          </a:stretch>
        </p:blipFill>
        <p:spPr bwMode="auto">
          <a:xfrm>
            <a:off x="4419600" y="4922838"/>
            <a:ext cx="25908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6" name="Picture 44" descr="PICT0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00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8" name="Picture 4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2364" r="1897" b="4631"/>
          <a:stretch>
            <a:fillRect/>
          </a:stretch>
        </p:blipFill>
        <p:spPr bwMode="auto">
          <a:xfrm>
            <a:off x="6096000" y="4343400"/>
            <a:ext cx="3048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9" name="Picture 47" descr="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1891" r="11574" b="1862"/>
          <a:stretch>
            <a:fillRect/>
          </a:stretch>
        </p:blipFill>
        <p:spPr bwMode="auto">
          <a:xfrm>
            <a:off x="6248400" y="4683125"/>
            <a:ext cx="28956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2" name="Picture 50" descr="EPSN69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0" t="34959" b="13918"/>
          <a:stretch>
            <a:fillRect/>
          </a:stretch>
        </p:blipFill>
        <p:spPr bwMode="auto">
          <a:xfrm>
            <a:off x="0" y="4267200"/>
            <a:ext cx="26670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3" name="Picture 51" descr="EPSN0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4" name="Picture 52" descr="EPSN0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t="15555" r="19206" b="44691"/>
          <a:stretch>
            <a:fillRect/>
          </a:stretch>
        </p:blipFill>
        <p:spPr bwMode="auto">
          <a:xfrm>
            <a:off x="5181600" y="497205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5" name="Picture 53" descr="EPSN000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b="57143"/>
          <a:stretch>
            <a:fillRect/>
          </a:stretch>
        </p:blipFill>
        <p:spPr bwMode="auto">
          <a:xfrm>
            <a:off x="6629400" y="497205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0" name="Picture 48" descr="EPSN69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4114800" y="1143000"/>
            <a:ext cx="4419600" cy="1295400"/>
            <a:chOff x="2592" y="720"/>
            <a:chExt cx="2784" cy="816"/>
          </a:xfrm>
        </p:grpSpPr>
        <p:sp>
          <p:nvSpPr>
            <p:cNvPr id="15400" name="Line 41"/>
            <p:cNvSpPr>
              <a:spLocks noChangeShapeType="1"/>
            </p:cNvSpPr>
            <p:nvPr/>
          </p:nvSpPr>
          <p:spPr bwMode="auto">
            <a:xfrm flipH="1" flipV="1">
              <a:off x="4560" y="720"/>
              <a:ext cx="144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01" name="Line 54"/>
            <p:cNvSpPr>
              <a:spLocks noChangeShapeType="1"/>
            </p:cNvSpPr>
            <p:nvPr/>
          </p:nvSpPr>
          <p:spPr bwMode="auto">
            <a:xfrm flipH="1" flipV="1">
              <a:off x="2592" y="816"/>
              <a:ext cx="1536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02" name="Line 55"/>
            <p:cNvSpPr>
              <a:spLocks noChangeShapeType="1"/>
            </p:cNvSpPr>
            <p:nvPr/>
          </p:nvSpPr>
          <p:spPr bwMode="auto">
            <a:xfrm flipH="1" flipV="1">
              <a:off x="3072" y="768"/>
              <a:ext cx="1248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03" name="Line 56"/>
            <p:cNvSpPr>
              <a:spLocks noChangeShapeType="1"/>
            </p:cNvSpPr>
            <p:nvPr/>
          </p:nvSpPr>
          <p:spPr bwMode="auto">
            <a:xfrm flipH="1" flipV="1">
              <a:off x="3648" y="768"/>
              <a:ext cx="816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04" name="Line 57"/>
            <p:cNvSpPr>
              <a:spLocks noChangeShapeType="1"/>
            </p:cNvSpPr>
            <p:nvPr/>
          </p:nvSpPr>
          <p:spPr bwMode="auto">
            <a:xfrm flipV="1">
              <a:off x="4800" y="768"/>
              <a:ext cx="576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684213" y="1219200"/>
            <a:ext cx="6326187" cy="1985963"/>
            <a:chOff x="431" y="768"/>
            <a:chExt cx="3985" cy="1251"/>
          </a:xfrm>
        </p:grpSpPr>
        <p:grpSp>
          <p:nvGrpSpPr>
            <p:cNvPr id="15395" name="Group 23"/>
            <p:cNvGrpSpPr>
              <a:grpSpLocks/>
            </p:cNvGrpSpPr>
            <p:nvPr/>
          </p:nvGrpSpPr>
          <p:grpSpPr bwMode="auto">
            <a:xfrm>
              <a:off x="431" y="771"/>
              <a:ext cx="2401" cy="1248"/>
              <a:chOff x="431" y="672"/>
              <a:chExt cx="2401" cy="1248"/>
            </a:xfrm>
          </p:grpSpPr>
          <p:sp>
            <p:nvSpPr>
              <p:cNvPr id="15397" name="Line 24"/>
              <p:cNvSpPr>
                <a:spLocks noChangeShapeType="1"/>
              </p:cNvSpPr>
              <p:nvPr/>
            </p:nvSpPr>
            <p:spPr bwMode="auto">
              <a:xfrm flipV="1">
                <a:off x="912" y="672"/>
                <a:ext cx="1920" cy="1248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8" name="Line 25"/>
              <p:cNvSpPr>
                <a:spLocks noChangeShapeType="1"/>
              </p:cNvSpPr>
              <p:nvPr/>
            </p:nvSpPr>
            <p:spPr bwMode="auto">
              <a:xfrm flipV="1">
                <a:off x="768" y="672"/>
                <a:ext cx="1440" cy="1248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9" name="Line 26"/>
              <p:cNvSpPr>
                <a:spLocks noChangeShapeType="1"/>
              </p:cNvSpPr>
              <p:nvPr/>
            </p:nvSpPr>
            <p:spPr bwMode="auto">
              <a:xfrm flipH="1" flipV="1">
                <a:off x="431" y="927"/>
                <a:ext cx="196" cy="99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96" name="Line 58"/>
            <p:cNvSpPr>
              <a:spLocks noChangeShapeType="1"/>
            </p:cNvSpPr>
            <p:nvPr/>
          </p:nvSpPr>
          <p:spPr bwMode="auto">
            <a:xfrm flipV="1">
              <a:off x="1056" y="768"/>
              <a:ext cx="3360" cy="124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8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50" dur="5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8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54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8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58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10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10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18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11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8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15" dur="5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10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4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18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47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18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51" dur="5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6" dur="10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0" dur="1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2" presetID="18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93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6" presetID="18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97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ctrTitle"/>
          </p:nvPr>
        </p:nvSpPr>
        <p:spPr>
          <a:xfrm>
            <a:off x="0" y="476250"/>
            <a:ext cx="9144000" cy="1152525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00B050"/>
                </a:solidFill>
                <a:latin typeface="Bookman Old Style" pitchFamily="18" charset="0"/>
              </a:rPr>
              <a:t>2018 г.</a:t>
            </a:r>
            <a:r>
              <a:rPr lang="ru-RU" altLang="ru-RU" sz="2800" b="1" smtClean="0">
                <a:latin typeface="Bookman Old Style" pitchFamily="18" charset="0"/>
              </a:rPr>
              <a:t> -МАОУ «Ангарский лицей №1» включен в федеральный банк лучших практик организации профильного обучения</a:t>
            </a:r>
          </a:p>
        </p:txBody>
      </p:sp>
      <p:sp>
        <p:nvSpPr>
          <p:cNvPr id="1638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557338"/>
            <a:ext cx="9144000" cy="4752975"/>
          </a:xfrm>
        </p:spPr>
        <p:txBody>
          <a:bodyPr/>
          <a:lstStyle/>
          <a:p>
            <a:r>
              <a:rPr lang="ru-RU" altLang="ru-RU" sz="2400" smtClean="0">
                <a:solidFill>
                  <a:srgbClr val="00B050"/>
                </a:solidFill>
                <a:latin typeface="Franklin Gothic Heavy" pitchFamily="34" charset="0"/>
              </a:rPr>
              <a:t>Локальные акты</a:t>
            </a:r>
          </a:p>
          <a:p>
            <a:pPr algn="l"/>
            <a:r>
              <a:rPr lang="ru-RU" altLang="ru-RU" sz="2400" smtClean="0">
                <a:latin typeface="Franklin Gothic Heavy" pitchFamily="34" charset="0"/>
              </a:rPr>
              <a:t>Положения:</a:t>
            </a:r>
          </a:p>
          <a:p>
            <a:pPr algn="l"/>
            <a:r>
              <a:rPr lang="ru-RU" altLang="ru-RU" sz="2400" smtClean="0">
                <a:latin typeface="Franklin Gothic Heavy" pitchFamily="34" charset="0"/>
              </a:rPr>
              <a:t>- о предпрофильной подготовке;</a:t>
            </a:r>
          </a:p>
          <a:p>
            <a:pPr algn="l"/>
            <a:r>
              <a:rPr lang="ru-RU" altLang="ru-RU" sz="2400" smtClean="0">
                <a:latin typeface="Franklin Gothic Heavy" pitchFamily="34" charset="0"/>
              </a:rPr>
              <a:t>- о профильном обучении;</a:t>
            </a:r>
          </a:p>
          <a:p>
            <a:pPr algn="l"/>
            <a:r>
              <a:rPr lang="ru-RU" altLang="ru-RU" sz="2400" smtClean="0">
                <a:latin typeface="Franklin Gothic Heavy" pitchFamily="34" charset="0"/>
              </a:rPr>
              <a:t>- о сетевом взаимодействии;</a:t>
            </a:r>
          </a:p>
          <a:p>
            <a:pPr algn="l"/>
            <a:r>
              <a:rPr lang="ru-RU" altLang="ru-RU" sz="2400" smtClean="0">
                <a:latin typeface="Franklin Gothic Heavy" pitchFamily="34" charset="0"/>
              </a:rPr>
              <a:t>- об индивидуальном учебном плане;</a:t>
            </a:r>
          </a:p>
          <a:p>
            <a:pPr algn="l"/>
            <a:r>
              <a:rPr lang="ru-RU" altLang="ru-RU" sz="2400" smtClean="0">
                <a:latin typeface="Franklin Gothic Heavy" pitchFamily="34" charset="0"/>
              </a:rPr>
              <a:t>- об итоговом индивидуальном проекте;</a:t>
            </a:r>
          </a:p>
          <a:p>
            <a:pPr algn="l">
              <a:buFontTx/>
              <a:buChar char="-"/>
            </a:pPr>
            <a:r>
              <a:rPr lang="ru-RU" altLang="ru-RU" sz="2400" smtClean="0">
                <a:latin typeface="Franklin Gothic Heavy" pitchFamily="34" charset="0"/>
              </a:rPr>
              <a:t>об особенностях оценочной деятельности в условиях профилизации и другие </a:t>
            </a:r>
            <a:r>
              <a:rPr lang="ru-RU" altLang="ru-RU" sz="2400" smtClean="0">
                <a:solidFill>
                  <a:srgbClr val="00B050"/>
                </a:solidFill>
                <a:latin typeface="Franklin Gothic Heavy" pitchFamily="34" charset="0"/>
              </a:rPr>
              <a:t>размещены на сайте </a:t>
            </a:r>
            <a:endParaRPr lang="ru-RU" altLang="ru-RU" sz="2400" smtClean="0">
              <a:latin typeface="Franklin Gothic Heavy" pitchFamily="34" charset="0"/>
            </a:endParaRPr>
          </a:p>
          <a:p>
            <a:pPr algn="l"/>
            <a:r>
              <a:rPr lang="ru-RU" altLang="ru-RU" sz="2400" b="1" u="sng" smtClean="0">
                <a:solidFill>
                  <a:srgbClr val="00B050"/>
                </a:solidFill>
                <a:latin typeface="Bookman Old Style" pitchFamily="18" charset="0"/>
                <a:hlinkClick r:id="rId2"/>
              </a:rPr>
              <a:t>http://angarsklicey1.ru/index.php/dela/nauka</a:t>
            </a:r>
            <a:endParaRPr lang="ru-RU" altLang="ru-RU" sz="2400" b="1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l"/>
            <a:r>
              <a:rPr lang="ru-RU" altLang="ru-RU" sz="2400" smtClean="0">
                <a:latin typeface="Franklin Gothic Heavy" pitchFamily="34" charset="0"/>
              </a:rPr>
              <a:t> </a:t>
            </a:r>
          </a:p>
        </p:txBody>
      </p:sp>
      <p:pic>
        <p:nvPicPr>
          <p:cNvPr id="4" name="Picture 4" descr="C:\Users\Директор\Desktop\Всерос. конкурс\статья многопроф\посвящение в химики 20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3851920" cy="22322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229600" cy="1143000"/>
          </a:xfrm>
        </p:spPr>
        <p:txBody>
          <a:bodyPr/>
          <a:lstStyle/>
          <a:p>
            <a:r>
              <a:rPr lang="ru-RU" altLang="ru-RU" b="1" i="1" smtClean="0">
                <a:solidFill>
                  <a:schemeClr val="accent2"/>
                </a:solidFill>
                <a:latin typeface="Times New Roman" pitchFamily="18" charset="0"/>
              </a:rPr>
              <a:t>Спасибо за внимание!</a:t>
            </a:r>
          </a:p>
        </p:txBody>
      </p:sp>
      <p:pic>
        <p:nvPicPr>
          <p:cNvPr id="17411" name="Picture 4" descr="IMG_16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380">
            <a:off x="1619250" y="2205038"/>
            <a:ext cx="5102225" cy="3827462"/>
          </a:xfrm>
          <a:prstGeom prst="rect">
            <a:avLst/>
          </a:prstGeom>
          <a:noFill/>
          <a:ln w="3810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5" descr="ban_inde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97425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5"/>
          <p:cNvSpPr>
            <a:spLocks noChangeArrowheads="1"/>
          </p:cNvSpPr>
          <p:nvPr/>
        </p:nvSpPr>
        <p:spPr bwMode="auto">
          <a:xfrm>
            <a:off x="755650" y="1412875"/>
            <a:ext cx="7777163" cy="4897438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50000">
                <a:srgbClr val="FF9966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Bookman Old Style" pitchFamily="18" charset="0"/>
              </a:rPr>
              <a:t>ЛИЧНОСТЬ</a:t>
            </a:r>
          </a:p>
          <a:p>
            <a:pPr algn="ctr" eaLnBrk="1" hangingPunct="1"/>
            <a:endParaRPr lang="ru-RU" altLang="ru-RU" sz="2400">
              <a:latin typeface="Bookman Old Style" pitchFamily="18" charset="0"/>
            </a:endParaRPr>
          </a:p>
          <a:p>
            <a:pPr algn="ctr" eaLnBrk="1" hangingPunct="1">
              <a:buFontTx/>
              <a:buChar char="•"/>
            </a:pPr>
            <a:r>
              <a:rPr lang="ru-RU" altLang="ru-RU" sz="2400" b="1">
                <a:solidFill>
                  <a:srgbClr val="19044C"/>
                </a:solidFill>
                <a:latin typeface="Bookman Old Style" pitchFamily="18" charset="0"/>
              </a:rPr>
              <a:t> с ярко выраженными конкурентными </a:t>
            </a:r>
          </a:p>
          <a:p>
            <a:pPr algn="ctr" eaLnBrk="1" hangingPunct="1"/>
            <a:r>
              <a:rPr lang="ru-RU" altLang="ru-RU" sz="2400" b="1">
                <a:solidFill>
                  <a:srgbClr val="19044C"/>
                </a:solidFill>
                <a:latin typeface="Bookman Old Style" pitchFamily="18" charset="0"/>
              </a:rPr>
              <a:t>преимуществами</a:t>
            </a:r>
          </a:p>
          <a:p>
            <a:pPr algn="ctr" eaLnBrk="1" hangingPunct="1"/>
            <a:endParaRPr lang="ru-RU" altLang="ru-RU" sz="2400" b="1">
              <a:solidFill>
                <a:srgbClr val="19044C"/>
              </a:solidFill>
              <a:latin typeface="Bookman Old Style" pitchFamily="18" charset="0"/>
            </a:endParaRPr>
          </a:p>
          <a:p>
            <a:pPr algn="ctr" eaLnBrk="1" hangingPunct="1">
              <a:buFontTx/>
              <a:buChar char="•"/>
            </a:pPr>
            <a:r>
              <a:rPr lang="ru-RU" altLang="ru-RU" sz="2400" b="1">
                <a:solidFill>
                  <a:srgbClr val="19044C"/>
                </a:solidFill>
                <a:latin typeface="Bookman Old Style" pitchFamily="18" charset="0"/>
              </a:rPr>
              <a:t> признающая общечеловеческие ценности</a:t>
            </a:r>
          </a:p>
          <a:p>
            <a:pPr algn="ctr" eaLnBrk="1" hangingPunct="1"/>
            <a:endParaRPr lang="ru-RU" altLang="ru-RU" sz="2400" b="1">
              <a:solidFill>
                <a:srgbClr val="19044C"/>
              </a:solidFill>
              <a:latin typeface="Bookman Old Style" pitchFamily="18" charset="0"/>
            </a:endParaRPr>
          </a:p>
          <a:p>
            <a:pPr algn="ctr" eaLnBrk="1" hangingPunct="1">
              <a:buFontTx/>
              <a:buChar char="•"/>
            </a:pPr>
            <a:r>
              <a:rPr lang="ru-RU" altLang="ru-RU" sz="2400" b="1">
                <a:solidFill>
                  <a:srgbClr val="19044C"/>
                </a:solidFill>
                <a:latin typeface="Bookman Old Style" pitchFamily="18" charset="0"/>
              </a:rPr>
              <a:t> способная стать успешной в условиях </a:t>
            </a:r>
          </a:p>
          <a:p>
            <a:pPr algn="ctr" eaLnBrk="1" hangingPunct="1"/>
            <a:r>
              <a:rPr lang="ru-RU" altLang="ru-RU" sz="2400" b="1">
                <a:solidFill>
                  <a:srgbClr val="19044C"/>
                </a:solidFill>
                <a:latin typeface="Bookman Old Style" pitchFamily="18" charset="0"/>
              </a:rPr>
              <a:t>инновационного развития России.</a:t>
            </a:r>
            <a:endParaRPr lang="ru-RU" altLang="ru-RU" sz="2400">
              <a:latin typeface="Bookman Old Style" pitchFamily="18" charset="0"/>
            </a:endParaRPr>
          </a:p>
          <a:p>
            <a:pPr algn="ctr" eaLnBrk="1" hangingPunct="1"/>
            <a:r>
              <a:rPr lang="ru-RU" altLang="ru-RU">
                <a:latin typeface="Bookman Old Style" pitchFamily="18" charset="0"/>
              </a:rPr>
              <a:t> </a:t>
            </a:r>
          </a:p>
        </p:txBody>
      </p:sp>
      <p:sp>
        <p:nvSpPr>
          <p:cNvPr id="4099" name="Text Box 26"/>
          <p:cNvSpPr txBox="1">
            <a:spLocks noChangeArrowheads="1"/>
          </p:cNvSpPr>
          <p:nvPr/>
        </p:nvSpPr>
        <p:spPr bwMode="auto">
          <a:xfrm>
            <a:off x="250825" y="549275"/>
            <a:ext cx="8893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2E0F00"/>
                </a:solidFill>
                <a:latin typeface="Bookman Old Style" pitchFamily="18" charset="0"/>
              </a:rPr>
              <a:t>Особенности целевых установок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050" cy="1143000"/>
          </a:xfrm>
        </p:spPr>
        <p:txBody>
          <a:bodyPr/>
          <a:lstStyle/>
          <a:p>
            <a:r>
              <a:rPr lang="ru-RU" altLang="ru-RU" sz="4000" b="1" smtClean="0">
                <a:latin typeface="Bookman Old Style" pitchFamily="18" charset="0"/>
              </a:rPr>
              <a:t>Содержательные особенности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ru-RU" altLang="ru-RU" b="1" smtClean="0">
                <a:latin typeface="Bookman Old Style" pitchFamily="18" charset="0"/>
              </a:rPr>
              <a:t>Многопрофильность</a:t>
            </a:r>
            <a:r>
              <a:rPr lang="ru-RU" altLang="ru-RU" smtClean="0">
                <a:latin typeface="Bookman Old Style" pitchFamily="18" charset="0"/>
              </a:rPr>
              <a:t>: профили </a:t>
            </a:r>
          </a:p>
          <a:p>
            <a:pPr>
              <a:buFontTx/>
              <a:buNone/>
            </a:pPr>
            <a:r>
              <a:rPr lang="ru-RU" altLang="ru-RU" smtClean="0">
                <a:latin typeface="Bookman Old Style" pitchFamily="18" charset="0"/>
              </a:rPr>
              <a:t>- естественно-научный,</a:t>
            </a:r>
          </a:p>
          <a:p>
            <a:pPr>
              <a:buFontTx/>
              <a:buNone/>
            </a:pPr>
            <a:r>
              <a:rPr lang="ru-RU" altLang="ru-RU" smtClean="0">
                <a:latin typeface="Bookman Old Style" pitchFamily="18" charset="0"/>
              </a:rPr>
              <a:t>-  гуманитарный, </a:t>
            </a:r>
          </a:p>
          <a:p>
            <a:pPr>
              <a:buFontTx/>
              <a:buNone/>
            </a:pPr>
            <a:r>
              <a:rPr lang="ru-RU" altLang="ru-RU" smtClean="0">
                <a:latin typeface="Bookman Old Style" pitchFamily="18" charset="0"/>
              </a:rPr>
              <a:t>- социально-экономический,</a:t>
            </a:r>
          </a:p>
          <a:p>
            <a:pPr>
              <a:buFontTx/>
              <a:buNone/>
            </a:pPr>
            <a:r>
              <a:rPr lang="ru-RU" altLang="ru-RU" smtClean="0">
                <a:latin typeface="Bookman Old Style" pitchFamily="18" charset="0"/>
              </a:rPr>
              <a:t>-  технологический,</a:t>
            </a:r>
          </a:p>
          <a:p>
            <a:pPr>
              <a:buFontTx/>
              <a:buChar char="-"/>
            </a:pPr>
            <a:r>
              <a:rPr lang="ru-RU" altLang="ru-RU" smtClean="0">
                <a:latin typeface="Bookman Old Style" pitchFamily="18" charset="0"/>
              </a:rPr>
              <a:t>универсальный.</a:t>
            </a:r>
          </a:p>
          <a:p>
            <a:r>
              <a:rPr lang="ru-RU" altLang="ru-RU" b="1" smtClean="0">
                <a:latin typeface="Bookman Old Style" pitchFamily="18" charset="0"/>
              </a:rPr>
              <a:t>Индивидуальный план</a:t>
            </a:r>
          </a:p>
          <a:p>
            <a:r>
              <a:rPr lang="ru-RU" altLang="ru-RU" b="1" smtClean="0">
                <a:latin typeface="Bookman Old Style" pitchFamily="18" charset="0"/>
              </a:rPr>
              <a:t>Индивидуальный проект </a:t>
            </a:r>
          </a:p>
        </p:txBody>
      </p:sp>
      <p:pic>
        <p:nvPicPr>
          <p:cNvPr id="4" name="Picture 4" descr="C:\Users\Директор\Desktop\Фото\фото к статье\посвящение в химики 2018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3275856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050" cy="1143000"/>
          </a:xfrm>
        </p:spPr>
        <p:txBody>
          <a:bodyPr/>
          <a:lstStyle/>
          <a:p>
            <a:r>
              <a:rPr lang="ru-RU" altLang="ru-RU" sz="4000" b="1" smtClean="0">
                <a:latin typeface="Bookman Old Style" pitchFamily="18" charset="0"/>
              </a:rPr>
              <a:t>Технологические особенности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8712200" cy="4819650"/>
          </a:xfrm>
        </p:spPr>
        <p:txBody>
          <a:bodyPr>
            <a:spAutoFit/>
          </a:bodyPr>
          <a:lstStyle/>
          <a:p>
            <a:r>
              <a:rPr lang="ru-RU" altLang="ru-RU" b="1" smtClean="0">
                <a:latin typeface="Bookman Old Style" pitchFamily="18" charset="0"/>
              </a:rPr>
              <a:t>Блочно-модульная</a:t>
            </a:r>
            <a:r>
              <a:rPr lang="ru-RU" altLang="ru-RU" smtClean="0">
                <a:latin typeface="Bookman Old Style" pitchFamily="18" charset="0"/>
              </a:rPr>
              <a:t>(перераспределение во времени освоения различных предметов)</a:t>
            </a:r>
          </a:p>
          <a:p>
            <a:r>
              <a:rPr lang="ru-RU" altLang="ru-RU" b="1" smtClean="0">
                <a:latin typeface="Bookman Old Style" pitchFamily="18" charset="0"/>
              </a:rPr>
              <a:t>Стратовая</a:t>
            </a:r>
            <a:r>
              <a:rPr lang="ru-RU" altLang="ru-RU" smtClean="0">
                <a:latin typeface="Bookman Old Style" pitchFamily="18" charset="0"/>
              </a:rPr>
              <a:t> (интеграция обучающихся в зависимости от индивидуальных предпочтений)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9" name="Picture 3" descr="C:\Users\Директор\Desktop\Фото\фото к статье\День здоровь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4737695" cy="2149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0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640762" cy="2376488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tx1"/>
                </a:solidFill>
                <a:latin typeface="Bookman Old Style" pitchFamily="18" charset="0"/>
              </a:rPr>
              <a:t>ОРГАНИЗАЦИОННЫЕ  </a:t>
            </a:r>
            <a:br>
              <a:rPr lang="ru-RU" altLang="ru-RU" b="1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altLang="ru-RU" b="1" smtClean="0">
                <a:solidFill>
                  <a:schemeClr val="tx1"/>
                </a:solidFill>
                <a:latin typeface="Bookman Old Style" pitchFamily="18" charset="0"/>
              </a:rPr>
              <a:t>				ОСОБЕННОСТИ</a:t>
            </a:r>
            <a:r>
              <a:rPr lang="ru-RU" altLang="ru-RU" b="1" smtClean="0">
                <a:solidFill>
                  <a:schemeClr val="tx1"/>
                </a:solidFill>
              </a:rPr>
              <a:t/>
            </a:r>
            <a:br>
              <a:rPr lang="ru-RU" altLang="ru-RU" b="1" smtClean="0">
                <a:solidFill>
                  <a:schemeClr val="tx1"/>
                </a:solidFill>
              </a:rPr>
            </a:br>
            <a:endParaRPr lang="es-ES" altLang="ru-RU" b="1" smtClean="0">
              <a:solidFill>
                <a:schemeClr val="tx1"/>
              </a:solidFill>
            </a:endParaRPr>
          </a:p>
        </p:txBody>
      </p:sp>
      <p:sp>
        <p:nvSpPr>
          <p:cNvPr id="7171" name="Rectangle 170"/>
          <p:cNvSpPr txBox="1">
            <a:spLocks noChangeArrowheads="1"/>
          </p:cNvSpPr>
          <p:nvPr/>
        </p:nvSpPr>
        <p:spPr bwMode="auto">
          <a:xfrm>
            <a:off x="3924300" y="5516563"/>
            <a:ext cx="48641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6913563" cy="460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8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endParaRPr lang="ru-RU" sz="3600" kern="10">
              <a:ln w="19050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endParaRPr lang="ru-RU" sz="3600" kern="10">
              <a:ln w="19050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5" name="Picture 2" descr="PICT01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4608512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2" descr="PICT01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4788024" cy="3094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altLang="ru-RU" sz="4000" b="1" smtClean="0">
                <a:latin typeface="Bookman Old Style" pitchFamily="18" charset="0"/>
              </a:rPr>
              <a:t>МОДЕЛИ ОРГАНИЗАЦИИ </a:t>
            </a:r>
            <a:r>
              <a:rPr lang="ru-RU" altLang="ru-RU" sz="4800" b="1" smtClean="0">
                <a:latin typeface="Bookman Old Style" pitchFamily="18" charset="0"/>
              </a:rPr>
              <a:t>ПО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341438"/>
            <a:ext cx="8496300" cy="4967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3600" b="1" smtClean="0">
                <a:solidFill>
                  <a:srgbClr val="0070C0"/>
                </a:solidFill>
                <a:latin typeface="Bookman Old Style" pitchFamily="18" charset="0"/>
              </a:rPr>
              <a:t>Сетевые: ресурсный центр</a:t>
            </a:r>
          </a:p>
          <a:p>
            <a:pPr>
              <a:lnSpc>
                <a:spcPct val="90000"/>
              </a:lnSpc>
            </a:pPr>
            <a:r>
              <a:rPr lang="ru-RU" altLang="ru-RU" sz="3600" b="1" smtClean="0">
                <a:solidFill>
                  <a:srgbClr val="0070C0"/>
                </a:solidFill>
                <a:latin typeface="Bookman Old Style" pitchFamily="18" charset="0"/>
              </a:rPr>
              <a:t>Внутренние: модель многопрофильной школы</a:t>
            </a:r>
          </a:p>
          <a:p>
            <a:pPr>
              <a:lnSpc>
                <a:spcPct val="90000"/>
              </a:lnSpc>
            </a:pPr>
            <a:endParaRPr lang="ru-RU" altLang="ru-RU" sz="3600" b="1" smtClean="0">
              <a:solidFill>
                <a:srgbClr val="0070C0"/>
              </a:solidFill>
            </a:endParaRPr>
          </a:p>
        </p:txBody>
      </p:sp>
      <p:pic>
        <p:nvPicPr>
          <p:cNvPr id="5" name="Picture 5" descr="C:\Users\Директор\Desktop\Фото\фото к статье\День лице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385192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7" descr="C:\Users\Директор\Desktop\Фото\фото к статье\Парламентская ноч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2598">
            <a:off x="4239483" y="3146761"/>
            <a:ext cx="4536504" cy="3097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1152525"/>
          </a:xfrm>
        </p:spPr>
        <p:txBody>
          <a:bodyPr/>
          <a:lstStyle/>
          <a:p>
            <a:r>
              <a:rPr lang="ru-RU" altLang="ru-RU" sz="4000" b="1" smtClean="0">
                <a:latin typeface="Bookman Old Style" pitchFamily="18" charset="0"/>
              </a:rPr>
              <a:t>Модель многопрофильной школы</a:t>
            </a:r>
          </a:p>
        </p:txBody>
      </p:sp>
      <p:sp>
        <p:nvSpPr>
          <p:cNvPr id="102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79388" y="1557338"/>
          <a:ext cx="8856662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Презентация" r:id="rId3" imgW="4570298" imgH="3427567" progId="PowerPoint.Show.12">
                  <p:embed/>
                </p:oleObj>
              </mc:Choice>
              <mc:Fallback>
                <p:oleObj name="Презентация" r:id="rId3" imgW="4570298" imgH="3427567" progId="PowerPoint.Show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557338"/>
                        <a:ext cx="8856662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4211638" y="908050"/>
            <a:ext cx="460851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chemeClr val="hlink"/>
                </a:solidFill>
                <a:latin typeface="Bookman Old Style" pitchFamily="18" charset="0"/>
              </a:rPr>
              <a:t>Муниципальный </a:t>
            </a:r>
          </a:p>
          <a:p>
            <a:pPr algn="ctr" eaLnBrk="1" hangingPunct="1"/>
            <a:r>
              <a:rPr lang="ru-RU" altLang="ru-RU" sz="3200" b="1">
                <a:solidFill>
                  <a:schemeClr val="folHlink"/>
                </a:solidFill>
                <a:latin typeface="Bookman Old Style" pitchFamily="18" charset="0"/>
              </a:rPr>
              <a:t>ресурсный центр</a:t>
            </a:r>
          </a:p>
          <a:p>
            <a:pPr algn="ctr" eaLnBrk="1" hangingPunct="1"/>
            <a:r>
              <a:rPr lang="ru-RU" altLang="ru-RU" sz="3200" b="1" i="1">
                <a:solidFill>
                  <a:schemeClr val="hlink"/>
                </a:solidFill>
                <a:latin typeface="Bookman Old Style" pitchFamily="18" charset="0"/>
              </a:rPr>
              <a:t>по реализации </a:t>
            </a:r>
          </a:p>
          <a:p>
            <a:pPr algn="ctr" eaLnBrk="1" hangingPunct="1"/>
            <a:r>
              <a:rPr lang="ru-RU" altLang="ru-RU" sz="3200" b="1" i="1">
                <a:solidFill>
                  <a:schemeClr val="hlink"/>
                </a:solidFill>
                <a:latin typeface="Bookman Old Style" pitchFamily="18" charset="0"/>
              </a:rPr>
              <a:t>профильного обучения</a:t>
            </a:r>
          </a:p>
        </p:txBody>
      </p:sp>
      <p:sp>
        <p:nvSpPr>
          <p:cNvPr id="9219" name="Line 12"/>
          <p:cNvSpPr>
            <a:spLocks noChangeShapeType="1"/>
          </p:cNvSpPr>
          <p:nvPr/>
        </p:nvSpPr>
        <p:spPr bwMode="auto">
          <a:xfrm flipH="1">
            <a:off x="2700338" y="4652963"/>
            <a:ext cx="14398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0" name="Line 13"/>
          <p:cNvSpPr>
            <a:spLocks noChangeShapeType="1"/>
          </p:cNvSpPr>
          <p:nvPr/>
        </p:nvSpPr>
        <p:spPr bwMode="auto">
          <a:xfrm>
            <a:off x="5003800" y="4652963"/>
            <a:ext cx="22320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116013" y="4868863"/>
            <a:ext cx="2447925" cy="1079500"/>
            <a:chOff x="1837" y="3067"/>
            <a:chExt cx="1542" cy="680"/>
          </a:xfrm>
        </p:grpSpPr>
        <p:sp>
          <p:nvSpPr>
            <p:cNvPr id="9229" name="AutoShape 14"/>
            <p:cNvSpPr>
              <a:spLocks noChangeArrowheads="1"/>
            </p:cNvSpPr>
            <p:nvPr/>
          </p:nvSpPr>
          <p:spPr bwMode="auto">
            <a:xfrm>
              <a:off x="1837" y="3067"/>
              <a:ext cx="1542" cy="680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30" name="Text Box 8"/>
            <p:cNvSpPr txBox="1">
              <a:spLocks noChangeArrowheads="1"/>
            </p:cNvSpPr>
            <p:nvPr/>
          </p:nvSpPr>
          <p:spPr bwMode="auto">
            <a:xfrm>
              <a:off x="2018" y="3203"/>
              <a:ext cx="1088" cy="3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600" b="1">
                  <a:latin typeface="Bookman Old Style" pitchFamily="18" charset="0"/>
                </a:rPr>
                <a:t>Естественно-научный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507038" y="4868863"/>
            <a:ext cx="2447925" cy="1079500"/>
            <a:chOff x="4127" y="3067"/>
            <a:chExt cx="1542" cy="680"/>
          </a:xfrm>
        </p:grpSpPr>
        <p:sp>
          <p:nvSpPr>
            <p:cNvPr id="9227" name="AutoShape 25"/>
            <p:cNvSpPr>
              <a:spLocks noChangeArrowheads="1"/>
            </p:cNvSpPr>
            <p:nvPr/>
          </p:nvSpPr>
          <p:spPr bwMode="auto">
            <a:xfrm>
              <a:off x="4127" y="3067"/>
              <a:ext cx="1542" cy="680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28" name="Text Box 9"/>
            <p:cNvSpPr txBox="1">
              <a:spLocks noChangeArrowheads="1"/>
            </p:cNvSpPr>
            <p:nvPr/>
          </p:nvSpPr>
          <p:spPr bwMode="auto">
            <a:xfrm>
              <a:off x="4354" y="3158"/>
              <a:ext cx="1225" cy="4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600" b="1" u="sng">
                  <a:solidFill>
                    <a:srgbClr val="2E0F00"/>
                  </a:solidFill>
                  <a:latin typeface="Bookman Old Style" pitchFamily="18" charset="0"/>
                </a:rPr>
                <a:t>Социально-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ru-RU" altLang="ru-RU" sz="1600" b="1" u="sng">
                  <a:solidFill>
                    <a:srgbClr val="2E0F00"/>
                  </a:solidFill>
                  <a:latin typeface="Bookman Old Style" pitchFamily="18" charset="0"/>
                </a:rPr>
                <a:t>экономический</a:t>
              </a:r>
              <a:endParaRPr lang="ru-RU" altLang="ru-RU" sz="1600">
                <a:solidFill>
                  <a:srgbClr val="2E0F0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403350" y="3860800"/>
            <a:ext cx="6553200" cy="800100"/>
            <a:chOff x="2404" y="2432"/>
            <a:chExt cx="2994" cy="504"/>
          </a:xfrm>
        </p:grpSpPr>
        <p:sp>
          <p:nvSpPr>
            <p:cNvPr id="9225" name="AutoShape 26"/>
            <p:cNvSpPr>
              <a:spLocks noChangeArrowheads="1"/>
            </p:cNvSpPr>
            <p:nvPr/>
          </p:nvSpPr>
          <p:spPr bwMode="auto">
            <a:xfrm>
              <a:off x="2404" y="2432"/>
              <a:ext cx="2994" cy="499"/>
            </a:xfrm>
            <a:prstGeom prst="ellipseRibbon">
              <a:avLst>
                <a:gd name="adj1" fmla="val 25000"/>
                <a:gd name="adj2" fmla="val 50000"/>
                <a:gd name="adj3" fmla="val 125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26" name="Text Box 11"/>
            <p:cNvSpPr txBox="1">
              <a:spLocks noChangeArrowheads="1"/>
            </p:cNvSpPr>
            <p:nvPr/>
          </p:nvSpPr>
          <p:spPr bwMode="auto">
            <a:xfrm>
              <a:off x="3227" y="2568"/>
              <a:ext cx="1315" cy="3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>
                  <a:solidFill>
                    <a:schemeClr val="hlink"/>
                  </a:solidFill>
                  <a:latin typeface="Bookman Old Style" pitchFamily="18" charset="0"/>
                </a:rPr>
                <a:t>профили</a:t>
              </a:r>
              <a:endParaRPr lang="ru-RU" altLang="ru-RU" sz="3200" b="1">
                <a:latin typeface="Bookman Old Style" pitchFamily="18" charset="0"/>
              </a:endParaRPr>
            </a:p>
          </p:txBody>
        </p:sp>
      </p:grpSp>
      <p:pic>
        <p:nvPicPr>
          <p:cNvPr id="9224" name="Picture 8" descr="C:\Users\Директор\Desktop\Фото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45720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179388" y="404813"/>
            <a:ext cx="8856662" cy="609282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55650" y="2133600"/>
            <a:ext cx="3600450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Bookman Old Style" pitchFamily="18" charset="0"/>
              </a:rPr>
              <a:t>Учебные предметы на</a:t>
            </a:r>
            <a:br>
              <a:rPr lang="ru-RU" altLang="ru-RU" b="1">
                <a:latin typeface="Bookman Old Style" pitchFamily="18" charset="0"/>
              </a:rPr>
            </a:br>
            <a:r>
              <a:rPr lang="ru-RU" altLang="ru-RU" b="1">
                <a:latin typeface="Bookman Old Style" pitchFamily="18" charset="0"/>
              </a:rPr>
              <a:t>базовом уровне</a:t>
            </a:r>
          </a:p>
          <a:p>
            <a:pPr algn="ctr" eaLnBrk="1" hangingPunct="1"/>
            <a:r>
              <a:rPr lang="ru-RU" altLang="ru-RU">
                <a:latin typeface="Bookman Old Style" pitchFamily="18" charset="0"/>
              </a:rPr>
              <a:t>Школы: № 4, 14, 25, 30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076825" y="2133600"/>
            <a:ext cx="3527425" cy="1223963"/>
          </a:xfrm>
          <a:prstGeom prst="rect">
            <a:avLst/>
          </a:prstGeom>
          <a:solidFill>
            <a:srgbClr val="A7FF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Bookman Old Style" pitchFamily="18" charset="0"/>
              </a:rPr>
              <a:t>Учебные предметы на</a:t>
            </a:r>
          </a:p>
          <a:p>
            <a:pPr algn="ctr" eaLnBrk="1" hangingPunct="1"/>
            <a:r>
              <a:rPr lang="ru-RU" altLang="ru-RU" b="1">
                <a:latin typeface="Bookman Old Style" pitchFamily="18" charset="0"/>
              </a:rPr>
              <a:t>профильном уровне</a:t>
            </a:r>
            <a:br>
              <a:rPr lang="ru-RU" altLang="ru-RU" b="1">
                <a:latin typeface="Bookman Old Style" pitchFamily="18" charset="0"/>
              </a:rPr>
            </a:br>
            <a:r>
              <a:rPr lang="ru-RU" altLang="ru-RU">
                <a:latin typeface="Bookman Old Style" pitchFamily="18" charset="0"/>
              </a:rPr>
              <a:t>(дополняет базовый уровень</a:t>
            </a:r>
            <a:br>
              <a:rPr lang="ru-RU" altLang="ru-RU">
                <a:latin typeface="Bookman Old Style" pitchFamily="18" charset="0"/>
              </a:rPr>
            </a:br>
            <a:r>
              <a:rPr lang="ru-RU" altLang="ru-RU">
                <a:latin typeface="Bookman Old Style" pitchFamily="18" charset="0"/>
              </a:rPr>
              <a:t>профильным компонентом)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5003800" y="4221163"/>
            <a:ext cx="3529013" cy="647700"/>
          </a:xfrm>
          <a:prstGeom prst="rect">
            <a:avLst/>
          </a:prstGeom>
          <a:solidFill>
            <a:srgbClr val="A7FF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Bookman Old Style" pitchFamily="18" charset="0"/>
              </a:rPr>
              <a:t>Элективные курсы, </a:t>
            </a:r>
            <a:br>
              <a:rPr lang="ru-RU" altLang="ru-RU" b="1">
                <a:latin typeface="Bookman Old Style" pitchFamily="18" charset="0"/>
              </a:rPr>
            </a:br>
            <a:r>
              <a:rPr lang="ru-RU" altLang="ru-RU" b="1">
                <a:latin typeface="Bookman Old Style" pitchFamily="18" charset="0"/>
              </a:rPr>
              <a:t>факультативные занятия</a:t>
            </a:r>
            <a:endParaRPr lang="ru-RU" altLang="ru-RU">
              <a:latin typeface="Bookman Old Style" pitchFamily="18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411413" y="5516563"/>
            <a:ext cx="4897437" cy="865187"/>
          </a:xfrm>
          <a:prstGeom prst="rect">
            <a:avLst/>
          </a:prstGeom>
          <a:solidFill>
            <a:srgbClr val="FFDC9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Bookman Old Style" pitchFamily="18" charset="0"/>
              </a:rPr>
              <a:t>Спецкурсы, практические занятия </a:t>
            </a:r>
            <a:br>
              <a:rPr lang="ru-RU" altLang="ru-RU" b="1">
                <a:latin typeface="Bookman Old Style" pitchFamily="18" charset="0"/>
              </a:rPr>
            </a:br>
            <a:r>
              <a:rPr lang="ru-RU" altLang="ru-RU" b="1">
                <a:latin typeface="Bookman Old Style" pitchFamily="18" charset="0"/>
              </a:rPr>
              <a:t>индивидуальная</a:t>
            </a:r>
            <a:br>
              <a:rPr lang="ru-RU" altLang="ru-RU" b="1">
                <a:latin typeface="Bookman Old Style" pitchFamily="18" charset="0"/>
              </a:rPr>
            </a:br>
            <a:r>
              <a:rPr lang="ru-RU" altLang="ru-RU" b="1">
                <a:latin typeface="Bookman Old Style" pitchFamily="18" charset="0"/>
              </a:rPr>
              <a:t>исследовательская работа</a:t>
            </a:r>
            <a:endParaRPr lang="ru-RU" altLang="ru-RU">
              <a:latin typeface="Bookman Old Style" pitchFamily="18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635375" y="5084763"/>
            <a:ext cx="319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  <a:latin typeface="Bookman Old Style" pitchFamily="18" charset="0"/>
              </a:rPr>
              <a:t>ВУЗы, НИИ, ЛИЦЕЙ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755650" y="4221163"/>
            <a:ext cx="3600450" cy="647700"/>
          </a:xfrm>
          <a:prstGeom prst="rect">
            <a:avLst/>
          </a:prstGeom>
          <a:solidFill>
            <a:srgbClr val="E1C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Bookman Old Style" pitchFamily="18" charset="0"/>
              </a:rPr>
              <a:t>Профильные практики</a:t>
            </a:r>
            <a:endParaRPr lang="ru-RU" altLang="ru-RU">
              <a:latin typeface="Bookman Old Style" pitchFamily="18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 rot="-581230">
            <a:off x="604838" y="3590925"/>
            <a:ext cx="3976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800080"/>
                </a:solidFill>
                <a:latin typeface="Bookman Old Style" pitchFamily="18" charset="0"/>
              </a:rPr>
              <a:t>Общественные организации, </a:t>
            </a:r>
            <a:br>
              <a:rPr lang="ru-RU" altLang="ru-RU" b="1">
                <a:solidFill>
                  <a:srgbClr val="800080"/>
                </a:solidFill>
                <a:latin typeface="Bookman Old Style" pitchFamily="18" charset="0"/>
              </a:rPr>
            </a:br>
            <a:r>
              <a:rPr lang="ru-RU" altLang="ru-RU" b="1">
                <a:solidFill>
                  <a:srgbClr val="800080"/>
                </a:solidFill>
                <a:latin typeface="Bookman Old Style" pitchFamily="18" charset="0"/>
              </a:rPr>
              <a:t>НИИ, ВУЗы, лицей</a:t>
            </a:r>
          </a:p>
        </p:txBody>
      </p:sp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2339975" y="908050"/>
            <a:ext cx="4752975" cy="1657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Bookman Old Style"/>
              </a:rPr>
              <a:t>Профильное обучение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 rot="1238740">
            <a:off x="6226175" y="3733800"/>
            <a:ext cx="160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8000"/>
                </a:solidFill>
                <a:latin typeface="Bookman Old Style" pitchFamily="18" charset="0"/>
              </a:rPr>
              <a:t>Лицей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8" grpId="0" animBg="1"/>
      <p:bldP spid="5129" grpId="0" animBg="1"/>
      <p:bldP spid="5130" grpId="0" animBg="1"/>
      <p:bldP spid="5131" grpId="0" animBg="1"/>
      <p:bldP spid="5132" grpId="0"/>
      <p:bldP spid="5133" grpId="0" animBg="1"/>
      <p:bldP spid="5134" grpId="0"/>
      <p:bldP spid="5135" grpId="0" animBg="1"/>
      <p:bldP spid="5136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19044</TotalTime>
  <Words>472</Words>
  <Application>Microsoft Office PowerPoint</Application>
  <PresentationFormat>Экран (4:3)</PresentationFormat>
  <Paragraphs>151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Bookman Old Style</vt:lpstr>
      <vt:lpstr>Times New Roman</vt:lpstr>
      <vt:lpstr>Franklin Gothic Heavy</vt:lpstr>
      <vt:lpstr>Diseño predeterminado</vt:lpstr>
      <vt:lpstr>Презентация Microsoft Office PowerPoint</vt:lpstr>
      <vt:lpstr>МАОУ «АНГАРСКИЙ ЛИЦЕЙ №1»</vt:lpstr>
      <vt:lpstr>Презентация PowerPoint</vt:lpstr>
      <vt:lpstr>Содержательные особенности</vt:lpstr>
      <vt:lpstr>Технологические особенности</vt:lpstr>
      <vt:lpstr>ОРГАНИЗАЦИОННЫЕ       ОСОБЕННОСТИ </vt:lpstr>
      <vt:lpstr>МОДЕЛИ ОРГАНИЗАЦИИ ПО</vt:lpstr>
      <vt:lpstr>Модель многопрофильной школы</vt:lpstr>
      <vt:lpstr>Презентация PowerPoint</vt:lpstr>
      <vt:lpstr>Презентация PowerPoint</vt:lpstr>
      <vt:lpstr>Презентация PowerPoint</vt:lpstr>
      <vt:lpstr>График занятости (естественно-научный профиль)</vt:lpstr>
      <vt:lpstr>Презентация PowerPoint</vt:lpstr>
      <vt:lpstr>Презентация PowerPoint</vt:lpstr>
      <vt:lpstr>Презентация PowerPoint</vt:lpstr>
      <vt:lpstr>2018 г. -МАОУ «Ангарский лицей №1» включен в федеральный банк лучших практик организации профильного обучения</vt:lpstr>
      <vt:lpstr>Спасибо за внимание!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Татьяна Копылова</cp:lastModifiedBy>
  <cp:revision>863</cp:revision>
  <dcterms:created xsi:type="dcterms:W3CDTF">2010-05-23T14:28:12Z</dcterms:created>
  <dcterms:modified xsi:type="dcterms:W3CDTF">2019-02-12T12:26:17Z</dcterms:modified>
</cp:coreProperties>
</file>