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72" r:id="rId2"/>
    <p:sldId id="273" r:id="rId3"/>
    <p:sldId id="278" r:id="rId4"/>
    <p:sldId id="297" r:id="rId5"/>
    <p:sldId id="275" r:id="rId6"/>
    <p:sldId id="299" r:id="rId7"/>
    <p:sldId id="289" r:id="rId8"/>
    <p:sldId id="288" r:id="rId9"/>
    <p:sldId id="302" r:id="rId10"/>
    <p:sldId id="303" r:id="rId11"/>
    <p:sldId id="308" r:id="rId12"/>
    <p:sldId id="312" r:id="rId13"/>
    <p:sldId id="313" r:id="rId14"/>
    <p:sldId id="309" r:id="rId15"/>
    <p:sldId id="291" r:id="rId16"/>
    <p:sldId id="292" r:id="rId17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70" d="100"/>
          <a:sy n="70" d="100"/>
        </p:scale>
        <p:origin x="-150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72FA0-6CD0-4EA4-AC61-D1E11833C5C0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17E67-75BD-4C8F-8979-D191817D5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4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17E67-75BD-4C8F-8979-D191817D55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37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17E67-75BD-4C8F-8979-D191817D55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3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6.png"/><Relationship Id="rId7" Type="http://schemas.openxmlformats.org/officeDocument/2006/relationships/image" Target="../media/image2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81" name="Прямоугольник 17"/>
          <p:cNvSpPr>
            <a:spLocks noChangeArrowheads="1"/>
          </p:cNvSpPr>
          <p:nvPr/>
        </p:nvSpPr>
        <p:spPr bwMode="auto">
          <a:xfrm>
            <a:off x="3203848" y="1124744"/>
            <a:ext cx="57606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Инновационная модель среднего образования. Старшая школа</a:t>
            </a:r>
            <a:endParaRPr lang="ru-RU" sz="3600" b="1" dirty="0">
              <a:latin typeface="Calibri" pitchFamily="34" charset="0"/>
            </a:endParaRPr>
          </a:p>
        </p:txBody>
      </p:sp>
      <p:pic>
        <p:nvPicPr>
          <p:cNvPr id="27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489" y="3335443"/>
            <a:ext cx="2796359" cy="1306012"/>
          </a:xfrm>
          <a:prstGeom prst="rect">
            <a:avLst/>
          </a:prstGeom>
          <a:noFill/>
        </p:spPr>
      </p:pic>
      <p:pic>
        <p:nvPicPr>
          <p:cNvPr id="28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908720"/>
            <a:ext cx="3600400" cy="2753259"/>
          </a:xfrm>
          <a:prstGeom prst="rect">
            <a:avLst/>
          </a:prstGeom>
          <a:noFill/>
        </p:spPr>
      </p:pic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3131840" y="5301208"/>
            <a:ext cx="58326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</a:rPr>
              <a:t>Карпенко Е.Н., </a:t>
            </a:r>
          </a:p>
          <a:p>
            <a:pPr algn="ctr"/>
            <a:r>
              <a:rPr lang="ru-RU" sz="2000" b="1" dirty="0" smtClean="0">
                <a:latin typeface="Calibri" pitchFamily="34" charset="0"/>
              </a:rPr>
              <a:t>зам. директора по УВР</a:t>
            </a:r>
          </a:p>
          <a:p>
            <a:pPr algn="ctr"/>
            <a:r>
              <a:rPr lang="ru-RU" sz="2000" b="1" dirty="0" smtClean="0">
                <a:latin typeface="Calibri" pitchFamily="34" charset="0"/>
              </a:rPr>
              <a:t>г. Красноярск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63631"/>
            <a:ext cx="3024336" cy="456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1" y="487828"/>
            <a:ext cx="8166757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/>
              <a:t>10, 11 – классы площадка реализации индивидуальной образовательной программы</a:t>
            </a:r>
            <a:endParaRPr kumimoji="0" lang="ru-RU" sz="32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Picture 5" descr="C:\!Картинки\AI_инфографика\!!!Значки Для презентаций_образование\ИОП_2-01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1368152" cy="1184199"/>
          </a:xfrm>
          <a:prstGeom prst="rect">
            <a:avLst/>
          </a:prstGeom>
          <a:noFill/>
        </p:spPr>
      </p:pic>
      <p:sp>
        <p:nvSpPr>
          <p:cNvPr id="20" name="Скругленный прямоугольник 19"/>
          <p:cNvSpPr/>
          <p:nvPr/>
        </p:nvSpPr>
        <p:spPr>
          <a:xfrm>
            <a:off x="495108" y="2852936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ИНДИВИДУАЛЬНЫЙ УЧЕБНЫЙ ПЛАН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4" name="Стрелка вверх 23"/>
          <p:cNvSpPr/>
          <p:nvPr/>
        </p:nvSpPr>
        <p:spPr>
          <a:xfrm rot="10800000">
            <a:off x="1331640" y="3501008"/>
            <a:ext cx="148236" cy="432048"/>
          </a:xfrm>
          <a:prstGeom prst="upArrow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37458" y="4869160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Формирование</a:t>
            </a:r>
          </a:p>
          <a:p>
            <a:pPr algn="ctr"/>
            <a:r>
              <a:rPr lang="ru-RU" sz="1100" b="1" dirty="0"/>
              <a:t>мобильных групп по профилям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31540" y="5805264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Выбор </a:t>
            </a:r>
            <a:r>
              <a:rPr lang="ru-RU" sz="1200" b="1" dirty="0"/>
              <a:t>темы индивидуального проекта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37458" y="4005064"/>
            <a:ext cx="192985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Уточнение индивидуальных образовательных программ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555776" y="2148890"/>
            <a:ext cx="3240360" cy="4232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Недельная нагрузка не более 37ч</a:t>
            </a:r>
            <a:r>
              <a:rPr lang="en-US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.</a:t>
            </a:r>
            <a:endParaRPr lang="ru-RU" altLang="ru-RU" b="1" dirty="0" smtClean="0">
              <a:solidFill>
                <a:srgbClr val="004F8A"/>
              </a:solidFill>
              <a:latin typeface="+mj-lt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Предметы базового уровня 17ч.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3-4 предмета на углубленном (профильном) уровне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Элективные курсы</a:t>
            </a:r>
          </a:p>
          <a:p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Дополнительные предметы</a:t>
            </a:r>
            <a:endParaRPr lang="ru-RU" altLang="ru-RU" b="1" dirty="0">
              <a:solidFill>
                <a:srgbClr val="004F8A"/>
              </a:solidFill>
              <a:latin typeface="+mj-lt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u="sng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Обязательный</a:t>
            </a: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 индивидуальный проект (самостоятельно или под руководством учителя (</a:t>
            </a:r>
            <a:r>
              <a:rPr lang="ru-RU" altLang="ru-RU" b="1" dirty="0" err="1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тьютера</a:t>
            </a:r>
            <a:r>
              <a:rPr lang="ru-RU" altLang="ru-RU" b="1" dirty="0" smtClean="0">
                <a:solidFill>
                  <a:srgbClr val="004F8A"/>
                </a:solidFill>
                <a:latin typeface="+mj-lt"/>
                <a:cs typeface="Times New Roman" pitchFamily="18" charset="0"/>
              </a:rPr>
              <a:t>), преподавателя</a:t>
            </a:r>
            <a:endParaRPr lang="ru-RU" altLang="ru-RU" sz="1600" b="1" dirty="0" smtClean="0">
              <a:solidFill>
                <a:srgbClr val="004F8A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>
            <a:off x="5940152" y="2132855"/>
            <a:ext cx="3018694" cy="4248471"/>
          </a:xfrm>
          <a:prstGeom prst="roundRect">
            <a:avLst/>
          </a:prstGeom>
          <a:solidFill>
            <a:srgbClr val="004F8A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Зачётно</a:t>
            </a:r>
            <a:r>
              <a:rPr lang="ru-RU" b="1" dirty="0"/>
              <a:t>-лекционная система</a:t>
            </a:r>
          </a:p>
          <a:p>
            <a:pPr algn="ctr"/>
            <a:endParaRPr lang="ru-RU" dirty="0"/>
          </a:p>
          <a:p>
            <a:pPr algn="ctr"/>
            <a:r>
              <a:rPr lang="ru-RU" b="1" dirty="0"/>
              <a:t>Две зачётные недели в каждой параллели: </a:t>
            </a:r>
            <a:endParaRPr lang="ru-RU" b="1" dirty="0" smtClean="0"/>
          </a:p>
          <a:p>
            <a:pPr algn="ctr"/>
            <a:r>
              <a:rPr lang="ru-RU" dirty="0" smtClean="0"/>
              <a:t>русский </a:t>
            </a:r>
            <a:r>
              <a:rPr lang="ru-RU" dirty="0"/>
              <a:t>язык, математика, профильные предметы, подведение итогов по  индивидуальному проекту по профильному(</a:t>
            </a:r>
            <a:r>
              <a:rPr lang="ru-RU" dirty="0" err="1"/>
              <a:t>ым</a:t>
            </a:r>
            <a:r>
              <a:rPr lang="ru-RU" dirty="0"/>
              <a:t>) </a:t>
            </a:r>
          </a:p>
          <a:p>
            <a:pPr algn="ctr"/>
            <a:r>
              <a:rPr lang="ru-RU" dirty="0"/>
              <a:t>предмету(</a:t>
            </a:r>
            <a:r>
              <a:rPr lang="ru-RU" dirty="0" err="1"/>
              <a:t>ам</a:t>
            </a:r>
            <a:r>
              <a:rPr lang="ru-RU" dirty="0"/>
              <a:t>)</a:t>
            </a: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5615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651000" y="188640"/>
            <a:ext cx="8025456" cy="852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b="1" dirty="0"/>
              <a:t>Индивидуальный учебный проект</a:t>
            </a:r>
            <a:endParaRPr kumimoji="0" lang="ru-RU" sz="36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980728"/>
            <a:ext cx="2924764" cy="130794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ОБЯЗАТЕЛЬНЫЙ ДЛЯ  ВСЕХ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7504" y="2852936"/>
            <a:ext cx="1800200" cy="1584176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ea typeface="Times New Roman"/>
                <a:cs typeface="Times New Roman"/>
              </a:rPr>
              <a:t>Может быть завершен за один год или выполняется в течение двух лет</a:t>
            </a:r>
            <a:endParaRPr lang="ru-RU" sz="1600" b="1" dirty="0">
              <a:ea typeface="Calibri"/>
              <a:cs typeface="Times New Roman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915816" y="4149080"/>
            <a:ext cx="2564724" cy="194421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/>
              <a:t>Формы: исследовательские и творческие проекты, учебное исследование, учебный проект, исследовательская работа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051720" y="2492896"/>
            <a:ext cx="3428820" cy="151216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ea typeface="Times New Roman"/>
              </a:rPr>
              <a:t>До 1 ноября учебного года старшеклассник должен определиться с выбором предметной области и темы индивидуального </a:t>
            </a:r>
            <a:r>
              <a:rPr lang="ru-RU" b="1" dirty="0" smtClean="0">
                <a:ea typeface="Times New Roman"/>
              </a:rPr>
              <a:t>проекта</a:t>
            </a:r>
            <a:endParaRPr lang="ru-RU" b="1" dirty="0"/>
          </a:p>
        </p:txBody>
      </p:sp>
      <p:pic>
        <p:nvPicPr>
          <p:cNvPr id="21" name="Picture 6" descr="C:\!Картинки\AI_инфографика\!!!Значки Для презентаций_образование\Проектная деятельность_2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2079842" cy="1800200"/>
          </a:xfrm>
          <a:prstGeom prst="rect">
            <a:avLst/>
          </a:prstGeom>
          <a:noFill/>
        </p:spPr>
      </p:pic>
      <p:sp>
        <p:nvSpPr>
          <p:cNvPr id="29" name="Скругленный прямоугольник 28"/>
          <p:cNvSpPr/>
          <p:nvPr/>
        </p:nvSpPr>
        <p:spPr>
          <a:xfrm>
            <a:off x="179512" y="4581128"/>
            <a:ext cx="2592288" cy="1512166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1600" b="1" dirty="0">
                <a:ea typeface="Times New Roman"/>
                <a:cs typeface="Times New Roman"/>
              </a:rPr>
              <a:t>Под руководством учителя лицея, родителей учащихся, других специалистов, работающих вне лицея</a:t>
            </a:r>
            <a:endParaRPr lang="ru-RU" sz="1600" b="1" dirty="0">
              <a:ea typeface="Calibri"/>
              <a:cs typeface="Times New Roman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>
            <a:off x="5580112" y="2132855"/>
            <a:ext cx="3378734" cy="4248471"/>
          </a:xfrm>
          <a:prstGeom prst="roundRect">
            <a:avLst/>
          </a:prstGeom>
          <a:solidFill>
            <a:srgbClr val="004F8A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b="1" dirty="0">
                <a:ea typeface="Times New Roman"/>
                <a:cs typeface="Times New Roman"/>
              </a:rPr>
              <a:t>По одному из профильных предметов индивидуальной образовательной программы старшеклассника (элективному курсу, факультативу) или может быть </a:t>
            </a:r>
            <a:r>
              <a:rPr lang="ru-RU" sz="2400" b="1" dirty="0" smtClean="0">
                <a:ea typeface="Times New Roman"/>
                <a:cs typeface="Times New Roman"/>
              </a:rPr>
              <a:t>интегрированным</a:t>
            </a:r>
            <a:endParaRPr lang="ru-RU" sz="2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23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 animBg="1"/>
      <p:bldP spid="26" grpId="0" animBg="1"/>
      <p:bldP spid="27" grpId="0" animBg="1"/>
      <p:bldP spid="29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70785" y="476672"/>
            <a:ext cx="7999991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/>
              <a:t>Образовательные результаты </a:t>
            </a:r>
            <a:br>
              <a:rPr lang="ru-RU" sz="2800" b="1" dirty="0"/>
            </a:br>
            <a:r>
              <a:rPr lang="ru-RU" sz="2800" b="1" dirty="0"/>
              <a:t>ООП </a:t>
            </a:r>
            <a:r>
              <a:rPr lang="ru-RU" sz="2800" b="1" dirty="0" smtClean="0"/>
              <a:t>СОО </a:t>
            </a:r>
            <a:r>
              <a:rPr lang="ru-RU" sz="2800" b="1" dirty="0"/>
              <a:t>Лицея № 9 «Лидер» </a:t>
            </a:r>
            <a:endParaRPr lang="ru-RU" sz="2800" b="1" dirty="0" smtClean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785" y="1556792"/>
            <a:ext cx="8043837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4013" indent="-354013" algn="ctr">
              <a:lnSpc>
                <a:spcPct val="120000"/>
              </a:lnSpc>
            </a:pPr>
            <a:endParaRPr lang="ru-RU" altLang="ru-RU" sz="300" b="1" u="sng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107504" y="1196752"/>
            <a:ext cx="8568952" cy="4724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>
                <a:solidFill>
                  <a:schemeClr val="tx1"/>
                </a:solidFill>
              </a:rPr>
              <a:t>осознанность и ответственность </a:t>
            </a:r>
            <a:r>
              <a:rPr lang="ru-RU" sz="1600" dirty="0">
                <a:solidFill>
                  <a:schemeClr val="tx1"/>
                </a:solidFill>
              </a:rPr>
              <a:t>(понимаю, что я делаю, зачем, какими средствами, каковы последствия моего действия);</a:t>
            </a:r>
            <a:endParaRPr lang="ru-RU" sz="1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 err="1">
                <a:solidFill>
                  <a:schemeClr val="tx1"/>
                </a:solidFill>
              </a:rPr>
              <a:t>инновационность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(создание нового)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>
                <a:solidFill>
                  <a:schemeClr val="tx1"/>
                </a:solidFill>
              </a:rPr>
              <a:t>лидерство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(я – лидер в деятельности, в которой успешен)</a:t>
            </a:r>
            <a:endParaRPr lang="ru-RU" sz="1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>
                <a:solidFill>
                  <a:schemeClr val="tx1"/>
                </a:solidFill>
              </a:rPr>
              <a:t>самостоятельность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(постановка собственной задачи, удерживание цели, шаги для достижения цели);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>
                <a:solidFill>
                  <a:schemeClr val="tx1"/>
                </a:solidFill>
              </a:rPr>
              <a:t>мобильность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(способность ориентироваться и адаптироваться в быстроменяющемся мире)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 err="1">
                <a:solidFill>
                  <a:schemeClr val="tx1"/>
                </a:solidFill>
              </a:rPr>
              <a:t>продуктность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(каждая деятельность заканчивается созданием продукта, который предъявляется публично в реальной и виртуальной среде); </a:t>
            </a:r>
            <a:endParaRPr lang="ru-RU" sz="1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u="sng" dirty="0" smtClean="0">
                <a:solidFill>
                  <a:schemeClr val="tx1"/>
                </a:solidFill>
              </a:rPr>
              <a:t>высокая технологическая грамотность </a:t>
            </a:r>
            <a:r>
              <a:rPr lang="ru-RU" sz="1600" dirty="0" smtClean="0">
                <a:solidFill>
                  <a:schemeClr val="tx1"/>
                </a:solidFill>
              </a:rPr>
              <a:t>(владение </a:t>
            </a:r>
            <a:r>
              <a:rPr lang="ru-RU" sz="1600" dirty="0">
                <a:solidFill>
                  <a:schemeClr val="tx1"/>
                </a:solidFill>
              </a:rPr>
              <a:t>технологиями социального и учебного проектирования, исследования, умение осваивать быстро меняющиеся информационно-коммуникативные технологии);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chemeClr val="tx1"/>
                </a:solidFill>
              </a:rPr>
              <a:t>креативность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(умение принимать решения в нестандартной ситуации, создание принципиально новых идей);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000" b="1" u="sng" dirty="0">
                <a:solidFill>
                  <a:schemeClr val="tx1"/>
                </a:solidFill>
              </a:rPr>
              <a:t>способность анализировать и прогнозировать будущее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минимум на 15-20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57750" y="1340768"/>
            <a:ext cx="2214563" cy="428625"/>
          </a:xfrm>
          <a:prstGeom prst="rect">
            <a:avLst/>
          </a:prstGeom>
          <a:solidFill>
            <a:srgbClr val="004F8A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ea typeface="DejaVu Sans" charset="0"/>
                <a:cs typeface="DejaVu Sans" charset="0"/>
              </a:rPr>
              <a:t>Компетентности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25" y="1340768"/>
            <a:ext cx="1857375" cy="428625"/>
          </a:xfrm>
          <a:prstGeom prst="rect">
            <a:avLst/>
          </a:prstGeom>
          <a:solidFill>
            <a:srgbClr val="004F8A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ea typeface="DejaVu Sans" charset="0"/>
                <a:cs typeface="DejaVu Sans" charset="0"/>
              </a:rPr>
              <a:t>ЗУН</a:t>
            </a:r>
          </a:p>
        </p:txBody>
      </p:sp>
      <p:grpSp>
        <p:nvGrpSpPr>
          <p:cNvPr id="26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285555" y="891605"/>
            <a:ext cx="566365" cy="449163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148064" y="927324"/>
            <a:ext cx="566936" cy="413444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-92546" y="4000500"/>
            <a:ext cx="4000500" cy="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2000251" y="1772816"/>
            <a:ext cx="2857499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Самооценка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Текущее оценивание учителя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Промежуточная 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аттестация (зачетная неделя)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altLang="ru-RU" sz="1500" dirty="0">
              <a:solidFill>
                <a:prstClr val="black"/>
              </a:solidFill>
            </a:endParaRP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1999680" y="2756535"/>
            <a:ext cx="2500312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Контрольные работы, тесты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тренажеры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нлайн-уроки,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дебаты, ИУП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творческие 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работы,</a:t>
            </a: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конкурсы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олимпиады</a:t>
            </a: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публичное 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предъявление 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родуктов, результатов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907704" y="2780928"/>
            <a:ext cx="5616624" cy="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907704" y="4869160"/>
            <a:ext cx="5668093" cy="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893218" y="3964782"/>
            <a:ext cx="3929063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4"/>
          <p:cNvSpPr txBox="1">
            <a:spLocks noChangeArrowheads="1"/>
          </p:cNvSpPr>
          <p:nvPr/>
        </p:nvSpPr>
        <p:spPr bwMode="auto">
          <a:xfrm>
            <a:off x="2001391" y="4861609"/>
            <a:ext cx="2714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Электронный дневник 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учащегося, 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электронный журнал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аттестат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зачетный лист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35"/>
          <p:cNvSpPr txBox="1">
            <a:spLocks noChangeArrowheads="1"/>
          </p:cNvSpPr>
          <p:nvPr/>
        </p:nvSpPr>
        <p:spPr bwMode="auto">
          <a:xfrm>
            <a:off x="4872862" y="5157192"/>
            <a:ext cx="36417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зачетка, произведения,  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выставки, 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публикации</a:t>
            </a:r>
            <a:endParaRPr lang="ru-RU" altLang="ru-RU" sz="1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59632" y="5857306"/>
            <a:ext cx="6757044" cy="740046"/>
          </a:xfrm>
          <a:prstGeom prst="roundRect">
            <a:avLst/>
          </a:prstGeom>
          <a:solidFill>
            <a:srgbClr val="004F8A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sz="3200" b="1" dirty="0">
                <a:solidFill>
                  <a:schemeClr val="bg1"/>
                </a:solidFill>
                <a:ea typeface="DejaVu Sans" charset="0"/>
                <a:cs typeface="DejaVu Sans" charset="0"/>
              </a:rPr>
              <a:t>Электронное портфолио </a:t>
            </a:r>
            <a:r>
              <a:rPr lang="ru-RU" altLang="ru-RU" sz="3200" b="1" dirty="0" smtClean="0">
                <a:solidFill>
                  <a:schemeClr val="bg1"/>
                </a:solidFill>
                <a:ea typeface="DejaVu Sans" charset="0"/>
                <a:cs typeface="DejaVu Sans" charset="0"/>
              </a:rPr>
              <a:t>ребенка!</a:t>
            </a:r>
            <a:endParaRPr lang="ru-RU" altLang="ru-RU" sz="3200" b="1" dirty="0">
              <a:solidFill>
                <a:schemeClr val="bg1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>
            <a:off x="5000625" y="1772816"/>
            <a:ext cx="28162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Самооценка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Исследования учителя и 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мониторинговой службы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Итоговое событие</a:t>
            </a:r>
          </a:p>
        </p:txBody>
      </p:sp>
      <p:sp>
        <p:nvSpPr>
          <p:cNvPr id="21" name="TextBox 38"/>
          <p:cNvSpPr txBox="1">
            <a:spLocks noChangeArrowheads="1"/>
          </p:cNvSpPr>
          <p:nvPr/>
        </p:nvSpPr>
        <p:spPr bwMode="auto">
          <a:xfrm>
            <a:off x="4887977" y="2756535"/>
            <a:ext cx="362664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Зачетные листы старшеклассников, наблюдение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опросы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анкетирование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анализ произведений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публичного </a:t>
            </a:r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проявления </a:t>
            </a:r>
          </a:p>
          <a:p>
            <a:r>
              <a:rPr lang="ru-RU" altLang="ru-RU" sz="1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ученика, экспертная оценка как внутренняя, так и внешняя, </a:t>
            </a:r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рефлексия, </a:t>
            </a:r>
          </a:p>
          <a:p>
            <a:r>
              <a:rPr lang="ru-RU" alt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 интересов ребенка, </a:t>
            </a:r>
          </a:p>
        </p:txBody>
      </p:sp>
      <p:sp>
        <p:nvSpPr>
          <p:cNvPr id="22" name="Овал 21"/>
          <p:cNvSpPr/>
          <p:nvPr/>
        </p:nvSpPr>
        <p:spPr>
          <a:xfrm>
            <a:off x="4077072" y="4596809"/>
            <a:ext cx="1575048" cy="632391"/>
          </a:xfrm>
          <a:prstGeom prst="ellipse">
            <a:avLst/>
          </a:prstGeom>
          <a:solidFill>
            <a:srgbClr val="004F8A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ea typeface="DejaVu Sans" charset="0"/>
                <a:cs typeface="DejaVu Sans" charset="0"/>
              </a:rPr>
              <a:t>Итоговое событие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83134" y="332656"/>
            <a:ext cx="6485210" cy="648072"/>
          </a:xfrm>
          <a:prstGeom prst="rect">
            <a:avLst/>
          </a:prstGeom>
          <a:solidFill>
            <a:srgbClr val="004F8A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prstClr val="white"/>
                </a:solidFill>
              </a:rPr>
              <a:t>Новая система оценивания</a:t>
            </a:r>
          </a:p>
        </p:txBody>
      </p:sp>
      <p:pic>
        <p:nvPicPr>
          <p:cNvPr id="24" name="Picture 3" descr="C:\!Документы\Лицей №9\Символика\Новое яблоко_Заставка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9065" y="540367"/>
            <a:ext cx="1259439" cy="944417"/>
          </a:xfrm>
          <a:prstGeom prst="rect">
            <a:avLst/>
          </a:prstGeom>
          <a:noFill/>
        </p:spPr>
      </p:pic>
      <p:pic>
        <p:nvPicPr>
          <p:cNvPr id="33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sp>
        <p:nvSpPr>
          <p:cNvPr id="34" name="Скругленный прямоугольник 33"/>
          <p:cNvSpPr/>
          <p:nvPr/>
        </p:nvSpPr>
        <p:spPr>
          <a:xfrm>
            <a:off x="72579" y="1720329"/>
            <a:ext cx="1691109" cy="700559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МЕХАНИЗМЫ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5496" y="3304505"/>
            <a:ext cx="1728192" cy="700559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МЕТОДЫ</a:t>
            </a:r>
            <a:r>
              <a:rPr lang="en-US" b="1" dirty="0" smtClean="0">
                <a:solidFill>
                  <a:schemeClr val="bg1"/>
                </a:solidFill>
              </a:rPr>
              <a:t>/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700" b="1" dirty="0" smtClean="0">
                <a:solidFill>
                  <a:schemeClr val="bg1"/>
                </a:solidFill>
              </a:rPr>
              <a:t>ИНСТРУМЕНТЫ</a:t>
            </a:r>
            <a:endParaRPr lang="ru-RU" sz="1700" b="1" dirty="0">
              <a:solidFill>
                <a:schemeClr val="bg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5496" y="4816673"/>
            <a:ext cx="1728192" cy="700559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ФИКСАЦИЯ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17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0" name="Объект 2"/>
          <p:cNvSpPr txBox="1">
            <a:spLocks/>
          </p:cNvSpPr>
          <p:nvPr/>
        </p:nvSpPr>
        <p:spPr>
          <a:xfrm>
            <a:off x="470785" y="1556792"/>
            <a:ext cx="8043837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4013" indent="-354013" algn="ctr">
              <a:lnSpc>
                <a:spcPct val="120000"/>
              </a:lnSpc>
            </a:pPr>
            <a:endParaRPr lang="ru-RU" altLang="ru-RU" sz="300" b="1" u="sng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323528" y="1196752"/>
            <a:ext cx="8363272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мониторинге качества образования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формах получения образования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системе оценивания и промежуточной аттестации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 организации </a:t>
            </a:r>
            <a:r>
              <a:rPr lang="ru-RU" dirty="0" err="1" smtClean="0">
                <a:solidFill>
                  <a:schemeClr val="tx1"/>
                </a:solidFill>
              </a:rPr>
              <a:t>предпрофильной</a:t>
            </a:r>
            <a:r>
              <a:rPr lang="ru-RU" dirty="0" smtClean="0">
                <a:solidFill>
                  <a:schemeClr val="tx1"/>
                </a:solidFill>
              </a:rPr>
              <a:t> подготовки при получении основного общего образования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 организации профильного обучения при получении среднего общего образования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 индивидуальном учебном плане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государственной итоговой аттестации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Публичном предъявлении образовательных результатов в 10 классе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 портфолио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 индивидуальном учебном проекте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8522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27584" y="260648"/>
            <a:ext cx="741682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4000" b="1" dirty="0" smtClean="0"/>
              <a:t>Нормативная база  </a:t>
            </a:r>
            <a:r>
              <a:rPr lang="ru-RU" sz="2800" b="1" dirty="0" smtClean="0"/>
              <a:t>(локальные акты)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6104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032" name="Picture 8" descr="C:\Users\1\Desktop\+1\Документы\ПРО ИГРЫ\Интерьеры 2016\2017\IMG_31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573016"/>
            <a:ext cx="3888432" cy="2916324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033" name="Picture 9" descr="C:\Users\1\Desktop\+1\Документы\ПРО ИГРЫ\Интерьеры 2016\2017\IMG_318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932040" y="726258"/>
            <a:ext cx="3096344" cy="2376264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034" name="Picture 10" descr="C:\Users\1\Desktop\+1\Документы\ПРО ИГРЫ\Интерьеры 2016\2017\IMG_316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180528" y="722676"/>
            <a:ext cx="3096344" cy="2376264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035" name="Picture 11" descr="C:\Users\1\Desktop\+1\Документы\ПРО ИГРЫ\Интерьеры 2016\2017\IMG_3163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2379869" y="725363"/>
            <a:ext cx="3135446" cy="2351585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24" name="Picture 2" descr="C:\Users\1\Desktop\+1\Документы\ПРО ИГРЫ\Интерьеры 2016\2017\IMG_316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3560676"/>
            <a:ext cx="3888432" cy="2916324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028" name="Picture 4" descr="C:\Users\1\Desktop\+1\Документы\ПРО ИГРЫ\Интерьеры 2016\2017\IMG_31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76672"/>
            <a:ext cx="3775968" cy="2831976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029" name="Picture 5" descr="C:\Users\1\Desktop\+1\Документы\ПРО ИГРЫ\Интерьеры 2016\2017\IMG_317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452664"/>
            <a:ext cx="3775968" cy="2831976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030" name="Picture 6" descr="C:\Users\1\Desktop\+1\Документы\ПРО ИГРЫ\Интерьеры 2016\2017\IMG_317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452664"/>
            <a:ext cx="3775968" cy="2831976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1\Desktop\+1\Документы\ПРО ИГРЫ\Интерьеры 2016\2017\IMG_316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476672"/>
            <a:ext cx="3775968" cy="2831976"/>
          </a:xfrm>
          <a:prstGeom prst="rect">
            <a:avLst/>
          </a:prstGeom>
          <a:noFill/>
          <a:ln w="25400">
            <a:solidFill>
              <a:srgbClr val="004F8A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324" y="0"/>
            <a:ext cx="914732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404664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b="1" dirty="0" smtClean="0">
                <a:latin typeface="+mj-lt"/>
                <a:cs typeface="Times New Roman" pitchFamily="18" charset="0"/>
              </a:rPr>
              <a:t>Как мы понимаем, что в лицее вводятся ФГОС</a:t>
            </a:r>
            <a:endParaRPr kumimoji="0" lang="ru-RU" sz="24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346" y="908720"/>
            <a:ext cx="8043837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54013" indent="-354013" algn="ctr">
              <a:lnSpc>
                <a:spcPct val="120000"/>
              </a:lnSpc>
            </a:pPr>
            <a:r>
              <a:rPr lang="ru-RU" altLang="ru-RU" sz="3500" b="1" u="sng" dirty="0" smtClean="0">
                <a:latin typeface="+mj-lt"/>
                <a:cs typeface="Times New Roman" pitchFamily="18" charset="0"/>
              </a:rPr>
              <a:t>В основе модели лежат</a:t>
            </a:r>
            <a:r>
              <a:rPr lang="en-US" altLang="ru-RU" sz="3500" b="1" u="sng" dirty="0" smtClean="0">
                <a:latin typeface="+mj-lt"/>
                <a:cs typeface="Times New Roman" pitchFamily="18" charset="0"/>
              </a:rPr>
              <a:t>:</a:t>
            </a:r>
            <a:endParaRPr lang="ru-RU" altLang="ru-RU" sz="3500" b="1" u="sng" dirty="0" smtClean="0">
              <a:latin typeface="+mj-lt"/>
              <a:cs typeface="Times New Roman" pitchFamily="18" charset="0"/>
            </a:endParaRPr>
          </a:p>
          <a:p>
            <a:pPr marL="354013" indent="-354013" algn="ctr">
              <a:lnSpc>
                <a:spcPct val="120000"/>
              </a:lnSpc>
            </a:pPr>
            <a:endParaRPr lang="ru-RU" altLang="ru-RU" sz="1900" b="1" u="sng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altLang="ru-RU" sz="2600" b="1" dirty="0" err="1" smtClean="0">
                <a:latin typeface="+mj-lt"/>
                <a:cs typeface="Times New Roman" pitchFamily="18" charset="0"/>
              </a:rPr>
              <a:t>деятельностный</a:t>
            </a:r>
            <a:r>
              <a:rPr lang="ru-RU" altLang="ru-RU" sz="2600" b="1" dirty="0" smtClean="0">
                <a:latin typeface="+mj-lt"/>
                <a:cs typeface="Times New Roman" pitchFamily="18" charset="0"/>
              </a:rPr>
              <a:t> и </a:t>
            </a:r>
            <a:r>
              <a:rPr lang="ru-RU" altLang="ru-RU" sz="2600" b="1" dirty="0" err="1" smtClean="0">
                <a:latin typeface="+mj-lt"/>
                <a:cs typeface="Times New Roman" pitchFamily="18" charset="0"/>
              </a:rPr>
              <a:t>компетентностный</a:t>
            </a:r>
            <a:r>
              <a:rPr lang="ru-RU" altLang="ru-RU" sz="2600" b="1" dirty="0" smtClean="0">
                <a:latin typeface="+mj-lt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+mj-lt"/>
                <a:cs typeface="Times New Roman" pitchFamily="18" charset="0"/>
              </a:rPr>
              <a:t>подходы;</a:t>
            </a: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endParaRPr lang="ru-RU" altLang="ru-RU" sz="1200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altLang="ru-RU" sz="2400" dirty="0" smtClean="0">
                <a:latin typeface="+mj-lt"/>
                <a:cs typeface="Times New Roman" pitchFamily="18" charset="0"/>
              </a:rPr>
              <a:t>учет </a:t>
            </a:r>
            <a:r>
              <a:rPr lang="ru-RU" altLang="ru-RU" sz="2600" b="1" dirty="0" smtClean="0">
                <a:latin typeface="+mj-lt"/>
                <a:cs typeface="Times New Roman" pitchFamily="18" charset="0"/>
              </a:rPr>
              <a:t>возрастных особенностей </a:t>
            </a:r>
            <a:r>
              <a:rPr lang="ru-RU" altLang="ru-RU" sz="2400" dirty="0" smtClean="0">
                <a:latin typeface="+mj-lt"/>
                <a:cs typeface="Times New Roman" pitchFamily="18" charset="0"/>
              </a:rPr>
              <a:t>детей на каждом уровне образования;</a:t>
            </a:r>
          </a:p>
          <a:p>
            <a:pPr marL="354013" indent="-354013">
              <a:lnSpc>
                <a:spcPct val="120000"/>
              </a:lnSpc>
              <a:spcBef>
                <a:spcPts val="0"/>
              </a:spcBef>
            </a:pPr>
            <a:endParaRPr lang="ru-RU" altLang="ru-RU" sz="1200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altLang="ru-RU" sz="2600" b="1" dirty="0" smtClean="0">
                <a:latin typeface="+mj-lt"/>
                <a:cs typeface="Times New Roman" pitchFamily="18" charset="0"/>
              </a:rPr>
              <a:t>индивидуализация</a:t>
            </a:r>
            <a:r>
              <a:rPr lang="ru-RU" altLang="ru-RU" sz="2400" dirty="0" smtClean="0">
                <a:latin typeface="+mj-lt"/>
                <a:cs typeface="Times New Roman" pitchFamily="18" charset="0"/>
              </a:rPr>
              <a:t> образовательного процесса: образовательная программа ОУ - совокупность индивидуальных образовательных программ учащихся; </a:t>
            </a:r>
          </a:p>
          <a:p>
            <a:pPr marL="354013" indent="-354013">
              <a:lnSpc>
                <a:spcPct val="120000"/>
              </a:lnSpc>
              <a:spcBef>
                <a:spcPts val="0"/>
              </a:spcBef>
            </a:pPr>
            <a:endParaRPr lang="ru-RU" altLang="ru-RU" sz="1200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altLang="ru-RU" sz="2400" dirty="0" smtClean="0">
                <a:latin typeface="+mj-lt"/>
                <a:cs typeface="Times New Roman" pitchFamily="18" charset="0"/>
              </a:rPr>
              <a:t>в центре образовательной программы - </a:t>
            </a:r>
            <a:r>
              <a:rPr lang="ru-RU" altLang="ru-RU" sz="2600" b="1" dirty="0" smtClean="0">
                <a:latin typeface="+mj-lt"/>
                <a:cs typeface="Times New Roman" pitchFamily="18" charset="0"/>
              </a:rPr>
              <a:t>осознанный выбор </a:t>
            </a:r>
            <a:r>
              <a:rPr lang="ru-RU" altLang="ru-RU" sz="2400" dirty="0" smtClean="0">
                <a:latin typeface="+mj-lt"/>
                <a:cs typeface="Times New Roman" pitchFamily="18" charset="0"/>
              </a:rPr>
              <a:t>и ответственное действие ребенка, публичное предъявление результатов собственной деятельности;</a:t>
            </a: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404664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3200" b="1" i="0" u="non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Принципы</a:t>
            </a:r>
            <a:r>
              <a:rPr kumimoji="0" lang="ru-RU" sz="3200" b="1" i="0" u="none" kern="1200" cap="none" spc="0" normalizeH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и подходы</a:t>
            </a:r>
            <a:endParaRPr kumimoji="0" lang="ru-RU" sz="32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23528" y="1027888"/>
            <a:ext cx="8208912" cy="5425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/>
              <a:t>гибкость </a:t>
            </a:r>
            <a:r>
              <a:rPr lang="ru-RU" sz="2800" dirty="0"/>
              <a:t>и </a:t>
            </a:r>
            <a:r>
              <a:rPr lang="ru-RU" sz="2800" dirty="0" smtClean="0"/>
              <a:t>адаптивность к внешним </a:t>
            </a:r>
            <a:r>
              <a:rPr lang="ru-RU" sz="2800" dirty="0"/>
              <a:t>запросам и мотивам личностного </a:t>
            </a:r>
            <a:r>
              <a:rPr lang="ru-RU" sz="2800" dirty="0" smtClean="0"/>
              <a:t>роста;</a:t>
            </a:r>
            <a:endParaRPr lang="ru-RU" altLang="ru-RU" sz="2800" dirty="0" smtClean="0">
              <a:latin typeface="+mj-lt"/>
              <a:cs typeface="Times New Roman" pitchFamily="18" charset="0"/>
            </a:endParaRPr>
          </a:p>
          <a:p>
            <a:pPr marL="354013" lvl="0" indent="-354013">
              <a:lnSpc>
                <a:spcPct val="120000"/>
              </a:lnSpc>
              <a:buFont typeface="Arial" charset="0"/>
              <a:buChar char="•"/>
            </a:pPr>
            <a:r>
              <a:rPr lang="ru-RU" sz="2800" dirty="0"/>
              <a:t>открытость, целостность, системность, </a:t>
            </a:r>
            <a:r>
              <a:rPr lang="ru-RU" sz="2800" dirty="0" smtClean="0"/>
              <a:t>взаимосвязь </a:t>
            </a:r>
            <a:r>
              <a:rPr lang="ru-RU" sz="2800" dirty="0"/>
              <a:t>через формирование индивидуальных образовательных программ; </a:t>
            </a:r>
            <a:endParaRPr lang="ru-RU" sz="2800" dirty="0" smtClean="0"/>
          </a:p>
          <a:p>
            <a:pPr marL="354013" indent="-354013">
              <a:lnSpc>
                <a:spcPct val="120000"/>
              </a:lnSpc>
              <a:buFont typeface="Arial" charset="0"/>
              <a:buChar char="•"/>
            </a:pPr>
            <a:r>
              <a:rPr lang="ru-RU" sz="2800" dirty="0"/>
              <a:t>избыточность </a:t>
            </a:r>
            <a:r>
              <a:rPr lang="ru-RU" sz="2800" dirty="0" smtClean="0"/>
              <a:t>ресурсов, обеспечивающая </a:t>
            </a:r>
            <a:r>
              <a:rPr lang="ru-RU" sz="2800" dirty="0"/>
              <a:t>развитие индивидуальности;</a:t>
            </a:r>
          </a:p>
          <a:p>
            <a:pPr marL="354013" lvl="0" indent="-354013">
              <a:lnSpc>
                <a:spcPct val="120000"/>
              </a:lnSpc>
              <a:buFont typeface="Arial" charset="0"/>
              <a:buChar char="•"/>
            </a:pPr>
            <a:r>
              <a:rPr lang="ru-RU" sz="2800" dirty="0"/>
              <a:t>преемственность, </a:t>
            </a:r>
            <a:r>
              <a:rPr lang="ru-RU" sz="2800" dirty="0" err="1"/>
              <a:t>инновационность</a:t>
            </a:r>
            <a:r>
              <a:rPr lang="ru-RU" sz="2800" dirty="0"/>
              <a:t>, профильность </a:t>
            </a:r>
            <a:r>
              <a:rPr lang="ru-RU" sz="2800" dirty="0" smtClean="0"/>
              <a:t>образования;</a:t>
            </a:r>
          </a:p>
          <a:p>
            <a:pPr marL="354013" indent="-354013">
              <a:lnSpc>
                <a:spcPct val="120000"/>
              </a:lnSpc>
              <a:buFont typeface="Arial" charset="0"/>
              <a:buChar char="•"/>
            </a:pPr>
            <a:r>
              <a:rPr lang="ru-RU" sz="2800" dirty="0"/>
              <a:t>нелинейное расписание; </a:t>
            </a:r>
            <a:endParaRPr lang="ru-RU" sz="2800" dirty="0" smtClean="0"/>
          </a:p>
          <a:p>
            <a:pPr marL="354013" indent="-354013">
              <a:lnSpc>
                <a:spcPct val="120000"/>
              </a:lnSpc>
              <a:buFont typeface="Arial" charset="0"/>
              <a:buChar char="•"/>
            </a:pPr>
            <a:r>
              <a:rPr lang="ru-RU" sz="2800" dirty="0" smtClean="0"/>
              <a:t>содержательная </a:t>
            </a:r>
            <a:r>
              <a:rPr lang="ru-RU" sz="2800" dirty="0"/>
              <a:t>(</a:t>
            </a:r>
            <a:r>
              <a:rPr lang="ru-RU" sz="2800" dirty="0" err="1"/>
              <a:t>компетентностная</a:t>
            </a:r>
            <a:r>
              <a:rPr lang="ru-RU" sz="2800" dirty="0"/>
              <a:t>) система оценивания достижений обучающегося.</a:t>
            </a: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0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527228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uLnTx/>
                <a:uFillTx/>
                <a:ea typeface="+mj-ea"/>
                <a:cs typeface="+mj-cs"/>
              </a:rPr>
              <a:t>Обоснование модели: понимание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dirty="0" smtClean="0">
                <a:solidFill>
                  <a:srgbClr val="262626"/>
                </a:solidFill>
                <a:ea typeface="+mj-ea"/>
                <a:cs typeface="+mj-cs"/>
              </a:rPr>
              <a:t>старшей</a:t>
            </a:r>
            <a:r>
              <a:rPr kumimoji="0" lang="ru-RU" altLang="ru-RU" sz="2800" b="1" i="0" u="non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uLnTx/>
                <a:uFillTx/>
                <a:ea typeface="+mj-ea"/>
                <a:cs typeface="+mj-cs"/>
              </a:rPr>
              <a:t> школы как завершающей ступени школы возраста</a:t>
            </a:r>
            <a:endParaRPr kumimoji="0" lang="ru-RU" sz="2800" b="1" i="0" u="non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26507" y="2132856"/>
            <a:ext cx="8484337" cy="412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4013" marR="0" lvl="0" indent="-354013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Pct val="45000"/>
              <a:buFont typeface="Wingdings" pitchFamily="2" charset="2"/>
              <a:buChar char="l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ru-RU" alt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Новообразования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: 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открытие своего внутреннего мира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, </a:t>
            </a:r>
            <a:r>
              <a:rPr kumimoji="0" lang="en-US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 </a:t>
            </a:r>
          </a:p>
          <a:p>
            <a:pPr marL="354013" marR="0" lvl="0" indent="-354013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Pct val="45000"/>
              <a:buFont typeface="Arial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en-US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самосознание, «взрослость»;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  <a:p>
            <a:pPr marL="354013" marR="0" lvl="0" indent="-354013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Pct val="45000"/>
              <a:buFont typeface="Wingdings" pitchFamily="2" charset="2"/>
              <a:buChar char="l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ru-RU" alt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Социальная ситуация развития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: старший подросток переходит к саморазвитию, 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вступает во взрослую жизнь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;</a:t>
            </a:r>
            <a:endParaRPr kumimoji="0" lang="ru-RU" alt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  <a:p>
            <a:pPr marL="354013" marR="0" lvl="0" indent="-354013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Pct val="45000"/>
              <a:buFont typeface="Wingdings" pitchFamily="2" charset="2"/>
              <a:buChar char="l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ru-RU" alt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Ведущая деятельность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: самоопределение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kumimoji="0" lang="ru-RU" alt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саморазвитие, поиск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;</a:t>
            </a:r>
            <a:endParaRPr kumimoji="0" lang="ru-RU" alt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  <a:p>
            <a:pPr marL="354013" lvl="0" indent="-354013">
              <a:lnSpc>
                <a:spcPct val="120000"/>
              </a:lnSpc>
              <a:buSzPct val="45000"/>
              <a:buFont typeface="Wingdings" pitchFamily="2" charset="2"/>
              <a:buChar char="l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ru-RU" alt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Физиологические изменения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:  половое созревание и влечение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dirty="0" err="1" smtClean="0"/>
              <a:t>психосексуальное</a:t>
            </a:r>
            <a:r>
              <a:rPr lang="ru-RU" sz="2400" dirty="0" smtClean="0"/>
              <a:t> развитие.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476672"/>
            <a:ext cx="741682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atin typeface="+mj-lt"/>
                <a:cs typeface="Times New Roman" pitchFamily="18" charset="0"/>
              </a:rPr>
              <a:t>Старшая школа – это особый этап в жизни подростка</a:t>
            </a:r>
            <a:endParaRPr kumimoji="0" lang="ru-RU" sz="32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70785" y="1556792"/>
            <a:ext cx="8043837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4013" indent="-354013" algn="ctr">
              <a:lnSpc>
                <a:spcPct val="120000"/>
              </a:lnSpc>
            </a:pPr>
            <a:endParaRPr lang="ru-RU" altLang="ru-RU" sz="300" b="1" u="sng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800" b="1" dirty="0"/>
              <a:t>возраст</a:t>
            </a:r>
            <a:r>
              <a:rPr lang="ru-RU" sz="2800" dirty="0"/>
              <a:t> </a:t>
            </a:r>
            <a:r>
              <a:rPr lang="ru-RU" sz="2800" dirty="0" smtClean="0"/>
              <a:t>поиска, </a:t>
            </a:r>
            <a:r>
              <a:rPr lang="ru-RU" sz="2800" b="1" dirty="0" smtClean="0"/>
              <a:t>самоопределения</a:t>
            </a:r>
            <a:r>
              <a:rPr lang="ru-RU" sz="2800" dirty="0" smtClean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altLang="ru-RU" sz="1000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altLang="ru-RU" sz="2800" dirty="0" smtClean="0">
                <a:latin typeface="+mj-lt"/>
                <a:cs typeface="Times New Roman" pitchFamily="18" charset="0"/>
              </a:rPr>
              <a:t> </a:t>
            </a:r>
            <a:r>
              <a:rPr lang="ru-RU" sz="2800" dirty="0" smtClean="0"/>
              <a:t>реальная </a:t>
            </a:r>
            <a:r>
              <a:rPr lang="ru-RU" sz="2800" dirty="0"/>
              <a:t>возможность </a:t>
            </a:r>
            <a:r>
              <a:rPr lang="ru-RU" sz="2800" b="1" dirty="0"/>
              <a:t>выбора</a:t>
            </a:r>
            <a:r>
              <a:rPr lang="ru-RU" sz="2800" dirty="0"/>
              <a:t> </a:t>
            </a:r>
            <a:r>
              <a:rPr lang="ru-RU" sz="2800" dirty="0" smtClean="0"/>
              <a:t>собственного </a:t>
            </a:r>
            <a:r>
              <a:rPr lang="ru-RU" sz="2800" b="1" dirty="0"/>
              <a:t>пути</a:t>
            </a:r>
            <a:r>
              <a:rPr lang="ru-RU" sz="2800" dirty="0"/>
              <a:t> </a:t>
            </a:r>
            <a:r>
              <a:rPr lang="ru-RU" sz="2800" b="1" dirty="0"/>
              <a:t>развития</a:t>
            </a:r>
            <a:r>
              <a:rPr lang="ru-RU" sz="2800" dirty="0"/>
              <a:t> на основе жизненных ценностей, мотивов и интересов, личностных </a:t>
            </a:r>
            <a:r>
              <a:rPr lang="ru-RU" sz="2800" dirty="0" smtClean="0"/>
              <a:t>особенностей;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050" dirty="0" smtClean="0"/>
              <a:t> </a:t>
            </a:r>
            <a:endParaRPr lang="ru-RU" altLang="ru-RU" sz="1050" dirty="0" smtClean="0">
              <a:latin typeface="+mj-lt"/>
              <a:cs typeface="Times New Roman" pitchFamily="18" charset="0"/>
            </a:endParaRPr>
          </a:p>
          <a:p>
            <a:pPr marL="354013" indent="-354013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800" b="1" dirty="0" smtClean="0"/>
              <a:t>переход</a:t>
            </a:r>
            <a:r>
              <a:rPr lang="ru-RU" sz="2800" dirty="0" smtClean="0"/>
              <a:t> </a:t>
            </a:r>
            <a:r>
              <a:rPr lang="ru-RU" sz="2800" dirty="0"/>
              <a:t>к системе </a:t>
            </a:r>
            <a:r>
              <a:rPr lang="ru-RU" sz="2800" b="1" dirty="0"/>
              <a:t>специализированной подготовки</a:t>
            </a:r>
            <a:r>
              <a:rPr lang="ru-RU" sz="2800" dirty="0"/>
              <a:t> (профильного обучения), ориентированной на индивидуализацию обучения и социализацию </a:t>
            </a:r>
            <a:r>
              <a:rPr lang="ru-RU" sz="2800" dirty="0" smtClean="0"/>
              <a:t>обучающихся</a:t>
            </a:r>
            <a:endParaRPr lang="ru-RU" altLang="ru-RU" sz="28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97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1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5457" y="1423097"/>
            <a:ext cx="978331" cy="466537"/>
          </a:xfrm>
          <a:prstGeom prst="rect">
            <a:avLst/>
          </a:prstGeom>
          <a:noFill/>
        </p:spPr>
      </p:pic>
      <p:pic>
        <p:nvPicPr>
          <p:cNvPr id="12" name="Picture 3" descr="C:\!Документы\Лицей №9\Символика\Новое яблоко_Заставка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555526"/>
            <a:ext cx="1259632" cy="944725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5968037" y="2996952"/>
            <a:ext cx="2520280" cy="79208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altLang="ru-RU" sz="2400" b="1" kern="0" dirty="0" smtClean="0">
                <a:solidFill>
                  <a:schemeClr val="bg1"/>
                </a:solidFill>
                <a:ea typeface="DejaVu Sans" charset="0"/>
                <a:cs typeface="DejaVu Sans" charset="0"/>
              </a:rPr>
              <a:t>ЗАЩИТА ИОП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5576" y="314653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УЧИМСЯ ПРОГНОЗИРОВАТЬ БУДУЩЕЕ</a:t>
            </a:r>
          </a:p>
          <a:p>
            <a:pPr algn="ctr"/>
            <a:r>
              <a:rPr lang="ru-RU" sz="2800" b="1" dirty="0" smtClean="0"/>
              <a:t>(9 КЛАСС)</a:t>
            </a:r>
            <a:endParaRPr lang="ru-RU" sz="28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59632" y="5661248"/>
            <a:ext cx="2520280" cy="79208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САМООПРЕДЕЛЕНИЕ, ОТВЕТСТВЕННЫЙ ВЫБОР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59832" y="2996952"/>
            <a:ext cx="2520280" cy="79208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ПРОЕКТНЫЕ СЕМИНАРЫ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760526" y="5661248"/>
            <a:ext cx="2520280" cy="79208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ОГЭ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51520" y="2996952"/>
            <a:ext cx="2520280" cy="792088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ПРОФЕССИОНАЛЬНЫЕ ПРОБЫ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!Картинки\AI_инфографика\!!!Значки Для презентаций_образование\Проектный семинар_2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1728192" cy="1495830"/>
          </a:xfrm>
          <a:prstGeom prst="rect">
            <a:avLst/>
          </a:prstGeom>
          <a:noFill/>
        </p:spPr>
      </p:pic>
      <p:pic>
        <p:nvPicPr>
          <p:cNvPr id="4098" name="Picture 2" descr="C:\!Картинки\AI_инфографика\!!!Значки Для презентаций_образование\Самоопределение_2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4077072"/>
            <a:ext cx="1728192" cy="1495830"/>
          </a:xfrm>
          <a:prstGeom prst="rect">
            <a:avLst/>
          </a:prstGeom>
          <a:noFill/>
        </p:spPr>
      </p:pic>
      <p:pic>
        <p:nvPicPr>
          <p:cNvPr id="4100" name="Picture 4" descr="C:\!Картинки\AI_инфографика\!!!Значки Для презентаций_образование\ОСНОВЫ ЕГЭ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570" y="4072552"/>
            <a:ext cx="1728192" cy="1495830"/>
          </a:xfrm>
          <a:prstGeom prst="rect">
            <a:avLst/>
          </a:prstGeom>
          <a:noFill/>
        </p:spPr>
      </p:pic>
      <p:pic>
        <p:nvPicPr>
          <p:cNvPr id="4101" name="Picture 5" descr="C:\!Картинки\AI_инфографика\!!!Значки Для презентаций_образование\Профессиональные пробы_2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1728192" cy="1495830"/>
          </a:xfrm>
          <a:prstGeom prst="rect">
            <a:avLst/>
          </a:prstGeom>
          <a:noFill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806" y="310451"/>
            <a:ext cx="1209982" cy="18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C:\!Картинки\AI_инфографика\!!!Значки Для презентаций_образование\ЗАЩИТА ПРОГРАММЫ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0172" y="1412776"/>
            <a:ext cx="1728192" cy="14958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121" y="214405"/>
            <a:ext cx="1032061" cy="155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6948264" y="5658675"/>
            <a:ext cx="1976063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altLang="ru-RU" b="1" kern="0" dirty="0" smtClean="0">
                <a:solidFill>
                  <a:schemeClr val="bg1"/>
                </a:solidFill>
                <a:ea typeface="DejaVu Sans" charset="0"/>
                <a:cs typeface="DejaVu Sans" charset="0"/>
              </a:rPr>
              <a:t>ГЕЙМИФИКАЦИЯ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5576" y="314653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СТАРШАЯ ШКОЛА </a:t>
            </a:r>
          </a:p>
          <a:p>
            <a:pPr algn="ctr"/>
            <a:r>
              <a:rPr lang="ru-RU" sz="2800" b="1" dirty="0" smtClean="0"/>
              <a:t>(10-11 КЛАСС)</a:t>
            </a:r>
            <a:endParaRPr lang="ru-RU" sz="28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45111" y="2996952"/>
            <a:ext cx="2124236" cy="558906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</a:rPr>
              <a:t>ИССЛЕДОВАТЕЛЬСКАЯ ДЕЯТЕЛЬНОСТЬ</a:t>
            </a:r>
            <a:endParaRPr lang="ru-RU" sz="1500" b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55776" y="2996952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ПРОЕКТНЫЕ СЕМИНАРЫ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88024" y="5661248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ПУБЛИЧНОЕ ПРЕДСТАВЛЕНИЕ РЕЗУЛЬТАТОВ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788024" y="2996952"/>
            <a:ext cx="1836204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ИНДИВИДУАЛЬНЫЙ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</a:rPr>
              <a:t>УЧЕБНЫЙ ПРОЕКТ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!Картинки\AI_инфографика\!!!Значки Для презентаций_образование\Проектный семинар_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1639" y="1594039"/>
            <a:ext cx="1408313" cy="1218960"/>
          </a:xfrm>
          <a:prstGeom prst="rect">
            <a:avLst/>
          </a:prstGeom>
          <a:noFill/>
        </p:spPr>
      </p:pic>
      <p:pic>
        <p:nvPicPr>
          <p:cNvPr id="3075" name="Picture 3" descr="C:\!Картинки\AI_инфографика\!!!Значки Для презентаций_образование\Публичное представление_2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4187626"/>
            <a:ext cx="1368152" cy="1184199"/>
          </a:xfrm>
          <a:prstGeom prst="rect">
            <a:avLst/>
          </a:prstGeom>
          <a:noFill/>
        </p:spPr>
      </p:pic>
      <p:pic>
        <p:nvPicPr>
          <p:cNvPr id="3076" name="Picture 4" descr="C:\!Картинки\AI_инфографика\!!!Значки Для презентаций_образование\Игры-стратегии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198698"/>
            <a:ext cx="1440160" cy="1246526"/>
          </a:xfrm>
          <a:prstGeom prst="rect">
            <a:avLst/>
          </a:prstGeom>
          <a:noFill/>
        </p:spPr>
      </p:pic>
      <p:pic>
        <p:nvPicPr>
          <p:cNvPr id="3077" name="Picture 5" descr="C:\!Картинки\AI_инфографика\!!!Значки Для презентаций_образование\Исследовательская деятельность_2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0636" y="1585838"/>
            <a:ext cx="1417788" cy="1227161"/>
          </a:xfrm>
          <a:prstGeom prst="rect">
            <a:avLst/>
          </a:prstGeom>
          <a:noFill/>
        </p:spPr>
      </p:pic>
      <p:pic>
        <p:nvPicPr>
          <p:cNvPr id="3078" name="Picture 6" descr="C:\!Картинки\AI_инфографика\!!!Значки Для презентаций_образование\Проектная деятельность_2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95765" y="1594039"/>
            <a:ext cx="1368152" cy="1184199"/>
          </a:xfrm>
          <a:prstGeom prst="rect">
            <a:avLst/>
          </a:prstGeom>
          <a:noFill/>
        </p:spPr>
      </p:pic>
      <p:sp>
        <p:nvSpPr>
          <p:cNvPr id="28" name="Скругленный прямоугольник 27"/>
          <p:cNvSpPr/>
          <p:nvPr/>
        </p:nvSpPr>
        <p:spPr>
          <a:xfrm>
            <a:off x="433497" y="5658675"/>
            <a:ext cx="1872208" cy="573491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ФЛАГМАНСКИЕ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079" name="Picture 7" descr="C:\!Картинки\AI_инфографика\!!!Значки Для презентаций_образование\ГЛОБАЛЬНЫЕ ПРОЕКТЫ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935" y="4237426"/>
            <a:ext cx="1395417" cy="1207798"/>
          </a:xfrm>
          <a:prstGeom prst="rect">
            <a:avLst/>
          </a:prstGeom>
          <a:noFill/>
        </p:spPr>
      </p:pic>
      <p:sp>
        <p:nvSpPr>
          <p:cNvPr id="25" name="Скругленный прямоугольник 24"/>
          <p:cNvSpPr/>
          <p:nvPr/>
        </p:nvSpPr>
        <p:spPr>
          <a:xfrm>
            <a:off x="467544" y="2996952"/>
            <a:ext cx="1872208" cy="576064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ИНДИВИДУАЛЬНЫЙ УЧЕБНЫЙ ПЛАН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9" name="Picture 5" descr="C:\!Картинки\AI_инфографика\!!!Значки Для презентаций_образование\ИОП_2-01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1368152" cy="1184199"/>
          </a:xfrm>
          <a:prstGeom prst="rect">
            <a:avLst/>
          </a:prstGeom>
          <a:noFill/>
        </p:spPr>
      </p:pic>
      <p:pic>
        <p:nvPicPr>
          <p:cNvPr id="30" name="Picture 2" descr="C:\!Картинки\AI_инфографика\!!!Значки Для презентаций_образование\руки_син-01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1639" y="4190927"/>
            <a:ext cx="1440161" cy="1246526"/>
          </a:xfrm>
          <a:prstGeom prst="rect">
            <a:avLst/>
          </a:prstGeom>
          <a:noFill/>
        </p:spPr>
      </p:pic>
      <p:sp>
        <p:nvSpPr>
          <p:cNvPr id="32" name="Скругленный прямоугольник 31"/>
          <p:cNvSpPr/>
          <p:nvPr/>
        </p:nvSpPr>
        <p:spPr>
          <a:xfrm>
            <a:off x="2627784" y="5661248"/>
            <a:ext cx="1940892" cy="573491"/>
          </a:xfrm>
          <a:prstGeom prst="roundRect">
            <a:avLst/>
          </a:prstGeom>
          <a:solidFill>
            <a:srgbClr val="004F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СЕТЕВОЕ ВЗАИМОДЕЙСТВИЕ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0392" y="317508"/>
            <a:ext cx="1011467" cy="152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29"/>
          <p:cNvGrpSpPr/>
          <p:nvPr/>
        </p:nvGrpSpPr>
        <p:grpSpPr>
          <a:xfrm>
            <a:off x="0" y="0"/>
            <a:ext cx="9144000" cy="260648"/>
            <a:chOff x="0" y="0"/>
            <a:chExt cx="9144000" cy="3690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303610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334566"/>
              <a:ext cx="9144000" cy="3452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28"/>
          <p:cNvGrpSpPr/>
          <p:nvPr/>
        </p:nvGrpSpPr>
        <p:grpSpPr>
          <a:xfrm>
            <a:off x="-3324" y="6576516"/>
            <a:ext cx="9147325" cy="308868"/>
            <a:chOff x="-3325" y="4971145"/>
            <a:chExt cx="9147325" cy="23165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5078127"/>
              <a:ext cx="9144000" cy="124669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5016674"/>
              <a:ext cx="9144000" cy="36575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325" y="4971145"/>
              <a:ext cx="9144000" cy="18288"/>
            </a:xfrm>
            <a:prstGeom prst="rect">
              <a:avLst/>
            </a:prstGeom>
            <a:solidFill>
              <a:srgbClr val="004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1" y="260648"/>
            <a:ext cx="8748463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/>
              <a:t>Взаимодействие </a:t>
            </a:r>
            <a:r>
              <a:rPr lang="ru-RU" sz="3200" b="1" dirty="0"/>
              <a:t>с </a:t>
            </a:r>
            <a:endParaRPr lang="ru-RU" sz="3200" b="1" dirty="0" smtClean="0"/>
          </a:p>
          <a:p>
            <a:pPr lvl="0" algn="ctr">
              <a:spcBef>
                <a:spcPct val="0"/>
              </a:spcBef>
            </a:pPr>
            <a:r>
              <a:rPr lang="ru-RU" sz="3200" b="1" dirty="0" smtClean="0"/>
              <a:t>организациями-партнерами</a:t>
            </a:r>
            <a:endParaRPr kumimoji="0" lang="ru-RU" sz="3200" b="1" i="0" u="non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49996" y="1628800"/>
            <a:ext cx="839846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Педагогическое направление </a:t>
            </a:r>
          </a:p>
          <a:p>
            <a:r>
              <a:rPr lang="ru-RU" b="1" dirty="0"/>
              <a:t>Красноярский государственный педагогический университет им. В. П. Астафьева</a:t>
            </a:r>
          </a:p>
          <a:p>
            <a:r>
              <a:rPr lang="ru-RU" b="1" dirty="0">
                <a:solidFill>
                  <a:srgbClr val="FF0000"/>
                </a:solidFill>
              </a:rPr>
              <a:t>Инженерно-технологическое направление</a:t>
            </a:r>
            <a:endParaRPr lang="ru-RU" b="1" dirty="0"/>
          </a:p>
          <a:p>
            <a:r>
              <a:rPr lang="ru-RU" b="1" dirty="0"/>
              <a:t>Сибирский государственный аэрокосмический университет им. академика М. Ф. </a:t>
            </a:r>
            <a:r>
              <a:rPr lang="ru-RU" b="1" dirty="0" err="1"/>
              <a:t>Решетнева</a:t>
            </a:r>
            <a:endParaRPr lang="ru-RU" b="1" dirty="0"/>
          </a:p>
          <a:p>
            <a:r>
              <a:rPr lang="ru-RU" b="1" dirty="0"/>
              <a:t>Сибирский федеральный университет (Политехнический институт, Институт космических и информационных технологий, </a:t>
            </a:r>
            <a:r>
              <a:rPr lang="ru-RU" b="1" dirty="0" smtClean="0"/>
              <a:t>Институт </a:t>
            </a:r>
            <a:r>
              <a:rPr lang="ru-RU" b="1" dirty="0"/>
              <a:t>цветных металлов и золота, Военно-инженерный институт, Красноярский техникум промышленного сервиса</a:t>
            </a:r>
          </a:p>
          <a:p>
            <a:r>
              <a:rPr lang="ru-RU" b="1" dirty="0">
                <a:solidFill>
                  <a:srgbClr val="FF0000"/>
                </a:solidFill>
              </a:rPr>
              <a:t>Гуманитарное направление </a:t>
            </a:r>
          </a:p>
          <a:p>
            <a:r>
              <a:rPr lang="ru-RU" b="1" dirty="0"/>
              <a:t>Институт филологии и языковых коммуникаций СФУ</a:t>
            </a:r>
          </a:p>
          <a:p>
            <a:r>
              <a:rPr lang="ru-RU" b="1" dirty="0"/>
              <a:t>Восточно-Сибирский институт туризма</a:t>
            </a:r>
          </a:p>
          <a:p>
            <a:r>
              <a:rPr lang="ru-RU" b="1" dirty="0"/>
              <a:t>Общественная организация «</a:t>
            </a:r>
            <a:r>
              <a:rPr lang="ru-RU" b="1" dirty="0" err="1"/>
              <a:t>Айсик</a:t>
            </a:r>
            <a:r>
              <a:rPr lang="ru-RU" b="1" dirty="0"/>
              <a:t>» </a:t>
            </a:r>
          </a:p>
          <a:p>
            <a:r>
              <a:rPr lang="ru-RU" b="1" dirty="0">
                <a:solidFill>
                  <a:srgbClr val="FF0000"/>
                </a:solidFill>
              </a:rPr>
              <a:t>Медицинское направление</a:t>
            </a:r>
          </a:p>
          <a:p>
            <a:r>
              <a:rPr lang="ru-RU" b="1" dirty="0"/>
              <a:t>Краевая клиническая больница и Красноярский медицинский университет им. профессора В.Ф. </a:t>
            </a:r>
            <a:r>
              <a:rPr lang="ru-RU" b="1" dirty="0" err="1"/>
              <a:t>Войно-Ясенецкого</a:t>
            </a:r>
            <a:r>
              <a:rPr lang="ru-RU" b="1" dirty="0"/>
              <a:t> </a:t>
            </a:r>
          </a:p>
          <a:p>
            <a:r>
              <a:rPr lang="ru-RU" b="1" dirty="0"/>
              <a:t>Городской парк флоры и фауны «Роев Ручей»</a:t>
            </a:r>
          </a:p>
        </p:txBody>
      </p:sp>
    </p:spTree>
    <p:extLst>
      <p:ext uri="{BB962C8B-B14F-4D97-AF65-F5344CB8AC3E}">
        <p14:creationId xmlns:p14="http://schemas.microsoft.com/office/powerpoint/2010/main" val="36318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4673</TotalTime>
  <Words>843</Words>
  <Application>Microsoft Office PowerPoint</Application>
  <PresentationFormat>Экран (4:3)</PresentationFormat>
  <Paragraphs>144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Инфраструктурные изменения как условие реализации новых моделей образования</dc:title>
  <dc:creator>IrinaBronnikova</dc:creator>
  <cp:lastModifiedBy>Татьяна Копылова</cp:lastModifiedBy>
  <cp:revision>113</cp:revision>
  <cp:lastPrinted>2016-02-24T09:00:43Z</cp:lastPrinted>
  <dcterms:created xsi:type="dcterms:W3CDTF">2016-02-21T06:33:32Z</dcterms:created>
  <dcterms:modified xsi:type="dcterms:W3CDTF">2019-02-13T03:07:06Z</dcterms:modified>
</cp:coreProperties>
</file>