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3" r:id="rId2"/>
    <p:sldId id="293" r:id="rId3"/>
    <p:sldId id="328" r:id="rId4"/>
    <p:sldId id="327" r:id="rId5"/>
    <p:sldId id="318" r:id="rId6"/>
    <p:sldId id="290" r:id="rId7"/>
    <p:sldId id="319" r:id="rId8"/>
    <p:sldId id="320" r:id="rId9"/>
    <p:sldId id="292" r:id="rId10"/>
    <p:sldId id="321" r:id="rId11"/>
    <p:sldId id="322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4" d="100"/>
          <a:sy n="8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53D35-17B1-4B6B-831C-E87E9E50D6DF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25BD5-C114-4ADA-86D8-AFB952645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40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239000" cy="56356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Реестр программ профессионального развития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800" dirty="0" smtClean="0"/>
              <a:t>  </a:t>
            </a:r>
            <a:r>
              <a:rPr lang="ru-RU" sz="1600" b="1" i="1" dirty="0" smtClean="0"/>
              <a:t>АНКЕТА "Реализация профессионального стандарта педагога в ОУ"</a:t>
            </a:r>
          </a:p>
          <a:p>
            <a:pPr>
              <a:buAutoNum type="arabicPeriod"/>
            </a:pPr>
            <a:r>
              <a:rPr lang="ru-RU" sz="1600" dirty="0" smtClean="0"/>
              <a:t>Имеется ли в ОУ разработанная и утвержденная (директором, общим собранием</a:t>
            </a:r>
          </a:p>
          <a:p>
            <a:pPr>
              <a:buNone/>
            </a:pPr>
            <a:r>
              <a:rPr lang="ru-RU" sz="1600" dirty="0" smtClean="0"/>
              <a:t> коллектива, др.) программа профессионального развития педагогических кадров на основе </a:t>
            </a:r>
          </a:p>
          <a:p>
            <a:pPr>
              <a:buNone/>
            </a:pPr>
            <a:r>
              <a:rPr lang="ru-RU" sz="1600" dirty="0" err="1" smtClean="0"/>
              <a:t>профстандарта</a:t>
            </a:r>
            <a:r>
              <a:rPr lang="ru-RU" sz="1600" dirty="0" smtClean="0"/>
              <a:t> "Педагог"? </a:t>
            </a:r>
          </a:p>
          <a:p>
            <a:pPr>
              <a:buNone/>
            </a:pPr>
            <a:r>
              <a:rPr lang="ru-RU" sz="1600" dirty="0" smtClean="0"/>
              <a:t>«ДА» - Как называется документ? Когда и кем обсужден и утвержден?</a:t>
            </a:r>
          </a:p>
          <a:p>
            <a:pPr>
              <a:buNone/>
            </a:pPr>
            <a:r>
              <a:rPr lang="ru-RU" sz="1600" dirty="0" smtClean="0"/>
              <a:t>«НЕТ» - Что есть вместо этого?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endParaRPr lang="ru-RU" sz="2000" dirty="0" smtClean="0"/>
          </a:p>
          <a:p>
            <a:pPr algn="ctr">
              <a:spcAft>
                <a:spcPts val="1200"/>
              </a:spcAft>
              <a:buNone/>
            </a:pPr>
            <a:r>
              <a:rPr lang="ru-RU" sz="1800" dirty="0" smtClean="0"/>
              <a:t>В Красноярске 116 общеобразовательных учреждений</a:t>
            </a:r>
          </a:p>
          <a:p>
            <a:pPr>
              <a:buNone/>
            </a:pPr>
            <a:r>
              <a:rPr lang="ru-RU" sz="1800" dirty="0" smtClean="0"/>
              <a:t>                 Сдали анкету: 108 (93%)</a:t>
            </a:r>
          </a:p>
          <a:p>
            <a:pPr>
              <a:buNone/>
            </a:pPr>
            <a:r>
              <a:rPr lang="ru-RU" sz="1800" dirty="0" smtClean="0"/>
              <a:t>                 Не сдали анкету: 8 (7%)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</a:t>
            </a:r>
            <a:endParaRPr lang="ru-RU" sz="1800" dirty="0"/>
          </a:p>
        </p:txBody>
      </p:sp>
      <p:pic>
        <p:nvPicPr>
          <p:cNvPr id="4" name="Рисунок 3" descr="C:\Users\Metodist\Desktop\Ленинский\rajony-v-krasnoyarske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2362200"/>
            <a:ext cx="6705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343400" y="5562600"/>
            <a:ext cx="0" cy="838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i="1" dirty="0" smtClean="0"/>
              <a:t>Структурирование достижений: </a:t>
            </a:r>
          </a:p>
          <a:p>
            <a:pPr>
              <a:buNone/>
            </a:pPr>
            <a:r>
              <a:rPr lang="ru-RU" sz="1400" i="1" dirty="0" smtClean="0"/>
              <a:t>составьте перечень компетенций, которые вы оценили баллом «1». </a:t>
            </a:r>
          </a:p>
          <a:p>
            <a:pPr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Таблица 2. Мои профессиональные дефициты</a:t>
            </a:r>
          </a:p>
          <a:p>
            <a:pPr>
              <a:buNone/>
            </a:pPr>
            <a:endParaRPr lang="ru-RU" sz="1600" dirty="0" smtClean="0"/>
          </a:p>
          <a:p>
            <a:pPr algn="ctr">
              <a:buNone/>
            </a:pP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2514601"/>
          <a:ext cx="8458200" cy="3374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784671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Компетенции (трудовые действия), оцененные баллом «0»или «1»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Распределение дефицитов по степени актуальности их восполнения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Примечание</a:t>
                      </a:r>
                      <a:endParaRPr lang="ru-RU" sz="1400" dirty="0"/>
                    </a:p>
                  </a:txBody>
                  <a:tcPr/>
                </a:tc>
              </a:tr>
              <a:tr h="43168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Трудовая функция «Общепедагогическая функция. Обучение»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68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Трудовая функция «Воспитательная деятельность»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68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Трудовая функция «Развивающая деятельность»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/>
              <a:t>Таблица 3.</a:t>
            </a:r>
          </a:p>
          <a:p>
            <a:pPr algn="ctr">
              <a:buNone/>
            </a:pPr>
            <a:r>
              <a:rPr lang="ru-RU" sz="1600" dirty="0" smtClean="0"/>
              <a:t> План устранения дефицитов профессиональной деятельности </a:t>
            </a:r>
          </a:p>
          <a:p>
            <a:pPr algn="ctr">
              <a:buNone/>
            </a:pP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600200"/>
          <a:ext cx="8686800" cy="4708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610"/>
                <a:gridCol w="1647497"/>
                <a:gridCol w="1123293"/>
                <a:gridCol w="1198179"/>
                <a:gridCol w="1422838"/>
                <a:gridCol w="1722383"/>
              </a:tblGrid>
              <a:tr h="78467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Трудовые функции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Компетеции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(трудовые действия), овладение которыми актуально для меня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Планируемый результат развития компетенции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Планируемые сроки в 2018г. (2019- 2020гг)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Формы работы по преодолению дефицитов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Формы предъявления результатов овладения компетенцией</a:t>
                      </a:r>
                      <a:endParaRPr lang="ru-RU" sz="1200" dirty="0"/>
                    </a:p>
                  </a:txBody>
                  <a:tcPr/>
                </a:tc>
              </a:tr>
              <a:tr h="431687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«Обучение»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31687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«Воспитательная деятельность»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31687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«Развивающая деятельность»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316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16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Реестр программ профессионального развития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4419600"/>
            <a:ext cx="8458200" cy="2057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Выводы:</a:t>
            </a:r>
          </a:p>
          <a:p>
            <a:pPr>
              <a:spcBef>
                <a:spcPts val="1200"/>
              </a:spcBef>
              <a:buNone/>
            </a:pPr>
            <a:r>
              <a:rPr lang="ru-RU" sz="2000" dirty="0" smtClean="0"/>
              <a:t>   - 35% ОО города Красноярска не имеют программ профессионального развития педагогических кадров;</a:t>
            </a:r>
          </a:p>
          <a:p>
            <a:pPr>
              <a:spcBef>
                <a:spcPts val="1200"/>
              </a:spcBef>
              <a:buNone/>
            </a:pPr>
            <a:r>
              <a:rPr lang="ru-RU" sz="2000" dirty="0" smtClean="0"/>
              <a:t>   - разночтения в названиях программ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838200"/>
          <a:ext cx="83820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19300"/>
                <a:gridCol w="2171700"/>
                <a:gridCol w="2095500"/>
              </a:tblGrid>
              <a:tr h="5486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Имеют программу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Другой документ</a:t>
                      </a:r>
                      <a:endParaRPr lang="ru-RU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ru-RU" dirty="0" smtClean="0"/>
                        <a:t>Ленинский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dirty="0" smtClean="0"/>
                        <a:t>Свердловский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+ 1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 + 1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dirty="0" smtClean="0"/>
                        <a:t>Центральный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 (из 10)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Железнодорожный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(из 9)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Октябрьский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18 (из 19)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Советский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 (из 30)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Задача: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Продолжить разработку программ персонифицированного профессионального развития педагогических кадров на </a:t>
            </a:r>
            <a:r>
              <a:rPr lang="ru-RU" sz="2400" b="1" dirty="0" smtClean="0"/>
              <a:t>основе требований профессионального стандарта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Предложение: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Разработать (доработать, откорректировать, переоформить, др.) в ОУ программы профессионального развития педагогических кадров с учетом </a:t>
            </a:r>
            <a:r>
              <a:rPr lang="ru-RU" sz="2400" b="1" dirty="0" smtClean="0"/>
              <a:t>требований профессионального стандарта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/>
              <a:t>Профессиональный стандарт - характеристика квалификации, необходимой работнику для осуществления профессиональной деятельности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В </a:t>
            </a:r>
            <a:r>
              <a:rPr lang="ru-RU" sz="2400" dirty="0" err="1" smtClean="0"/>
              <a:t>Профстандарте</a:t>
            </a:r>
            <a:r>
              <a:rPr lang="ru-RU" sz="2400" dirty="0" smtClean="0"/>
              <a:t> педагога определены две обобщенные трудовые функции: 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- педагогическая деятельность по проектированию и реализации образовательного процесса 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- педагогическая деятельность по проектированию и реализации основной образовательной программы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Каждая из обобщенных трудовых функций делится на функции, отражающие квалификацию педагогов в обучении, воспитании, развитии обучающихся; разработке и реализации образовательных программ по уровням образования.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8736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Программа профессионального развития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Последовательное выполнение следующих шагов: </a:t>
            </a:r>
          </a:p>
          <a:p>
            <a:r>
              <a:rPr lang="ru-RU" sz="2000" dirty="0" smtClean="0"/>
              <a:t>1 – </a:t>
            </a:r>
            <a:r>
              <a:rPr lang="ru-RU" sz="2000" u="sng" dirty="0" smtClean="0"/>
              <a:t>самоанализ и самооценка</a:t>
            </a:r>
            <a:r>
              <a:rPr lang="ru-RU" sz="2000" dirty="0" smtClean="0"/>
              <a:t> имеющегося уровня профессиональной компетентности педагога на основе требований к трудовым функциям, трудовым действиям, умениям, знаниям профессионального стандарта «Педагога»; </a:t>
            </a:r>
          </a:p>
          <a:p>
            <a:r>
              <a:rPr lang="ru-RU" sz="2000" dirty="0" smtClean="0"/>
              <a:t>2 – </a:t>
            </a:r>
            <a:r>
              <a:rPr lang="ru-RU" sz="2000" u="sng" dirty="0" smtClean="0"/>
              <a:t>выявление достижений</a:t>
            </a:r>
            <a:r>
              <a:rPr lang="ru-RU" sz="2000" dirty="0" smtClean="0"/>
              <a:t> профессиональной деятельности по результатам самооценки; </a:t>
            </a:r>
          </a:p>
          <a:p>
            <a:r>
              <a:rPr lang="ru-RU" sz="2000" dirty="0" smtClean="0"/>
              <a:t>3 – </a:t>
            </a:r>
            <a:r>
              <a:rPr lang="ru-RU" sz="2000" u="sng" dirty="0" smtClean="0"/>
              <a:t>выявление профессиональных дефицитов</a:t>
            </a:r>
            <a:r>
              <a:rPr lang="ru-RU" sz="2000" dirty="0" smtClean="0"/>
              <a:t> по результатам самооценки и построение индивидуального плана профессионального развития педагога; </a:t>
            </a:r>
          </a:p>
          <a:p>
            <a:r>
              <a:rPr lang="ru-RU" sz="2000" dirty="0" smtClean="0"/>
              <a:t>4 – </a:t>
            </a:r>
            <a:r>
              <a:rPr lang="ru-RU" sz="2000" u="sng" dirty="0" smtClean="0"/>
              <a:t>построение программы персонифицированного профессионального развития </a:t>
            </a:r>
            <a:r>
              <a:rPr lang="ru-RU" sz="2000" dirty="0" smtClean="0"/>
              <a:t>педагогических работников образовательной организации. </a:t>
            </a:r>
          </a:p>
          <a:p>
            <a:pPr>
              <a:buNone/>
            </a:pP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i="1" dirty="0" smtClean="0"/>
              <a:t>Необходимо оценить каждое действие </a:t>
            </a:r>
            <a:r>
              <a:rPr lang="ru-RU" sz="1400" i="1" dirty="0" err="1" smtClean="0"/>
              <a:t>профстандарта</a:t>
            </a:r>
            <a:r>
              <a:rPr lang="ru-RU" sz="1400" i="1" dirty="0" smtClean="0"/>
              <a:t> в соответствии со своими возможностями, поставить баллы от 0 до 2 (2 – полное соответствие, 0 – наименьшее</a:t>
            </a:r>
            <a:r>
              <a:rPr lang="ru-RU" sz="1800" i="1" dirty="0" smtClean="0"/>
              <a:t>).</a:t>
            </a:r>
          </a:p>
          <a:p>
            <a:pPr>
              <a:buNone/>
            </a:pPr>
            <a:r>
              <a:rPr lang="ru-RU" sz="1600" b="1" dirty="0" smtClean="0"/>
              <a:t>Блок 1. Трудовая общепедагогическая функция: </a:t>
            </a:r>
            <a:r>
              <a:rPr lang="ru-RU" sz="1600" b="1" u="sng" dirty="0" smtClean="0"/>
              <a:t>обучающая деятельность</a:t>
            </a:r>
            <a:endParaRPr lang="ru-RU" sz="1600" u="sng" dirty="0" smtClean="0"/>
          </a:p>
          <a:p>
            <a:pPr>
              <a:buNone/>
            </a:pPr>
            <a:r>
              <a:rPr lang="ru-RU" sz="2400" b="1" dirty="0" smtClean="0"/>
              <a:t>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1828800"/>
          <a:ext cx="8534400" cy="436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Трудовое действие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Кол-во баллов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и реализация программ учебных дисциплин в рамках основной общеобразовательной программы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Осуществление профессиональной деятельности в соответствии с требованиями федеральных государственных образовательных стандартов  дошкольного, начального общего, основного общего, среднего общего образования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Участие в разработке и реализации программы развития образовательной организации в целях создания безопасной и комфортной образовательной среды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Планирование и проведение учебных занятий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Систематический анализ эффективности учебных занятий и подходов к обучению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41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Организация, осуществление контроля и оценки учебных достижений, текущих и итоговых результатов освоения основной образовательной программы обучающимися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Формирование универсальных учебных действий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Формирование навыков, связанных с информационно-коммуникационными технологиями (далее – ИКТ)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Формирование мотивации к обучению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Объективная оценка знаний обучающихся на основе тестирования и других методов контроля в соответствии с реальными учебными возможностями детей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Блок 2. Трудовая общепедагогическая функция: </a:t>
            </a:r>
            <a:r>
              <a:rPr lang="ru-RU" sz="1600" b="1" u="sng" dirty="0" smtClean="0"/>
              <a:t>воспитательная деятельность</a:t>
            </a:r>
            <a:endParaRPr lang="ru-RU" sz="1600" u="sng" dirty="0" smtClean="0"/>
          </a:p>
          <a:p>
            <a:pPr>
              <a:buNone/>
            </a:pPr>
            <a:r>
              <a:rPr lang="ru-RU" sz="2400" b="1" dirty="0" smtClean="0"/>
              <a:t>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219200"/>
          <a:ext cx="8763000" cy="5168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4106"/>
                <a:gridCol w="938894"/>
              </a:tblGrid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Трудовое действие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Кол-во баллов</a:t>
                      </a:r>
                      <a:endParaRPr lang="ru-RU" sz="12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Регулирование поведения обучающихся для обеспечения безопасной образовательной среды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Реализация современных, в том числе интерактивных, форм и методов воспитательной работы, используя их как на занятии, так и во внеурочной  деятельности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Постановка воспитательных целей, способствующих развитию обучающихся, независимо от их способностей и характера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Определение и принятие четких правил поведения обучающимися в соответствии с уставом образовательной организации и правилами внутреннего распорядка  образовательной организации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Проектирование и реализация воспитательных программ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Реализация воспитательных возможностей различных видов деятельности ребенка (учебной, игровой, трудовой, спортивной, художественной и т.д.)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66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Проектирование ситуаций и событий, развивающих эмоционально-ценностную сферу ребенка (культуру переживаний и ценностные ориентации ребенка)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31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Помощь и поддержка в организации деятельности ученических органов самоуправления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3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Создание, поддержание уклада, атмосферы и традиций жизни образовательной организации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822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толерантности и навыков поведения в изменяющейся поликультурной среде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Использование конструктивных воспитательных усилий родителей (законных представителей) обучающихся, помощь  семье в решении вопросов воспитания ребенка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57200"/>
            <a:ext cx="88392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Блок 2. Трудовая общепедагогическая функция: </a:t>
            </a:r>
            <a:r>
              <a:rPr lang="ru-RU" sz="1600" b="1" u="sng" dirty="0" smtClean="0"/>
              <a:t>развивающая деятельность</a:t>
            </a:r>
            <a:endParaRPr lang="ru-RU" sz="1600" u="sng" dirty="0" smtClean="0"/>
          </a:p>
          <a:p>
            <a:pPr>
              <a:buNone/>
            </a:pPr>
            <a:r>
              <a:rPr lang="ru-RU" sz="2400" b="1" dirty="0" smtClean="0"/>
              <a:t>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914400"/>
          <a:ext cx="8839200" cy="575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574"/>
                <a:gridCol w="768626"/>
              </a:tblGrid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Трудовое действие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Кол-во баллов</a:t>
                      </a:r>
                      <a:endParaRPr lang="ru-RU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Выявление в ходе наблюдения поведенческих и личностных проблем обучающихся, связанных с особенностями их развития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Оценка параметров и проектирование психологически безопасной и комфортной образовательной среды, разработка программ профилактики различных форм насилия в школе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Применение инструментария и методов диагностики и оценки показателей уровня и динамики развития ребенка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Освоение и применение психолого-педагогических технологий (в том числе инклюзивных), необходимых для адресной работы с различными контингентами учащихся: одаренные дети, социально уязвимые дети, дети, попавшие в трудные жизненные ситуации, дети-мигранты, дети-сироты, дети с особыми образовательными потребностями (аутисты, дети с синдромом дефицита внимания и гиперактивностью и др.), дети с ограниченными возможностями здоровья, дети с девиациями поведения, дети с зависимостью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896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Оказание адресной помощи обучающимся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136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 другими специалистами в рамках психолого-медико-педагогического консилиума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66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Разработка (совместно с другими специалистами) и реализация совместно с родителями (законными представителями) программ индивидуального развития ребенка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804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Освоение и адекватное применение специальных технологий и методов, позволяющих проводить коррекционно-развивающую работу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351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Развитие у обучающихся познавательной активности, самостоятельности, инициативы, творческих способностей, формирование гражданской позиции, способности к труду и жизни в условиях современного мира, формирование у обучающихся культуры здорового и безопасного образа жизни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Формирование и реализация программ развития универсальных учебных действий, образцов и ценностей социального поведения, навыков поведения в мире виртуальной реальности и социальных сетях, формирование толерантности и позитивных образцов поликультурного общения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4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Формирование системы регуляции поведения и деятельности обучающихся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Выявление в ходе наблюдения поведенческих и личностных проблем обучающихся, связанных с особенностями их развития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Профессиональный стандарт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i="1" dirty="0" smtClean="0"/>
              <a:t>Структурирование достижений: </a:t>
            </a:r>
          </a:p>
          <a:p>
            <a:pPr>
              <a:buNone/>
            </a:pPr>
            <a:r>
              <a:rPr lang="ru-RU" sz="1400" i="1" dirty="0" smtClean="0"/>
              <a:t>составьте перечень компетенций, которые вы оценили баллом «2». Выделите те из них, успешный</a:t>
            </a:r>
          </a:p>
          <a:p>
            <a:pPr>
              <a:buNone/>
            </a:pPr>
            <a:r>
              <a:rPr lang="ru-RU" sz="1400" i="1" dirty="0" smtClean="0"/>
              <a:t> опыт реализации которых можете представить коллегам, поставив, например, знак «+» рядом с </a:t>
            </a:r>
          </a:p>
          <a:p>
            <a:pPr>
              <a:buNone/>
            </a:pPr>
            <a:r>
              <a:rPr lang="ru-RU" sz="1400" i="1" dirty="0" smtClean="0"/>
              <a:t>выделенной компетенцией Результаты представьте в таблице 1.</a:t>
            </a:r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Таблица 1. Мои профессиональные достижения</a:t>
            </a:r>
          </a:p>
          <a:p>
            <a:pPr algn="ctr">
              <a:buNone/>
            </a:pP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2819400"/>
          <a:ext cx="8610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Компетенции (трудовые действия), оцененные баллом «2»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Формы предъявления результатов, подтверждающих высокий уровень владения компетенцией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 опыта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Трудовая функция «Общепедагогическая функция. Обучение»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Трудовая функция «Воспитательная деятельность»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Трудовая функция «Развивающая деятельность»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1161</Words>
  <Application>Microsoft Office PowerPoint</Application>
  <PresentationFormat>Экран (4:3)</PresentationFormat>
  <Paragraphs>159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Реестр программ профессионального развития</vt:lpstr>
      <vt:lpstr>Реестр программ профессионального развития</vt:lpstr>
      <vt:lpstr>Профессиональный стандарт</vt:lpstr>
      <vt:lpstr>Профессиональный стандарт</vt:lpstr>
      <vt:lpstr>Программа профессионального развития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как ресурс перехода к новому профессиональному качеству педагога </dc:title>
  <dc:creator>Metodist</dc:creator>
  <cp:lastModifiedBy>Татьяна Копылова</cp:lastModifiedBy>
  <cp:revision>191</cp:revision>
  <dcterms:created xsi:type="dcterms:W3CDTF">2017-10-04T05:40:23Z</dcterms:created>
  <dcterms:modified xsi:type="dcterms:W3CDTF">2018-11-29T01:21:05Z</dcterms:modified>
</cp:coreProperties>
</file>