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9" r:id="rId2"/>
    <p:sldId id="322" r:id="rId3"/>
    <p:sldId id="324" r:id="rId4"/>
    <p:sldId id="323" r:id="rId5"/>
    <p:sldId id="326" r:id="rId6"/>
    <p:sldId id="325" r:id="rId7"/>
    <p:sldId id="348" r:id="rId8"/>
    <p:sldId id="329" r:id="rId9"/>
    <p:sldId id="283" r:id="rId10"/>
    <p:sldId id="330" r:id="rId11"/>
    <p:sldId id="331" r:id="rId12"/>
    <p:sldId id="332" r:id="rId13"/>
    <p:sldId id="335" r:id="rId14"/>
    <p:sldId id="336" r:id="rId15"/>
    <p:sldId id="338" r:id="rId16"/>
    <p:sldId id="339" r:id="rId17"/>
    <p:sldId id="342" r:id="rId18"/>
    <p:sldId id="344" r:id="rId19"/>
    <p:sldId id="345" r:id="rId20"/>
    <p:sldId id="371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7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6001A"/>
    <a:srgbClr val="683104"/>
    <a:srgbClr val="C05B08"/>
    <a:srgbClr val="CD6209"/>
    <a:srgbClr val="BC5908"/>
    <a:srgbClr val="5D380F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rtal-softs.ru/gimp-skach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gif"/><Relationship Id="rId4" Type="http://schemas.openxmlformats.org/officeDocument/2006/relationships/image" Target="../media/image5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i-gimp.ru/lessons" TargetMode="External"/><Relationship Id="rId7" Type="http://schemas.openxmlformats.org/officeDocument/2006/relationships/hyperlink" Target="http://www.progimp.ru/articles/sposobyi_sozdaniya_animatsii_v_gimp/" TargetMode="External"/><Relationship Id="rId2" Type="http://schemas.openxmlformats.org/officeDocument/2006/relationships/hyperlink" Target="https://docs.altlinux.org/books/altlibrary-gimp-2009101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tuit.ru/studies/courses/20282/1318/lecture/31047" TargetMode="External"/><Relationship Id="rId5" Type="http://schemas.openxmlformats.org/officeDocument/2006/relationships/hyperlink" Target="http://www.gimpart.org/animatsiya/prostaya-animatsiya-v-gimp" TargetMode="External"/><Relationship Id="rId4" Type="http://schemas.openxmlformats.org/officeDocument/2006/relationships/hyperlink" Target="https://studfiles.net/preview/621298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62018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Обработка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графики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анимации 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редакторе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GIMP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589860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1547664" y="4725144"/>
            <a:ext cx="7596336" cy="5458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030" y="-27384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54" y="542285"/>
            <a:ext cx="86423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6: </a:t>
            </a:r>
            <a:r>
              <a:rPr lang="ru-RU" sz="2800" dirty="0" smtClean="0">
                <a:latin typeface="+mn-lt"/>
              </a:rPr>
              <a:t>Передвинуть вставленный рисунок на место. При необходимости сделать корректировку (цвета, размера и т.д.)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</a:t>
            </a:r>
            <a:r>
              <a:rPr lang="ru-RU" sz="2800" dirty="0" smtClean="0"/>
              <a:t>Повторить 5-6 для всех рисунков.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 </a:t>
            </a:r>
            <a:r>
              <a:rPr lang="ru-RU" sz="2800" dirty="0" smtClean="0">
                <a:latin typeface="+mn-lt"/>
              </a:rPr>
              <a:t>Если вставленный рисунок должен находится за фоновым рисунком (например, фотография в рамочке), дублировать слой с фоном и разместить этот слой наверх.</a:t>
            </a:r>
            <a:endParaRPr lang="ru-RU" sz="2800" dirty="0" smtClean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</a:t>
            </a:r>
            <a:r>
              <a:rPr lang="ru-RU" sz="2800" dirty="0" smtClean="0"/>
              <a:t>Выделить и удалить с копии фонового слоя те области, которые закрывают </a:t>
            </a:r>
            <a:r>
              <a:rPr lang="ru-RU" sz="2800" dirty="0"/>
              <a:t>вставленный </a:t>
            </a:r>
            <a:r>
              <a:rPr lang="ru-RU" sz="2800" dirty="0" smtClean="0"/>
              <a:t>рисунок.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 </a:t>
            </a:r>
            <a:r>
              <a:rPr lang="ru-RU" sz="2800" dirty="0" smtClean="0"/>
              <a:t>Сохранить коллаж. Файл – Экспортировать – выбрать формат файла. </a:t>
            </a:r>
            <a:endParaRPr lang="ru-RU" sz="2800" dirty="0">
              <a:latin typeface="+mn-lt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16416" y="1340768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319818" y="1916832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319818" y="354015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316969" y="5373216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50" y="97468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 </a:t>
            </a:r>
            <a:endParaRPr lang="ru-RU" sz="280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16" y="188640"/>
            <a:ext cx="4762500" cy="3571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88864"/>
            <a:ext cx="3033101" cy="2557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934" y="3960661"/>
            <a:ext cx="2381250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184" y="548680"/>
            <a:ext cx="2272312" cy="3003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26" y="4080861"/>
            <a:ext cx="2092772" cy="2107720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876" y="1051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>
              <a:solidFill>
                <a:srgbClr val="A5002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51" y="533730"/>
            <a:ext cx="8108045" cy="5616624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09" y="5399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97623"/>
            <a:ext cx="6912768" cy="5174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8887" y="55355"/>
            <a:ext cx="5898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Изображение – Размер изображения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148064" y="3429000"/>
            <a:ext cx="540060" cy="720080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77329" y="5229200"/>
            <a:ext cx="1080120" cy="442324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70" y="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070" y="342713"/>
            <a:ext cx="806605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Выделить область</a:t>
            </a:r>
            <a:endParaRPr lang="en-US" sz="2800" dirty="0"/>
          </a:p>
          <a:p>
            <a:r>
              <a:rPr lang="ru-RU" sz="2800" dirty="0" smtClean="0"/>
              <a:t>Выделение - Инвертировать</a:t>
            </a:r>
          </a:p>
          <a:p>
            <a:r>
              <a:rPr lang="ru-RU" sz="2800" dirty="0" smtClean="0"/>
              <a:t>Правка – Скопировать – Вставить как – Новый слой </a:t>
            </a:r>
          </a:p>
          <a:p>
            <a:r>
              <a:rPr lang="ru-RU" sz="2800" dirty="0" smtClean="0"/>
              <a:t>Удалить слой с фоном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79" y="2097288"/>
            <a:ext cx="3901142" cy="3924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9289" y="2579303"/>
            <a:ext cx="583379" cy="50405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250" y="2169296"/>
            <a:ext cx="4646254" cy="3924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544229" y="3052018"/>
            <a:ext cx="1311845" cy="985283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50978" y="764704"/>
            <a:ext cx="2668894" cy="2066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27384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422" y="476672"/>
            <a:ext cx="85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Выделение - Выделить все. Правка </a:t>
            </a:r>
            <a:r>
              <a:rPr lang="ru-RU" sz="2800" dirty="0"/>
              <a:t>– </a:t>
            </a:r>
            <a:r>
              <a:rPr lang="ru-RU" sz="2800" dirty="0" smtClean="0"/>
              <a:t>Скопировать. </a:t>
            </a:r>
          </a:p>
          <a:p>
            <a:r>
              <a:rPr lang="ru-RU" sz="2800" dirty="0" smtClean="0"/>
              <a:t>Перейти на фоновый файл. </a:t>
            </a:r>
            <a:r>
              <a:rPr lang="ru-RU" sz="2800" dirty="0"/>
              <a:t>Вставить как – Новый слой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68" y="1589988"/>
            <a:ext cx="7020272" cy="4551813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19" y="972811"/>
            <a:ext cx="6180941" cy="52061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911" y="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49591"/>
            <a:ext cx="6549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Настройка цвета: </a:t>
            </a:r>
            <a:r>
              <a:rPr lang="ru-RU" sz="2800" dirty="0" smtClean="0"/>
              <a:t>Цвет – Цветовой баланс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5580112" y="3284984"/>
            <a:ext cx="1311845" cy="985283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24" y="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8640"/>
            <a:ext cx="6264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Выделить – Выбрать Масштабирование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5364088" y="3129728"/>
            <a:ext cx="1311845" cy="9852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8720"/>
            <a:ext cx="6552728" cy="49859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43608" y="2985712"/>
            <a:ext cx="624552" cy="50405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39536" y="4857920"/>
            <a:ext cx="624552" cy="50405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489" y="44624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519" y="44624"/>
            <a:ext cx="7226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рисунки размещены на фоновом рисунке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548680"/>
            <a:ext cx="7343775" cy="552450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457" y="567844"/>
            <a:ext cx="7235871" cy="54269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4267" y="8998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8-9: 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8316950" y="6341165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311" y="116632"/>
            <a:ext cx="8388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r>
              <a:rPr lang="ru-RU" sz="2800" dirty="0"/>
              <a:t> — это свободный растровый графический редактор, превосходная альтернатива дорогостоящему и очень тяжеловесному </a:t>
            </a:r>
            <a:r>
              <a:rPr lang="ru-RU" sz="2800" dirty="0" err="1"/>
              <a:t>Photoshop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Скачать бесплатно можно с сайта</a:t>
            </a: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portal-softs.ru/gimp-skachat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706551"/>
            <a:ext cx="6689765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2474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267" y="8998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 </a:t>
            </a:r>
            <a:endParaRPr lang="ru-RU" sz="2800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7" y="532217"/>
            <a:ext cx="8062331" cy="5488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68" y="1340768"/>
            <a:ext cx="5940584" cy="440643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16416" y="4653135"/>
            <a:ext cx="346736" cy="43204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/>
          <a:stretch/>
        </p:blipFill>
        <p:spPr>
          <a:xfrm>
            <a:off x="1928977" y="714745"/>
            <a:ext cx="6734175" cy="50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205" y="51911"/>
            <a:ext cx="5041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анимации в GIMP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548680"/>
            <a:ext cx="8317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Для </a:t>
            </a:r>
            <a:r>
              <a:rPr lang="ru-RU" sz="2800" dirty="0"/>
              <a:t>создания анимации требуется заранее подготовить несколько поэтапных </a:t>
            </a:r>
            <a:r>
              <a:rPr lang="ru-RU" sz="2800" dirty="0" smtClean="0"/>
              <a:t>рисунков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ru-RU" sz="2800" dirty="0"/>
              <a:t>воспользоваться уже готовыми шаблонами, которые можно найти в сети </a:t>
            </a:r>
            <a:r>
              <a:rPr lang="ru-RU" sz="2800" dirty="0" smtClean="0"/>
              <a:t>Интернет</a:t>
            </a:r>
            <a:endParaRPr lang="en-US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3" y="2492896"/>
            <a:ext cx="6121186" cy="33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27384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1757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</a:t>
            </a:r>
          </a:p>
          <a:p>
            <a:pPr lvl="0"/>
            <a:r>
              <a:rPr lang="ru-RU" sz="2400" dirty="0" smtClean="0"/>
              <a:t>Запускаем </a:t>
            </a:r>
            <a:r>
              <a:rPr lang="en-US" sz="2400" dirty="0" smtClean="0"/>
              <a:t>GIMP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открываем рисунок шаблона. (Файл – Открыть). Делаем разметку с помощью направляющих. Слева и сверху </a:t>
            </a:r>
            <a:r>
              <a:rPr lang="ru-RU" sz="2400" dirty="0"/>
              <a:t>от изображения </a:t>
            </a:r>
            <a:r>
              <a:rPr lang="ru-RU" sz="2400" dirty="0" smtClean="0"/>
              <a:t>находится линейка</a:t>
            </a:r>
            <a:r>
              <a:rPr lang="ru-RU" sz="2400" dirty="0"/>
              <a:t>, наведем на нее указатель мыши, нажмем левую клавишу и не отпуская будем двигать мышь в направлении к центру рисунка – на изображении </a:t>
            </a:r>
            <a:r>
              <a:rPr lang="ru-RU" sz="2400" dirty="0" smtClean="0"/>
              <a:t>появятся линии </a:t>
            </a:r>
            <a:r>
              <a:rPr lang="ru-RU" sz="2400" dirty="0"/>
              <a:t>– </a:t>
            </a:r>
            <a:r>
              <a:rPr lang="ru-RU" sz="2400" dirty="0" smtClean="0"/>
              <a:t>направляющие.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080736"/>
            <a:ext cx="5357844" cy="315931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436096" y="1844824"/>
            <a:ext cx="3600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051720" y="1844824"/>
            <a:ext cx="3744416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38655" y="2924944"/>
            <a:ext cx="381417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16632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2:</a:t>
            </a:r>
          </a:p>
          <a:p>
            <a:pPr lvl="0"/>
            <a:r>
              <a:rPr lang="ru-RU" sz="2400" dirty="0"/>
              <a:t>Выделяем </a:t>
            </a:r>
            <a:r>
              <a:rPr lang="ru-RU" sz="2400" dirty="0" smtClean="0"/>
              <a:t>фрагмент шаблона (с помощью прямоугольного выделения), копируем (Правка – Копировать). Создаем новый файл (Файл – Создать – Из буфера обмена). Это будет файл, в котором  мы будем создавать анимацию.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179896"/>
            <a:ext cx="8726177" cy="345638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95536" y="2395920"/>
            <a:ext cx="432048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11944"/>
            <a:ext cx="2667000" cy="27908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516216" y="1639836"/>
            <a:ext cx="1144469" cy="1044116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588" y="38041"/>
            <a:ext cx="844134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</a:t>
            </a:r>
          </a:p>
          <a:p>
            <a:r>
              <a:rPr lang="ru-RU" sz="2400" dirty="0"/>
              <a:t>Выделяем </a:t>
            </a:r>
            <a:r>
              <a:rPr lang="ru-RU" sz="2400" dirty="0" smtClean="0"/>
              <a:t>второй фрагмент </a:t>
            </a:r>
            <a:r>
              <a:rPr lang="ru-RU" sz="2400" dirty="0"/>
              <a:t>шаблона</a:t>
            </a:r>
            <a:r>
              <a:rPr lang="ru-RU" sz="2400" dirty="0" smtClean="0"/>
              <a:t>, копируем </a:t>
            </a:r>
            <a:r>
              <a:rPr lang="ru-RU" sz="2400" dirty="0"/>
              <a:t>и вставляем в </a:t>
            </a:r>
            <a:r>
              <a:rPr lang="ru-RU" sz="2400" dirty="0" smtClean="0"/>
              <a:t>окно </a:t>
            </a:r>
            <a:r>
              <a:rPr lang="ru-RU" sz="2400" dirty="0"/>
              <a:t>с будущим анимированным </a:t>
            </a:r>
            <a:r>
              <a:rPr lang="ru-RU" sz="2400" dirty="0" smtClean="0"/>
              <a:t>изображением  (Правка</a:t>
            </a:r>
            <a:r>
              <a:rPr lang="ru-RU" sz="2400" dirty="0"/>
              <a:t> – </a:t>
            </a:r>
            <a:r>
              <a:rPr lang="ru-RU" sz="2400" dirty="0" smtClean="0"/>
              <a:t>Вставить как – Новый слой). Повторяем Шаг 3, </a:t>
            </a:r>
            <a:r>
              <a:rPr lang="ru-RU" sz="2400" dirty="0"/>
              <a:t>до тех пор, пока все элементы шаблона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smtClean="0"/>
              <a:t>будут </a:t>
            </a:r>
            <a:r>
              <a:rPr lang="ru-RU" sz="2400" dirty="0"/>
              <a:t>перенесены </a:t>
            </a:r>
            <a:r>
              <a:rPr lang="ru-RU" sz="2400" dirty="0" smtClean="0"/>
              <a:t>в одно </a:t>
            </a:r>
            <a:r>
              <a:rPr lang="ru-RU" sz="2400" dirty="0"/>
              <a:t>окно. </a:t>
            </a:r>
          </a:p>
          <a:p>
            <a:r>
              <a:rPr lang="ru-RU" sz="2400" dirty="0"/>
              <a:t>Каждое вставленное изображение располагается на отдельном слое.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0" y="2924944"/>
            <a:ext cx="5531834" cy="289676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900219" y="3013400"/>
            <a:ext cx="631034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27" y="2493744"/>
            <a:ext cx="1764493" cy="347258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728384" y="2348880"/>
            <a:ext cx="1219880" cy="100811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531253" y="1556792"/>
            <a:ext cx="1312555" cy="167263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45930"/>
            <a:ext cx="7056784" cy="36953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33762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</a:t>
            </a:r>
          </a:p>
          <a:p>
            <a:r>
              <a:rPr lang="ru-RU" sz="2400" dirty="0" smtClean="0"/>
              <a:t>Для просмотра </a:t>
            </a:r>
            <a:r>
              <a:rPr lang="ru-RU" sz="2400" dirty="0"/>
              <a:t>анимации перейдем в меню </a:t>
            </a:r>
            <a:r>
              <a:rPr lang="ru-RU" sz="2400" dirty="0" smtClean="0"/>
              <a:t>Фильтры </a:t>
            </a:r>
            <a:r>
              <a:rPr lang="ru-RU" sz="2400" dirty="0" smtClean="0">
                <a:sym typeface="Symbol"/>
              </a:rPr>
              <a:t>– </a:t>
            </a:r>
            <a:r>
              <a:rPr lang="ru-RU" sz="2400" dirty="0" smtClean="0"/>
              <a:t>Анимация</a:t>
            </a:r>
            <a:r>
              <a:rPr lang="ru-RU" sz="2400" dirty="0" smtClean="0">
                <a:sym typeface="Symbol"/>
              </a:rPr>
              <a:t> - </a:t>
            </a:r>
            <a:r>
              <a:rPr lang="ru-RU" sz="2400" dirty="0" smtClean="0"/>
              <a:t>Воспроизведение.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7308304" y="1573922"/>
            <a:ext cx="792088" cy="533983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1640" y="2366010"/>
            <a:ext cx="1080120" cy="605991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3" y="18091"/>
            <a:ext cx="84583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сохранения работы переходим в меню Файл </a:t>
            </a:r>
            <a:r>
              <a:rPr lang="ru-RU" sz="2400" dirty="0" smtClean="0">
                <a:sym typeface="Symbol"/>
              </a:rPr>
              <a:t> -</a:t>
            </a:r>
            <a:r>
              <a:rPr lang="ru-RU" sz="2400" dirty="0" smtClean="0"/>
              <a:t>Экспортировать как. Выбираем тип файла -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*.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ru-RU" sz="2400" dirty="0" smtClean="0">
                <a:solidFill>
                  <a:srgbClr val="A50021"/>
                </a:solidFill>
              </a:rPr>
              <a:t>. </a:t>
            </a:r>
            <a:r>
              <a:rPr lang="ru-RU" sz="2400" dirty="0" smtClean="0"/>
              <a:t>В </a:t>
            </a:r>
            <a:r>
              <a:rPr lang="ru-RU" sz="2400" dirty="0"/>
              <a:t>строке «</a:t>
            </a:r>
            <a:r>
              <a:rPr lang="ru-RU" sz="2400" dirty="0" smtClean="0"/>
              <a:t>Имя» </a:t>
            </a:r>
            <a:r>
              <a:rPr lang="ru-RU" sz="2400" dirty="0"/>
              <a:t>удаляем расширение (информацию после точки) и приписываем к имени файла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ru-RU" sz="2400" dirty="0">
                <a:solidFill>
                  <a:srgbClr val="A50021"/>
                </a:solidFill>
              </a:rPr>
              <a:t>.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Нажимаем кнопку </a:t>
            </a:r>
            <a:r>
              <a:rPr lang="ru-RU" sz="2400" dirty="0" smtClean="0"/>
              <a:t>«Экспортировать».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36912"/>
            <a:ext cx="5491138" cy="36843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732240" y="1203031"/>
            <a:ext cx="216024" cy="4026169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339752" y="2402696"/>
            <a:ext cx="631034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09118" y="5589240"/>
            <a:ext cx="991074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-27384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открывшемся диалоговом окне ставим </a:t>
            </a:r>
            <a:r>
              <a:rPr lang="ru-RU" sz="2400" dirty="0" smtClean="0"/>
              <a:t>галочки </a:t>
            </a:r>
            <a:r>
              <a:rPr lang="ru-RU" sz="2400" dirty="0"/>
              <a:t>напротив </a:t>
            </a:r>
            <a:r>
              <a:rPr lang="ru-RU" sz="2400" dirty="0" smtClean="0"/>
              <a:t>пунктов </a:t>
            </a:r>
            <a:r>
              <a:rPr lang="ru-RU" sz="2400" dirty="0"/>
              <a:t>«Сохранить как анимацию</a:t>
            </a:r>
            <a:r>
              <a:rPr lang="ru-RU" sz="2400" dirty="0" smtClean="0"/>
              <a:t>», «</a:t>
            </a:r>
            <a:r>
              <a:rPr lang="ru-RU" sz="2400" dirty="0"/>
              <a:t>Бесконечный цикл</a:t>
            </a:r>
            <a:r>
              <a:rPr lang="ru-RU" sz="2400" dirty="0" smtClean="0"/>
              <a:t>». По умолчанию задержка между кадрами – 100 миллисекунд. В расположении кадра выбираем «Один кадр на слой», </a:t>
            </a:r>
            <a:r>
              <a:rPr lang="ru-RU" sz="2400" dirty="0"/>
              <a:t>а затем нажимаем кнопку </a:t>
            </a:r>
            <a:r>
              <a:rPr lang="ru-RU" sz="2400" dirty="0" smtClean="0"/>
              <a:t>«Экспорт».</a:t>
            </a:r>
            <a:r>
              <a:rPr lang="ru-RU" sz="2400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21" y="2297013"/>
            <a:ext cx="4905375" cy="372427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246332" y="4293096"/>
            <a:ext cx="526461" cy="298102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6333" y="5517232"/>
            <a:ext cx="1052922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299255" y="1916832"/>
            <a:ext cx="937041" cy="280831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88640"/>
            <a:ext cx="85324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Если слои имеют не одинаковый размер и выходят за границы рисунка, то при сохранении может появиться сообщение: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Нажимаем </a:t>
            </a:r>
            <a:r>
              <a:rPr lang="ru-RU" sz="2400" dirty="0"/>
              <a:t>кнопку </a:t>
            </a:r>
            <a:r>
              <a:rPr lang="ru-RU" sz="2400" dirty="0" smtClean="0"/>
              <a:t>«Обрезать». 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65" y="1484784"/>
            <a:ext cx="4676775" cy="2057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643721" y="2996952"/>
            <a:ext cx="1152415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8" y="4221088"/>
            <a:ext cx="2173106" cy="20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468" y="116632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86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86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86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86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86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468" y="620688"/>
            <a:ext cx="84730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</a:t>
            </a:r>
          </a:p>
          <a:p>
            <a:pPr lvl="0"/>
            <a:r>
              <a:rPr lang="ru-RU" sz="2400" dirty="0" smtClean="0"/>
              <a:t>Запускаем </a:t>
            </a:r>
            <a:r>
              <a:rPr lang="en-US" sz="2400" dirty="0" smtClean="0"/>
              <a:t>GIMP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открываем рисунок. (Файл – Открыть). </a:t>
            </a:r>
          </a:p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Создаем кадры для анимации, используя исходный рисунок.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/>
              <a:t>Делаем копию слоя: Слой – Создать копию слоя. Или выделяем все, копируем и создаем новый файл </a:t>
            </a:r>
            <a:r>
              <a:rPr lang="ru-RU" sz="2400" dirty="0"/>
              <a:t>(Файл – Создать – Из буфера обмена</a:t>
            </a:r>
            <a:r>
              <a:rPr lang="ru-RU" sz="2400" dirty="0" smtClean="0"/>
              <a:t>). В первом варианте все изменения делаем во вновь вставленном слое. Во втором – создаем новый рисунок в отдельном файле.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4" y="4077072"/>
            <a:ext cx="7036714" cy="23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96" y="1599531"/>
            <a:ext cx="9144000" cy="492581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550" y="44624"/>
            <a:ext cx="72009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</a:t>
            </a:r>
            <a:r>
              <a:rPr lang="en-US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</a:t>
            </a:r>
            <a:endParaRPr lang="ru-RU" altLang="ru-RU" sz="3200" b="1" kern="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47453" y="1484784"/>
            <a:ext cx="559818" cy="502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728792"/>
            <a:ext cx="2160240" cy="82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75856" y="1470843"/>
            <a:ext cx="616068" cy="515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1809" y="728792"/>
            <a:ext cx="2080231" cy="82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меню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316416" y="1470843"/>
            <a:ext cx="432048" cy="58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20072" y="724624"/>
            <a:ext cx="3664407" cy="82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диалога: слои, каналы, контуры, история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363665" y="4264330"/>
            <a:ext cx="1952751" cy="746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963821" y="4707096"/>
            <a:ext cx="3664407" cy="82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инструментами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07904" y="2831118"/>
            <a:ext cx="1512168" cy="669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52679" y="2492896"/>
            <a:ext cx="2080231" cy="82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1459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6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60648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</a:t>
            </a:r>
          </a:p>
          <a:p>
            <a:pPr lvl="0"/>
            <a:r>
              <a:rPr lang="ru-RU" sz="2400" dirty="0"/>
              <a:t>Выделяем фрагмент рисунка (с помощью инструментов  выделения), </a:t>
            </a:r>
            <a:r>
              <a:rPr lang="ru-RU" sz="2400" dirty="0" smtClean="0"/>
              <a:t>применяем растушевку, копируем </a:t>
            </a:r>
            <a:r>
              <a:rPr lang="ru-RU" sz="2400" dirty="0"/>
              <a:t>(Правка – Копировать видимое). Создаем новый </a:t>
            </a:r>
            <a:r>
              <a:rPr lang="ru-RU" sz="2400" dirty="0" smtClean="0"/>
              <a:t>слой (Вставить как – Новый слой). </a:t>
            </a:r>
            <a:r>
              <a:rPr lang="ru-RU" sz="2400" dirty="0"/>
              <a:t>Это будет слой, в котором  мы будем изменять фрагмент рисунка с помощью инструментов трансформации.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2256"/>
            <a:ext cx="7258050" cy="304800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4067944" y="1401841"/>
            <a:ext cx="3092515" cy="2722271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64" y="2708983"/>
            <a:ext cx="6250553" cy="319454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364088" y="1819856"/>
            <a:ext cx="250113" cy="2952328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" y="1340769"/>
            <a:ext cx="7956615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2162" y="476672"/>
            <a:ext cx="826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Теперь у нас два слоя: само изображение и слой с «хвостом». 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3538" y="938337"/>
            <a:ext cx="1865379" cy="2346648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086949" y="836713"/>
            <a:ext cx="792088" cy="208823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11826"/>
            <a:ext cx="5885511" cy="32622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-27384"/>
            <a:ext cx="86764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</a:t>
            </a:r>
          </a:p>
          <a:p>
            <a:r>
              <a:rPr lang="ru-RU" sz="2400" dirty="0"/>
              <a:t>Выделяем </a:t>
            </a:r>
            <a:r>
              <a:rPr lang="ru-RU" sz="2400" dirty="0" smtClean="0"/>
              <a:t>фрагмент рисунка (с помощью прямоугольного выделения), выбираем инструмент трансформации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Вращение. </a:t>
            </a:r>
            <a:r>
              <a:rPr lang="ru-RU" sz="2400" dirty="0" smtClean="0"/>
              <a:t>Угол поворота можно задать в появившейся панели или повернуть  произвольно, потянув за угловой маркер сетки. </a:t>
            </a:r>
            <a:r>
              <a:rPr lang="ru-RU" sz="2400" dirty="0"/>
              <a:t>Используя инструменты трансформации: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Масштаб, Наклон, Перспектива,</a:t>
            </a:r>
            <a:r>
              <a:rPr lang="ru-RU" sz="2400" dirty="0">
                <a:solidFill>
                  <a:srgbClr val="A50021"/>
                </a:solidFill>
              </a:rPr>
              <a:t> </a:t>
            </a:r>
            <a:r>
              <a:rPr lang="ru-RU" sz="2400" dirty="0"/>
              <a:t>придаем «хвосту» нужную форму.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59732" y="4797152"/>
            <a:ext cx="432048" cy="43204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95736" y="1628800"/>
            <a:ext cx="792088" cy="1656184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923928" y="1844824"/>
            <a:ext cx="4032448" cy="3384376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689636" y="4869160"/>
            <a:ext cx="902144" cy="576919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16632"/>
            <a:ext cx="8784976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Совмещаем «хвост» с рисунком первого слоя. Переходим на первый слой и удаляем «лишнее» с помощью ластика.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583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6544" y="116632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6:</a:t>
            </a:r>
          </a:p>
          <a:p>
            <a:r>
              <a:rPr lang="ru-RU" sz="2400" dirty="0" smtClean="0"/>
              <a:t>Объединяем слои: Слой – Объединить с предыдущим. Шаги 3-6 повторяем для «головы».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" y="1484784"/>
            <a:ext cx="792267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2060848"/>
            <a:ext cx="7092280" cy="38903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7:</a:t>
            </a:r>
          </a:p>
          <a:p>
            <a:r>
              <a:rPr lang="ru-RU" sz="2400" dirty="0"/>
              <a:t>Готовый рисунок копируем и </a:t>
            </a:r>
            <a:r>
              <a:rPr lang="ru-RU" sz="2400" dirty="0" smtClean="0"/>
              <a:t>вставляем в основной файл. У нас получилось два кадра. Если хотите, можно сделать еще несколько промежуточных кадров. Затем сохраняем как анимацию.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2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926313" cy="32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872722" cy="32403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944088">
            <a:off x="4325293" y="3192694"/>
            <a:ext cx="1204020" cy="50405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902" y="116632"/>
            <a:ext cx="6706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анимации 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фильтров 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Плавный переход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его применения необходимо минимум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sz="2400" dirty="0"/>
              <a:t> слоя. </a:t>
            </a:r>
            <a:r>
              <a:rPr lang="ru-RU" sz="2400" dirty="0" smtClean="0"/>
              <a:t>Движение будет выглядеть размытым.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- Анимация –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</a:t>
            </a:r>
          </a:p>
          <a:p>
            <a:r>
              <a:rPr lang="ru-RU" sz="2400" dirty="0"/>
              <a:t>Фильтр работает </a:t>
            </a:r>
            <a:r>
              <a:rPr lang="ru-RU" sz="2400" b="1" dirty="0"/>
              <a:t>с одним </a:t>
            </a:r>
            <a:r>
              <a:rPr lang="ru-RU" sz="2400" b="1" dirty="0" smtClean="0"/>
              <a:t>слоем</a:t>
            </a:r>
            <a:r>
              <a:rPr lang="ru-RU" sz="2400" dirty="0" smtClean="0"/>
              <a:t>. Эффект </a:t>
            </a:r>
            <a:r>
              <a:rPr lang="ru-RU" sz="2400" dirty="0"/>
              <a:t>от </a:t>
            </a:r>
            <a:r>
              <a:rPr lang="ru-RU" sz="2400" dirty="0" smtClean="0"/>
              <a:t>применения </a:t>
            </a:r>
            <a:r>
              <a:rPr lang="ru-RU" sz="2400" dirty="0"/>
              <a:t>будет напоминать водную поверхность, в которую бросили </a:t>
            </a:r>
            <a:r>
              <a:rPr lang="ru-RU" sz="2400" dirty="0" smtClean="0"/>
              <a:t>камень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Вращающийся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Проецирует изображение (один слой) на вращающийся шар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Рябь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Работает </a:t>
            </a:r>
            <a:r>
              <a:rPr lang="ru-RU" sz="2400" b="1" dirty="0"/>
              <a:t>с одним слоем</a:t>
            </a:r>
            <a:r>
              <a:rPr lang="ru-RU" sz="2400" dirty="0"/>
              <a:t>, добавляя изображению эффекта </a:t>
            </a:r>
            <a:r>
              <a:rPr lang="ru-RU" sz="2400" dirty="0" smtClean="0"/>
              <a:t>ряби.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Применять эффекты можно как ко всему слою, так и к выделенному фрагменту.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61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776864" cy="583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1214" y="-46548"/>
            <a:ext cx="117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</a:t>
            </a:r>
          </a:p>
        </p:txBody>
      </p:sp>
    </p:spTree>
    <p:extLst>
      <p:ext uri="{BB962C8B-B14F-4D97-AF65-F5344CB8AC3E}">
        <p14:creationId xmlns:p14="http://schemas.microsoft.com/office/powerpoint/2010/main" val="738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/>
          <a:stretch/>
        </p:blipFill>
        <p:spPr>
          <a:xfrm>
            <a:off x="5352605" y="3595334"/>
            <a:ext cx="3403519" cy="23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95726"/>
            <a:ext cx="1724397" cy="1685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40464"/>
            <a:ext cx="3141264" cy="199644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926140" y="1386660"/>
            <a:ext cx="725979" cy="50405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-27384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Вращающийся шар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0062" y="2905780"/>
            <a:ext cx="896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Рябь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97" y="3595448"/>
            <a:ext cx="3461370" cy="233988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283967" y="4513306"/>
            <a:ext cx="734193" cy="50405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" y="3595334"/>
            <a:ext cx="346153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standard windows of GI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4266" y="160338"/>
            <a:ext cx="632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083866"/>
            <a:ext cx="2552700" cy="400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05923"/>
            <a:ext cx="8784000" cy="89488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43241" y="1340768"/>
            <a:ext cx="611025" cy="1114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07975" y="4149080"/>
            <a:ext cx="2304256" cy="432048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18" y="2379141"/>
            <a:ext cx="2752725" cy="370522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1460103" y="1340768"/>
            <a:ext cx="3039889" cy="1305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337" y="1810692"/>
            <a:ext cx="2924175" cy="467677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2195736" y="1312315"/>
            <a:ext cx="4032448" cy="964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4950" y="614042"/>
            <a:ext cx="8609049" cy="53352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Графический редактор GIMP первые шаги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https://docs.altlinux.org/books/altlibrary-gimp-20091012.pdf</a:t>
            </a:r>
            <a:r>
              <a:rPr lang="en-US" sz="24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Уроки </a:t>
            </a:r>
            <a:r>
              <a:rPr lang="en-US" sz="2400" dirty="0"/>
              <a:t>GIMP</a:t>
            </a:r>
            <a:r>
              <a:rPr lang="ru-RU" sz="2400" dirty="0"/>
              <a:t> </a:t>
            </a:r>
            <a:r>
              <a:rPr lang="en-US" sz="2400" dirty="0">
                <a:hlinkClick r:id="rId3"/>
              </a:rPr>
              <a:t>https://uroki-gimp.ru/lessons</a:t>
            </a:r>
            <a:endParaRPr lang="ru-RU" sz="2400" dirty="0"/>
          </a:p>
          <a:p>
            <a:r>
              <a:rPr lang="ru-RU" sz="2400" dirty="0" smtClean="0"/>
              <a:t>Компьютерная </a:t>
            </a:r>
            <a:r>
              <a:rPr lang="ru-RU" sz="2400" dirty="0"/>
              <a:t>анимация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4"/>
              </a:rPr>
              <a:t>https://studfiles.net/preview/6212989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ru-RU" sz="2400" dirty="0"/>
              <a:t>Простая анимация в </a:t>
            </a:r>
            <a:r>
              <a:rPr lang="en-US" sz="2400" dirty="0" smtClean="0"/>
              <a:t>GIMP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www.gimpart.org/animatsiya/prostaya-animatsiya-v-gimp</a:t>
            </a:r>
            <a:endParaRPr lang="en-US" sz="2400" dirty="0" smtClean="0"/>
          </a:p>
          <a:p>
            <a:r>
              <a:rPr lang="ru-RU" sz="2400" dirty="0"/>
              <a:t>Алгоритм создания анимации в </a:t>
            </a:r>
            <a:r>
              <a:rPr lang="ru-RU" sz="2400" dirty="0" smtClean="0"/>
              <a:t>GIMP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u="sng" dirty="0">
                <a:hlinkClick r:id="rId6"/>
              </a:rPr>
              <a:t>https://www.intuit.ru/studies/courses/20282/1318/lecture/31047</a:t>
            </a:r>
            <a:r>
              <a:rPr lang="ru-RU" sz="2400" dirty="0"/>
              <a:t> </a:t>
            </a:r>
          </a:p>
          <a:p>
            <a:r>
              <a:rPr lang="ru-RU" sz="2400" dirty="0"/>
              <a:t>Как сделать анимацию в GIMP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://www.progimp.ru/articles/sposobyi_sozdaniya_animatsii_v_gimp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548" y="3778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049" y="2290570"/>
            <a:ext cx="2724150" cy="3352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79534"/>
            <a:ext cx="2762250" cy="3438525"/>
          </a:xfrm>
          <a:prstGeom prst="rect">
            <a:avLst/>
          </a:prstGeom>
        </p:spPr>
      </p:pic>
      <p:sp>
        <p:nvSpPr>
          <p:cNvPr id="2" name="AutoShape 2" descr="The standard windows of GI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4266" y="160338"/>
            <a:ext cx="632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меню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8784000" cy="89488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835696" y="1340768"/>
            <a:ext cx="1008112" cy="1693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9872" y="1340768"/>
            <a:ext cx="1440160" cy="1291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735634"/>
            <a:ext cx="1943240" cy="4655679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3923928" y="1340768"/>
            <a:ext cx="309634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7921"/>
            <a:ext cx="4080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</a:t>
            </a:r>
            <a:r>
              <a:rPr lang="ru-RU" sz="3200" b="1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инструментов</a:t>
            </a:r>
            <a:endParaRPr lang="ru-RU" sz="3200" b="1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24154"/>
            <a:ext cx="1296144" cy="5573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66563"/>
            <a:ext cx="1895475" cy="45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836832"/>
            <a:ext cx="2796679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выделения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221222"/>
            <a:ext cx="1440160" cy="747883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 flipH="1">
            <a:off x="1632966" y="83683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Прямоугольное, овал, свободное выделение, по цвету, умные ножницы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7" y="1929608"/>
            <a:ext cx="2796679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форматирования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249069"/>
            <a:ext cx="1440160" cy="747883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 flipH="1">
            <a:off x="1632965" y="1929608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Масштаб, измерение, перемещение, выравнивание, кадрирование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009607"/>
            <a:ext cx="2796679" cy="7051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061881"/>
            <a:ext cx="1440160" cy="705125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>
          <a:xfrm flipH="1">
            <a:off x="1632966" y="3009607"/>
            <a:ext cx="4451202" cy="705125"/>
          </a:xfrm>
          <a:prstGeom prst="rightArrowCallout">
            <a:avLst>
              <a:gd name="adj1" fmla="val 38473"/>
              <a:gd name="adj2" fmla="val 50000"/>
              <a:gd name="adj3" fmla="val 62000"/>
              <a:gd name="adj4" fmla="val 85048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Размер, поворот, наклон, перспектива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5801" y="3717152"/>
            <a:ext cx="2796679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рисования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 flipH="1">
            <a:off x="1644599" y="371715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Заливка, градиент, карандаш, кисть, ластик, аэрограф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803995"/>
            <a:ext cx="1440160" cy="705125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801" y="4797272"/>
            <a:ext cx="2796679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ретуширования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 flipH="1">
            <a:off x="1644599" y="4797272"/>
            <a:ext cx="4451202" cy="1080000"/>
          </a:xfrm>
          <a:prstGeom prst="rightArrowCallout">
            <a:avLst>
              <a:gd name="adj1" fmla="val 25000"/>
              <a:gd name="adj2" fmla="val 37218"/>
              <a:gd name="adj3" fmla="val 40106"/>
              <a:gd name="adj4" fmla="val 85048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Штампы, лечебная кисть, резкость-размытие, размазывание, осветление- затемнение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4596083"/>
            <a:ext cx="1440160" cy="993157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888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2837" y="0"/>
            <a:ext cx="2226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76470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Прямоугольное выделение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Эллиптическое </a:t>
            </a:r>
            <a:r>
              <a:rPr lang="ru-RU" sz="2400" dirty="0"/>
              <a:t>выделение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Свободное выделение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Выделение смежных областей (соседних областей по схожести цвета)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Выделение по цвету (областей с заливкой схожего цвета)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Умные ножницы (выделение фигур при помощи распознавания краев)</a:t>
            </a:r>
          </a:p>
          <a:p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выделения: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Инвертировать - для того, чтобы поменять местами выделенную и невыделенную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Растушевать - для смягчения границ выделенной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Уменьшить </a:t>
            </a:r>
            <a:r>
              <a:rPr lang="ru-RU" sz="2400" dirty="0" smtClean="0"/>
              <a:t>/ Увеличить - </a:t>
            </a:r>
            <a:r>
              <a:rPr lang="ru-RU" sz="2400" dirty="0"/>
              <a:t>для того, чтобы </a:t>
            </a:r>
            <a:r>
              <a:rPr lang="ru-RU" sz="2400" dirty="0" smtClean="0"/>
              <a:t>сжать / расширить   </a:t>
            </a:r>
            <a:r>
              <a:rPr lang="ru-RU" sz="2400" dirty="0"/>
              <a:t>выделенную область на определенное количество </a:t>
            </a:r>
            <a:r>
              <a:rPr lang="ru-RU" sz="2400" dirty="0" smtClean="0"/>
              <a:t>пикселов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07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030" y="-99392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404664"/>
            <a:ext cx="8353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Коллаж</a:t>
            </a:r>
            <a:r>
              <a:rPr lang="ru-RU" sz="2800" dirty="0">
                <a:latin typeface="+mn-lt"/>
              </a:rPr>
              <a:t> (от фр. </a:t>
            </a:r>
            <a:r>
              <a:rPr lang="ru-RU" sz="2800" dirty="0" err="1">
                <a:latin typeface="+mn-lt"/>
              </a:rPr>
              <a:t>coller</a:t>
            </a:r>
            <a:r>
              <a:rPr lang="ru-RU" sz="2800" dirty="0">
                <a:latin typeface="+mn-lt"/>
              </a:rPr>
              <a:t> — приклеивание) — приём в искусстве, соединение в одном произведении подчёркнуто разнородных элементов</a:t>
            </a:r>
            <a:r>
              <a:rPr lang="ru-RU" sz="2800" dirty="0" smtClean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Коллаж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это единое изображение склеенное из нескольких других</a:t>
            </a:r>
            <a:r>
              <a:rPr lang="ru-RU" sz="2800" dirty="0" smtClean="0">
                <a:latin typeface="+mn-lt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216" y="2651433"/>
            <a:ext cx="6561568" cy="358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-27384"/>
            <a:ext cx="366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коллажей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476672"/>
            <a:ext cx="84969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1: </a:t>
            </a:r>
            <a:r>
              <a:rPr lang="ru-RU" sz="2800" dirty="0" smtClean="0">
                <a:latin typeface="+mn-lt"/>
              </a:rPr>
              <a:t>Выбрать изображения: фоновый рисунок, рисунки для вставки в коллаж.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/>
              <a:t>Открыть отдельно </a:t>
            </a:r>
            <a:r>
              <a:rPr lang="ru-RU" sz="2800" dirty="0" smtClean="0"/>
              <a:t>каждое изображение </a:t>
            </a:r>
            <a:r>
              <a:rPr lang="ru-RU" sz="2800" dirty="0"/>
              <a:t>в </a:t>
            </a:r>
            <a:r>
              <a:rPr lang="ru-RU" sz="2800" dirty="0" smtClean="0"/>
              <a:t>графическом редакторе.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ru-RU" sz="2800" dirty="0">
                <a:latin typeface="+mn-lt"/>
              </a:rPr>
              <a:t>Обработать рисунки: изменить размер, </a:t>
            </a:r>
            <a:r>
              <a:rPr lang="ru-RU" sz="2800" dirty="0" smtClean="0">
                <a:latin typeface="+mn-lt"/>
              </a:rPr>
              <a:t>если надо удалить фон, применить эффекты, добавить подложку.</a:t>
            </a:r>
            <a:endParaRPr lang="ru-RU" sz="2800" dirty="0" smtClean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/>
              <a:t>Перейти на вкладку с фоном для </a:t>
            </a:r>
            <a:r>
              <a:rPr lang="ru-RU" sz="2800" dirty="0" smtClean="0"/>
              <a:t>коллажа. Выделить все, скопировать, создать новый файл и вставить скопированное</a:t>
            </a:r>
            <a:r>
              <a:rPr lang="ru-RU" sz="2800" dirty="0"/>
              <a:t>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 </a:t>
            </a:r>
            <a:r>
              <a:rPr lang="ru-RU" sz="2800" dirty="0" smtClean="0"/>
              <a:t>Открыть </a:t>
            </a:r>
            <a:r>
              <a:rPr lang="ru-RU" sz="2800" dirty="0"/>
              <a:t>вкладку с </a:t>
            </a:r>
            <a:r>
              <a:rPr lang="ru-RU" sz="2800" dirty="0" smtClean="0"/>
              <a:t>1-ым рисунком, </a:t>
            </a:r>
            <a:r>
              <a:rPr lang="ru-RU" sz="2800" dirty="0"/>
              <a:t>выделить </a:t>
            </a:r>
            <a:r>
              <a:rPr lang="ru-RU" sz="2800" dirty="0" smtClean="0"/>
              <a:t>и скопировать. </a:t>
            </a:r>
            <a:r>
              <a:rPr lang="ru-RU" sz="2800" dirty="0"/>
              <a:t>Перейти на вкладку с фоном для </a:t>
            </a:r>
            <a:r>
              <a:rPr lang="ru-RU" sz="2800" dirty="0" smtClean="0"/>
              <a:t>коллажа и вставить.</a:t>
            </a:r>
            <a:endParaRPr lang="ru-RU" sz="2800" dirty="0">
              <a:latin typeface="+mn-lt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19818" y="548680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319818" y="1484784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319818" y="2492896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319818" y="5589240"/>
            <a:ext cx="645139" cy="432048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34001917</TotalTime>
  <Words>1144</Words>
  <Application>Microsoft Office PowerPoint</Application>
  <PresentationFormat>Экран (4:3)</PresentationFormat>
  <Paragraphs>145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243</cp:revision>
  <dcterms:created xsi:type="dcterms:W3CDTF">2017-08-18T03:59:39Z</dcterms:created>
  <dcterms:modified xsi:type="dcterms:W3CDTF">2018-05-19T04:27:57Z</dcterms:modified>
</cp:coreProperties>
</file>