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79" r:id="rId2"/>
    <p:sldId id="329" r:id="rId3"/>
    <p:sldId id="322" r:id="rId4"/>
    <p:sldId id="324" r:id="rId5"/>
    <p:sldId id="323" r:id="rId6"/>
    <p:sldId id="326" r:id="rId7"/>
    <p:sldId id="325" r:id="rId8"/>
    <p:sldId id="348" r:id="rId9"/>
    <p:sldId id="328" r:id="rId10"/>
    <p:sldId id="297" r:id="rId11"/>
    <p:sldId id="317" r:id="rId12"/>
    <p:sldId id="315" r:id="rId13"/>
    <p:sldId id="316" r:id="rId14"/>
    <p:sldId id="296" r:id="rId15"/>
    <p:sldId id="314" r:id="rId16"/>
    <p:sldId id="349" r:id="rId17"/>
    <p:sldId id="283" r:id="rId18"/>
    <p:sldId id="330" r:id="rId19"/>
    <p:sldId id="331" r:id="rId20"/>
    <p:sldId id="332" r:id="rId21"/>
    <p:sldId id="334" r:id="rId22"/>
    <p:sldId id="335" r:id="rId23"/>
    <p:sldId id="336" r:id="rId24"/>
    <p:sldId id="333" r:id="rId25"/>
    <p:sldId id="337" r:id="rId26"/>
    <p:sldId id="338" r:id="rId27"/>
    <p:sldId id="340" r:id="rId28"/>
    <p:sldId id="339" r:id="rId29"/>
    <p:sldId id="342" r:id="rId30"/>
    <p:sldId id="341" r:id="rId31"/>
    <p:sldId id="343" r:id="rId32"/>
    <p:sldId id="344" r:id="rId33"/>
    <p:sldId id="345" r:id="rId34"/>
    <p:sldId id="257" r:id="rId35"/>
    <p:sldId id="347" r:id="rId36"/>
    <p:sldId id="269" r:id="rId37"/>
    <p:sldId id="346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B08"/>
    <a:srgbClr val="683104"/>
    <a:srgbClr val="CD6209"/>
    <a:srgbClr val="BC5908"/>
    <a:srgbClr val="5D380F"/>
    <a:srgbClr val="FF6600"/>
    <a:srgbClr val="A50021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18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9928AF-2094-43DE-BBF3-59F5B0F651B3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0467D8-531A-4737-BB08-9340EBCB9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607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514AAFD-9B29-40E4-B363-43E14B95BA20}" type="slidenum">
              <a:rPr lang="ru-RU" alt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514AAFD-9B29-40E4-B363-43E14B95BA20}" type="slidenum">
              <a:rPr lang="ru-RU" alt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514AAFD-9B29-40E4-B363-43E14B95BA20}" type="slidenum">
              <a:rPr lang="ru-RU" alt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02EF5-57EF-4DF6-A6B7-FAEDD8752309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0C99F-2DFC-4BDC-83EF-DBF53377E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95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09F4-75FB-4A05-BC0B-CEF559E880D9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996BC-5AAF-44D8-922E-21B98EF80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50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8591-11FA-4DCC-8EAF-C63B74F2F571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22E78-D0DE-482F-90B3-ABE80A661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13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FA954-8308-4256-821C-8921E86A2A38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02AA8-8621-48C6-B44B-9A14DB147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52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074F2-2F11-44DF-9268-3EB2D0E22774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C67D0-F4A7-426F-BBDC-7001E0E9D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48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ED413-28C8-4AAB-8273-DD7700F8E565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44339-8D86-4A86-A1BF-691BF4754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37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768FB-D244-49DA-A152-680C7A6FB445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8D3D6-0165-4251-B824-49003B479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36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F5D9C-2209-42AC-95F4-00DC1AB767DF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FA5A2-AC24-474A-ADBD-06A738C21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82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A92CD-3ADF-485A-A6F6-F570AFDBA233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EFDC1-11F0-4D17-8404-C46382E2E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61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2925E-9790-41BF-94E9-2072E5FA52AB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20C56-F5E4-443A-89A4-56EB6C782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56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30D50-2142-412A-94C0-C3486F0C5C10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015EA-1ACC-4AED-A4A4-749DED0C5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34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C1E668-229A-48EC-AB1C-C3DF76A22D4E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F08B45-DD36-4733-89E5-24F072209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9.gif"/><Relationship Id="rId7" Type="http://schemas.openxmlformats.org/officeDocument/2006/relationships/image" Target="../media/image32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slide" Target="slide17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portal-softs.ru/gimp-skacha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tvkum@yandex.ru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uroki-gimp.ru/lessons" TargetMode="External"/><Relationship Id="rId2" Type="http://schemas.openxmlformats.org/officeDocument/2006/relationships/hyperlink" Target="https://docs.altlinux.org/books/altlibrary-gimp-20091012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amoychiteli.ru/document5915.html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gimp.nas2.net/?n=4" TargetMode="External"/><Relationship Id="rId2" Type="http://schemas.openxmlformats.org/officeDocument/2006/relationships/hyperlink" Target="https://uroki-gimp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rofotovideo.ru/obrabotka-fotografiy/kak-sdelat-foto-kollazh-v-photoshop-za-9-prostich-shagov" TargetMode="External"/><Relationship Id="rId5" Type="http://schemas.openxmlformats.org/officeDocument/2006/relationships/hyperlink" Target="http://www.seostop.ru/fotoshop.html" TargetMode="External"/><Relationship Id="rId4" Type="http://schemas.openxmlformats.org/officeDocument/2006/relationships/hyperlink" Target="https://photoshop-master.ru/lesson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846138" y="1608138"/>
            <a:ext cx="7451725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4800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</a:t>
            </a:r>
            <a:r>
              <a:rPr lang="ru-RU" sz="4800" dirty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Обработка графики. </a:t>
            </a:r>
            <a:endParaRPr lang="en-US" sz="4800" dirty="0" smtClean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4800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Создание коллажей»</a:t>
            </a:r>
            <a:endParaRPr lang="ru-RU" sz="4800" dirty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1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75" y="152400"/>
            <a:ext cx="141287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7"/>
          <p:cNvSpPr txBox="1">
            <a:spLocks/>
          </p:cNvSpPr>
          <p:nvPr/>
        </p:nvSpPr>
        <p:spPr>
          <a:xfrm>
            <a:off x="5967413" y="333375"/>
            <a:ext cx="3203575" cy="5445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«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- 2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7"/>
          <p:cNvSpPr txBox="1">
            <a:spLocks/>
          </p:cNvSpPr>
          <p:nvPr/>
        </p:nvSpPr>
        <p:spPr bwMode="auto">
          <a:xfrm>
            <a:off x="1944688" y="5299075"/>
            <a:ext cx="70913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2800" b="1" dirty="0" smtClean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Копылова Татьяна Владимировна,</a:t>
            </a:r>
          </a:p>
          <a:p>
            <a:pPr algn="r">
              <a:defRPr/>
            </a:pPr>
            <a:r>
              <a:rPr lang="ru-RU" sz="2400" dirty="0" smtClean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методист МКУ КИМЦ</a:t>
            </a:r>
            <a:endParaRPr lang="ru-RU" sz="2400" dirty="0">
              <a:solidFill>
                <a:srgbClr val="CD62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63888" y="33388"/>
            <a:ext cx="1957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Палитры</a:t>
            </a:r>
          </a:p>
        </p:txBody>
      </p:sp>
      <p:pic>
        <p:nvPicPr>
          <p:cNvPr id="4101" name="Picture 5" descr="Иллюстрированный самоучитель по Adobe Photoshop 7 › Основные понятия › Палит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5184" y="1124744"/>
            <a:ext cx="3605014" cy="327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4845686"/>
            <a:ext cx="4062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 Палитра </a:t>
            </a:r>
            <a:r>
              <a:rPr lang="ru-RU" sz="2800" b="1" dirty="0" err="1">
                <a:solidFill>
                  <a:srgbClr val="683104"/>
                </a:solidFill>
              </a:rPr>
              <a:t>Color</a:t>
            </a:r>
            <a:r>
              <a:rPr lang="ru-RU" sz="2800" b="1" dirty="0">
                <a:solidFill>
                  <a:srgbClr val="683104"/>
                </a:solidFill>
              </a:rPr>
              <a:t> </a:t>
            </a:r>
            <a:r>
              <a:rPr lang="ru-RU" sz="2800" dirty="0"/>
              <a:t>и ее меню</a:t>
            </a:r>
          </a:p>
        </p:txBody>
      </p:sp>
      <p:pic>
        <p:nvPicPr>
          <p:cNvPr id="4103" name="Picture 7" descr="Иллюстрированный самоучитель по Adobe Photoshop 7 › Основные понятия › Палит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12" y="1124744"/>
            <a:ext cx="437759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96473" y="4881866"/>
            <a:ext cx="4603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Палитра </a:t>
            </a:r>
            <a:r>
              <a:rPr lang="en-US" sz="2800" b="1" dirty="0">
                <a:solidFill>
                  <a:srgbClr val="683104"/>
                </a:solidFill>
              </a:rPr>
              <a:t>Swatches</a:t>
            </a:r>
            <a:r>
              <a:rPr lang="en-US" sz="2800" dirty="0"/>
              <a:t> (</a:t>
            </a:r>
            <a:r>
              <a:rPr lang="ru-RU" sz="2800" dirty="0"/>
              <a:t>Образцы)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8358" y="5734417"/>
            <a:ext cx="2771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Палитра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Layers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1202" name="Picture 2" descr="Иллюстрированный самоучитель по Adobe Photoshop 7 › Основные понятия › Палит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14971"/>
            <a:ext cx="4392667" cy="356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231100" y="5734416"/>
            <a:ext cx="392392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charset="0"/>
              </a:rPr>
              <a:t>Палитра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History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1204" name="Picture 4" descr="Иллюстрированный самоучитель по Adobe Photoshop 7 › Основные понятия › Палит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6454" y="1761327"/>
            <a:ext cx="3381518" cy="275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63888" y="33388"/>
            <a:ext cx="1957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Палитры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7504" y="4511442"/>
            <a:ext cx="316835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Добавить     Удалить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слой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728358" y="3716696"/>
            <a:ext cx="1827418" cy="8644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915816" y="3745503"/>
            <a:ext cx="0" cy="835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6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Иллюстрированный самоучитель по Adobe Photoshop 7 › Основные понятия › Вид экрана при работе с программой Photoshop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10" y="1439648"/>
            <a:ext cx="190500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3548" y="6002124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Меню </a:t>
            </a:r>
            <a:r>
              <a:rPr lang="en-US" sz="28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</a:t>
            </a:r>
            <a:endParaRPr lang="ru-RU" sz="28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60" name="Picture 8" descr="Иллюстрированный самоучитель по Adobe Photoshop 7 › Основные понятия › Вид экрана при работе с программой Photoshop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372973"/>
            <a:ext cx="2038350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92562" y="6002124"/>
            <a:ext cx="1764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Меню </a:t>
            </a:r>
            <a:r>
              <a:rPr lang="en-US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</a:t>
            </a:r>
            <a:endParaRPr lang="ru-RU" sz="28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62" name="Picture 10" descr="Иллюстрированный самоучитель по Adobe Photoshop 7 › Основные понятия › Мен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9510" y="1808767"/>
            <a:ext cx="1720722" cy="419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6002124"/>
            <a:ext cx="2095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Меню </a:t>
            </a:r>
            <a:r>
              <a:rPr lang="en-US" sz="28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</a:t>
            </a:r>
            <a:endParaRPr lang="ru-RU" sz="28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54266" y="44624"/>
            <a:ext cx="63224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Главное меню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236" y="601523"/>
            <a:ext cx="8424359" cy="677743"/>
          </a:xfrm>
          <a:prstGeom prst="rect">
            <a:avLst/>
          </a:prstGeom>
        </p:spPr>
      </p:pic>
      <p:pic>
        <p:nvPicPr>
          <p:cNvPr id="11" name="Picture 2" descr="Иллюстрированный самоучитель по Adobe Photoshop 7 › Основные понятия › Меню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4160" y="601523"/>
            <a:ext cx="1760435" cy="54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984266" y="6002124"/>
            <a:ext cx="1980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Меню </a:t>
            </a:r>
            <a:r>
              <a:rPr lang="en-US" sz="28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Laye</a:t>
            </a:r>
            <a:r>
              <a:rPr lang="en-US" sz="2800" dirty="0"/>
              <a:t>r</a:t>
            </a:r>
            <a:endParaRPr lang="ru-RU" sz="28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6410" y="2982424"/>
            <a:ext cx="1905000" cy="319400"/>
          </a:xfrm>
          <a:prstGeom prst="roundRect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  <a:noFill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60033" y="3645024"/>
            <a:ext cx="1872207" cy="821572"/>
          </a:xfrm>
          <a:prstGeom prst="roundRect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19715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Иллюстрированный самоучитель по Adobe Photoshop 7 › Основные понятия › Мен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96570"/>
            <a:ext cx="2088232" cy="380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929" y="5093909"/>
            <a:ext cx="2079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Меню </a:t>
            </a:r>
            <a:r>
              <a:rPr lang="en-US" sz="28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</a:t>
            </a:r>
            <a:endParaRPr lang="ru-RU" sz="28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82" name="Picture 6" descr="Иллюстрированный самоучитель по Adobe Photoshop 7 › Основные понятия › Мен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970105"/>
            <a:ext cx="2163563" cy="385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05505" y="5120386"/>
            <a:ext cx="1952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Меню </a:t>
            </a:r>
            <a:r>
              <a:rPr lang="en-US" sz="28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Filter</a:t>
            </a:r>
            <a:endParaRPr lang="ru-RU" sz="28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10" y="109180"/>
            <a:ext cx="7620000" cy="6000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708133" y="5943361"/>
            <a:ext cx="2427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Меню </a:t>
            </a:r>
            <a:r>
              <a:rPr lang="en-US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</a:t>
            </a:r>
            <a:endParaRPr lang="ru-RU" sz="28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0332" y="109180"/>
            <a:ext cx="1313349" cy="581813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386111" y="5120386"/>
            <a:ext cx="1922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Меню </a:t>
            </a:r>
            <a:r>
              <a:rPr lang="en-US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</a:t>
            </a:r>
            <a:endParaRPr lang="ru-RU" sz="28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476" y="996570"/>
            <a:ext cx="1885560" cy="38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3808" y="12062"/>
            <a:ext cx="40809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Панель </a:t>
            </a:r>
            <a:r>
              <a:rPr lang="ru-RU" sz="3200" b="1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инструментов</a:t>
            </a:r>
            <a:endParaRPr lang="ru-RU" sz="3200" b="1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36693"/>
            <a:ext cx="899265" cy="5832000"/>
          </a:xfrm>
          <a:prstGeom prst="rect">
            <a:avLst/>
          </a:prstGeom>
        </p:spPr>
      </p:pic>
      <p:pic>
        <p:nvPicPr>
          <p:cNvPr id="3080" name="Picture 8" descr="Иллюстрированный самоучитель по Adobe Photoshop 7 › Основные понятия › Панель инструментов. Примечания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1336"/>
            <a:ext cx="3782167" cy="60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084168" y="836832"/>
            <a:ext cx="2796679" cy="1080000"/>
          </a:xfrm>
          <a:prstGeom prst="rect">
            <a:avLst/>
          </a:prstGeom>
          <a:solidFill>
            <a:srgbClr val="CD620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выделения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1052736"/>
            <a:ext cx="1440160" cy="900000"/>
          </a:xfrm>
          <a:prstGeom prst="roundRect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  <a:noFill/>
            </a:endParaRPr>
          </a:p>
        </p:txBody>
      </p:sp>
      <p:sp>
        <p:nvSpPr>
          <p:cNvPr id="13" name="Выноска со стрелкой вправо 12"/>
          <p:cNvSpPr/>
          <p:nvPr/>
        </p:nvSpPr>
        <p:spPr>
          <a:xfrm flipH="1">
            <a:off x="1632966" y="836832"/>
            <a:ext cx="4451202" cy="1080000"/>
          </a:xfrm>
          <a:prstGeom prst="rightArrowCallout">
            <a:avLst>
              <a:gd name="adj1" fmla="val 25000"/>
              <a:gd name="adj2" fmla="val 37218"/>
              <a:gd name="adj3" fmla="val 40106"/>
              <a:gd name="adj4" fmla="val 85048"/>
            </a:avLst>
          </a:prstGeom>
          <a:noFill/>
          <a:ln>
            <a:solidFill>
              <a:srgbClr val="C05B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Прямоугольное, овал, лассо, по цвету, кадрирование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84167" y="1929608"/>
            <a:ext cx="2796679" cy="923327"/>
          </a:xfrm>
          <a:prstGeom prst="rect">
            <a:avLst/>
          </a:prstGeom>
          <a:solidFill>
            <a:srgbClr val="CD620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1" y="2060936"/>
            <a:ext cx="1440160" cy="792000"/>
          </a:xfrm>
          <a:prstGeom prst="roundRect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  <a:noFill/>
            </a:endParaRPr>
          </a:p>
        </p:txBody>
      </p:sp>
      <p:sp>
        <p:nvSpPr>
          <p:cNvPr id="16" name="Выноска со стрелкой вправо 15"/>
          <p:cNvSpPr/>
          <p:nvPr/>
        </p:nvSpPr>
        <p:spPr>
          <a:xfrm flipH="1">
            <a:off x="1632965" y="1929608"/>
            <a:ext cx="4451202" cy="923327"/>
          </a:xfrm>
          <a:prstGeom prst="rightArrowCallout">
            <a:avLst>
              <a:gd name="adj1" fmla="val 25000"/>
              <a:gd name="adj2" fmla="val 37218"/>
              <a:gd name="adj3" fmla="val 40106"/>
              <a:gd name="adj4" fmla="val 85048"/>
            </a:avLst>
          </a:prstGeom>
          <a:noFill/>
          <a:ln>
            <a:solidFill>
              <a:srgbClr val="C05B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 smtClean="0">
                <a:solidFill>
                  <a:schemeClr val="tx1"/>
                </a:solidFill>
              </a:rPr>
              <a:t>Кисть, штамп, ластик, заливка, градиент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84168" y="2852935"/>
            <a:ext cx="2796679" cy="756000"/>
          </a:xfrm>
          <a:prstGeom prst="rect">
            <a:avLst/>
          </a:prstGeom>
          <a:solidFill>
            <a:srgbClr val="CD620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Ретушь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512" y="2886797"/>
            <a:ext cx="1440160" cy="324000"/>
          </a:xfrm>
          <a:prstGeom prst="roundRect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  <a:noFill/>
            </a:endParaRPr>
          </a:p>
        </p:txBody>
      </p:sp>
      <p:sp>
        <p:nvSpPr>
          <p:cNvPr id="19" name="Выноска со стрелкой вправо 18"/>
          <p:cNvSpPr/>
          <p:nvPr/>
        </p:nvSpPr>
        <p:spPr>
          <a:xfrm flipH="1">
            <a:off x="1632966" y="2852935"/>
            <a:ext cx="4451202" cy="756000"/>
          </a:xfrm>
          <a:prstGeom prst="rightArrowCallout">
            <a:avLst>
              <a:gd name="adj1" fmla="val 38473"/>
              <a:gd name="adj2" fmla="val 50000"/>
              <a:gd name="adj3" fmla="val 62000"/>
              <a:gd name="adj4" fmla="val 85048"/>
            </a:avLst>
          </a:prstGeom>
          <a:noFill/>
          <a:ln>
            <a:solidFill>
              <a:srgbClr val="C05B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ru-RU" sz="2200" dirty="0" smtClean="0">
                <a:solidFill>
                  <a:schemeClr val="tx1"/>
                </a:solidFill>
              </a:rPr>
              <a:t>Резкость-размытие</a:t>
            </a:r>
            <a:r>
              <a:rPr lang="ru-RU" sz="2200" dirty="0">
                <a:solidFill>
                  <a:schemeClr val="tx1"/>
                </a:solidFill>
              </a:rPr>
              <a:t>, размазывание, осветление- затемнение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95801" y="3645144"/>
            <a:ext cx="2796679" cy="1008000"/>
          </a:xfrm>
          <a:prstGeom prst="rect">
            <a:avLst/>
          </a:prstGeom>
          <a:solidFill>
            <a:srgbClr val="CD620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рисования, текст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Выноска со стрелкой вправо 20"/>
          <p:cNvSpPr/>
          <p:nvPr/>
        </p:nvSpPr>
        <p:spPr>
          <a:xfrm flipH="1">
            <a:off x="1644599" y="3645136"/>
            <a:ext cx="4451202" cy="1008000"/>
          </a:xfrm>
          <a:prstGeom prst="rightArrowCallout">
            <a:avLst>
              <a:gd name="adj1" fmla="val 25000"/>
              <a:gd name="adj2" fmla="val 37218"/>
              <a:gd name="adj3" fmla="val 40106"/>
              <a:gd name="adj4" fmla="val 85048"/>
            </a:avLst>
          </a:prstGeom>
          <a:noFill/>
          <a:ln>
            <a:solidFill>
              <a:srgbClr val="C05B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Текст, перо, объекты (линия, прямоугольник, овал, формы), пипетка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9511" y="3284984"/>
            <a:ext cx="1465087" cy="936104"/>
          </a:xfrm>
          <a:prstGeom prst="roundRect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  <a:noFill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95801" y="4653136"/>
            <a:ext cx="2796679" cy="1080000"/>
          </a:xfrm>
          <a:prstGeom prst="rect">
            <a:avLst/>
          </a:prstGeom>
          <a:solidFill>
            <a:srgbClr val="CD620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текущего цвета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Выноска со стрелкой вправо 23"/>
          <p:cNvSpPr/>
          <p:nvPr/>
        </p:nvSpPr>
        <p:spPr>
          <a:xfrm flipH="1">
            <a:off x="1644599" y="4653136"/>
            <a:ext cx="4451202" cy="1080000"/>
          </a:xfrm>
          <a:prstGeom prst="rightArrowCallout">
            <a:avLst>
              <a:gd name="adj1" fmla="val 25000"/>
              <a:gd name="adj2" fmla="val 37218"/>
              <a:gd name="adj3" fmla="val 40106"/>
              <a:gd name="adj4" fmla="val 85048"/>
            </a:avLst>
          </a:prstGeom>
          <a:noFill/>
          <a:ln>
            <a:solidFill>
              <a:srgbClr val="C05B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ru-RU" sz="2200" dirty="0" smtClean="0">
                <a:solidFill>
                  <a:schemeClr val="tx1"/>
                </a:solidFill>
              </a:rPr>
              <a:t>Верхний прямоугольник - цвет </a:t>
            </a:r>
            <a:r>
              <a:rPr lang="ru-RU" sz="2200" dirty="0">
                <a:solidFill>
                  <a:schemeClr val="tx1"/>
                </a:solidFill>
              </a:rPr>
              <a:t>переднего </a:t>
            </a:r>
            <a:r>
              <a:rPr lang="ru-RU" sz="2200" dirty="0" smtClean="0">
                <a:solidFill>
                  <a:schemeClr val="tx1"/>
                </a:solidFill>
              </a:rPr>
              <a:t>плана, нижний </a:t>
            </a:r>
            <a:r>
              <a:rPr lang="ru-RU" sz="2200" dirty="0">
                <a:solidFill>
                  <a:schemeClr val="tx1"/>
                </a:solidFill>
              </a:rPr>
              <a:t> прямоугольник - цвет </a:t>
            </a:r>
            <a:r>
              <a:rPr lang="ru-RU" sz="2200" dirty="0" smtClean="0">
                <a:solidFill>
                  <a:schemeClr val="tx1"/>
                </a:solidFill>
              </a:rPr>
              <a:t>фона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79512" y="4581128"/>
            <a:ext cx="1440160" cy="705125"/>
          </a:xfrm>
          <a:prstGeom prst="roundRect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37527" y="1565100"/>
            <a:ext cx="742680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charset="0"/>
              </a:rPr>
              <a:t>  Панель опций для инструмента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charset="0"/>
              </a:rPr>
              <a:t>Gradient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8132" name="Picture 4" descr="Иллюстрированный самоучитель по Adobe Photoshop 7 › Основные понятия › Панель опций. Всплывающие подсказк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928" y="2274226"/>
            <a:ext cx="7452000" cy="50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3" name="Picture 5" descr="Иллюстрированный самоучитель по Adobe Photoshop 7 › Основные понятия › Панель опций. Всплывающие подсказк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928" y="3645022"/>
            <a:ext cx="7452000" cy="53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5" name="Picture 7" descr="Иллюстрированный самоучитель по Adobe Photoshop 7 › Основные понятия › Панель опций. Всплывающие подсказки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928" y="836711"/>
            <a:ext cx="7452000" cy="47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62862" y="2946090"/>
            <a:ext cx="7376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000000"/>
                </a:solidFill>
                <a:latin typeface="+mn-lt"/>
                <a:cs typeface="Arial" charset="0"/>
              </a:rPr>
              <a:t>Панель </a:t>
            </a:r>
            <a:r>
              <a:rPr lang="ru-RU" altLang="ru-RU" sz="2800" dirty="0">
                <a:solidFill>
                  <a:srgbClr val="000000"/>
                </a:solidFill>
                <a:latin typeface="+mn-lt"/>
                <a:cs typeface="Arial" charset="0"/>
              </a:rPr>
              <a:t>опций для инструмента Реп</a:t>
            </a:r>
            <a:endParaRPr lang="ru-RU" sz="28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5537" y="4293096"/>
            <a:ext cx="73107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altLang="ru-RU" sz="2800" dirty="0">
                <a:solidFill>
                  <a:srgbClr val="000000"/>
                </a:solidFill>
                <a:latin typeface="+mn-lt"/>
                <a:cs typeface="Arial" charset="0"/>
              </a:rPr>
              <a:t>Панель опций для инструмента </a:t>
            </a:r>
            <a:r>
              <a:rPr lang="ru-RU" altLang="ru-RU" sz="2800" dirty="0" err="1">
                <a:solidFill>
                  <a:srgbClr val="000000"/>
                </a:solidFill>
                <a:latin typeface="+mn-lt"/>
                <a:cs typeface="Arial" charset="0"/>
              </a:rPr>
              <a:t>Type</a:t>
            </a:r>
            <a:endParaRPr lang="ru-RU" altLang="ru-RU" sz="28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81900" y="188640"/>
            <a:ext cx="2738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Панели опций</a:t>
            </a:r>
            <a:endParaRPr lang="ru-RU" sz="3200" b="1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90961" y="5695343"/>
            <a:ext cx="631993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charset="0"/>
              </a:rPr>
              <a:t>Панель опций для инструмента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charset="0"/>
              </a:rPr>
              <a:t>Rectangle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cs typeface="Arial" charset="0"/>
            </a:endParaRPr>
          </a:p>
        </p:txBody>
      </p:sp>
      <p:pic>
        <p:nvPicPr>
          <p:cNvPr id="1026" name="Picture 2" descr="Иллюстрированный самоучитель по Adobe Photoshop 7 › Основные понятия › Панель опций. Всплывающие подсказк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928" y="4941168"/>
            <a:ext cx="7452000" cy="50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88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2837" y="0"/>
            <a:ext cx="2226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48680"/>
            <a:ext cx="2851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Adobe Photoshop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999892"/>
            <a:ext cx="8784976" cy="5291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Rectangular Marquee (</a:t>
            </a:r>
            <a:r>
              <a:rPr lang="ru-RU" sz="2400" dirty="0"/>
              <a:t>Прямоугольная область) </a:t>
            </a:r>
          </a:p>
          <a:p>
            <a:r>
              <a:rPr lang="en-US" sz="2400" dirty="0"/>
              <a:t>Elliptical Marquee (</a:t>
            </a:r>
            <a:r>
              <a:rPr lang="ru-RU" sz="2400" dirty="0"/>
              <a:t>Овальная область)</a:t>
            </a:r>
          </a:p>
          <a:p>
            <a:r>
              <a:rPr lang="en-US" sz="2400" dirty="0"/>
              <a:t>Lasso (</a:t>
            </a:r>
            <a:r>
              <a:rPr lang="ru-RU" sz="2400" dirty="0"/>
              <a:t>Лассо)</a:t>
            </a:r>
          </a:p>
          <a:p>
            <a:r>
              <a:rPr lang="en-US" sz="2400" dirty="0"/>
              <a:t>Polygonal Lasso (</a:t>
            </a:r>
            <a:r>
              <a:rPr lang="ru-RU" sz="2400" dirty="0"/>
              <a:t>Полигональное лассо)</a:t>
            </a:r>
          </a:p>
          <a:p>
            <a:r>
              <a:rPr lang="en-US" sz="2400" dirty="0"/>
              <a:t>Magic Wand (</a:t>
            </a:r>
            <a:r>
              <a:rPr lang="ru-RU" sz="2400" dirty="0"/>
              <a:t>Волшебная палочка)  </a:t>
            </a:r>
          </a:p>
          <a:p>
            <a:r>
              <a:rPr lang="en-US" sz="2400" dirty="0"/>
              <a:t>Magnetic Lasso (</a:t>
            </a:r>
            <a:r>
              <a:rPr lang="ru-RU" sz="2400" dirty="0"/>
              <a:t>Магнитное лассо) </a:t>
            </a:r>
          </a:p>
          <a:p>
            <a:r>
              <a:rPr lang="ru-RU" sz="2400" b="1" dirty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Параметры выделения:</a:t>
            </a:r>
          </a:p>
          <a:p>
            <a:r>
              <a:rPr lang="en-US" sz="2400" dirty="0"/>
              <a:t>Select - Feather (</a:t>
            </a:r>
            <a:r>
              <a:rPr lang="ru-RU" sz="2400" dirty="0"/>
              <a:t>Перо) - для смягчения границ выделенной области</a:t>
            </a:r>
          </a:p>
          <a:p>
            <a:r>
              <a:rPr lang="en-US" sz="2400" dirty="0"/>
              <a:t>Select - Inverse (</a:t>
            </a:r>
            <a:r>
              <a:rPr lang="ru-RU" sz="2400" dirty="0"/>
              <a:t>Инвертировать), чтобы поменять местами выделенную и невыделенную области</a:t>
            </a:r>
          </a:p>
          <a:p>
            <a:r>
              <a:rPr lang="en-US" sz="2400" dirty="0"/>
              <a:t>Select - Modify (</a:t>
            </a:r>
            <a:r>
              <a:rPr lang="ru-RU" sz="2400" dirty="0"/>
              <a:t>Выделить - Изменить) -  </a:t>
            </a:r>
            <a:r>
              <a:rPr lang="en-US" sz="2400" dirty="0"/>
              <a:t>Contract </a:t>
            </a:r>
            <a:r>
              <a:rPr lang="ru-RU" sz="2400" dirty="0"/>
              <a:t>сжать или </a:t>
            </a:r>
            <a:r>
              <a:rPr lang="en-US" sz="2400" dirty="0"/>
              <a:t>Expand (</a:t>
            </a:r>
            <a:r>
              <a:rPr lang="ru-RU" sz="2400" dirty="0"/>
              <a:t>Расширить) выделенную область на определенное количество пикселов,</a:t>
            </a:r>
          </a:p>
        </p:txBody>
      </p:sp>
    </p:spTree>
    <p:extLst>
      <p:ext uri="{BB962C8B-B14F-4D97-AF65-F5344CB8AC3E}">
        <p14:creationId xmlns:p14="http://schemas.microsoft.com/office/powerpoint/2010/main" val="23425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9030" y="115888"/>
            <a:ext cx="3665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Создание коллажей</a:t>
            </a:r>
            <a:endParaRPr lang="ru-RU" sz="32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7045" y="700663"/>
            <a:ext cx="864235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Шаг 1: </a:t>
            </a:r>
            <a:r>
              <a:rPr lang="ru-RU" sz="2800" dirty="0" smtClean="0">
                <a:latin typeface="+mn-lt"/>
              </a:rPr>
              <a:t>Выбрать изображения: фоновый рисунок, рисунки для вставки в коллаж.</a:t>
            </a:r>
            <a:endParaRPr lang="ru-RU" sz="2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ru-RU" sz="28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8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800" dirty="0"/>
              <a:t>Открыть отдельно </a:t>
            </a:r>
            <a:r>
              <a:rPr lang="ru-RU" sz="2800" dirty="0" smtClean="0"/>
              <a:t>каждое изображение </a:t>
            </a:r>
            <a:r>
              <a:rPr lang="ru-RU" sz="2800" dirty="0"/>
              <a:t>в </a:t>
            </a:r>
            <a:r>
              <a:rPr lang="ru-RU" sz="2800" dirty="0" smtClean="0"/>
              <a:t>графическом редакторе.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ru-RU" sz="28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 </a:t>
            </a:r>
            <a:r>
              <a:rPr lang="ru-RU" sz="2800" dirty="0">
                <a:latin typeface="+mn-lt"/>
              </a:rPr>
              <a:t>Обработать рисунки: изменить размер, </a:t>
            </a:r>
            <a:r>
              <a:rPr lang="ru-RU" sz="2800" dirty="0" smtClean="0">
                <a:latin typeface="+mn-lt"/>
              </a:rPr>
              <a:t>если надо удалить фон, применить эффекты, добавить подложку.</a:t>
            </a:r>
            <a:endParaRPr lang="ru-RU" sz="2800" dirty="0" smtClean="0">
              <a:solidFill>
                <a:srgbClr val="BC59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ru-RU" sz="28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28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800" dirty="0"/>
              <a:t>Перейти на вкладку с фоном для </a:t>
            </a:r>
            <a:r>
              <a:rPr lang="ru-RU" sz="2800" dirty="0" smtClean="0"/>
              <a:t>коллажа. Выделить все, скопировать, создать новый файл и вставить скопированное.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5: </a:t>
            </a:r>
            <a:r>
              <a:rPr lang="ru-RU" sz="2800" dirty="0" smtClean="0"/>
              <a:t>Открыть </a:t>
            </a:r>
            <a:r>
              <a:rPr lang="ru-RU" sz="2800" dirty="0"/>
              <a:t>вкладку с </a:t>
            </a:r>
            <a:r>
              <a:rPr lang="ru-RU" sz="2800" dirty="0" smtClean="0"/>
              <a:t>1-ым рисунком, </a:t>
            </a:r>
            <a:r>
              <a:rPr lang="ru-RU" sz="2800" dirty="0"/>
              <a:t>выделить </a:t>
            </a:r>
            <a:r>
              <a:rPr lang="ru-RU" sz="2800" dirty="0" smtClean="0"/>
              <a:t>и скопировать. </a:t>
            </a:r>
            <a:r>
              <a:rPr lang="ru-RU" sz="2800" dirty="0"/>
              <a:t>Перейти на вкладку с фоном для </a:t>
            </a:r>
            <a:r>
              <a:rPr lang="ru-RU" sz="2800" dirty="0" smtClean="0"/>
              <a:t>коллажа и вставить.</a:t>
            </a:r>
            <a:endParaRPr lang="ru-RU" sz="2800" dirty="0">
              <a:latin typeface="+mn-lt"/>
            </a:endParaRPr>
          </a:p>
        </p:txBody>
      </p:sp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8319818" y="811818"/>
            <a:ext cx="645139" cy="43204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8319818" y="1628800"/>
            <a:ext cx="645139" cy="43204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>
            <a:off x="8319818" y="2492896"/>
            <a:ext cx="645139" cy="43204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rId6" action="ppaction://hlinksldjump"/>
          </p:cNvPr>
          <p:cNvSpPr/>
          <p:nvPr/>
        </p:nvSpPr>
        <p:spPr>
          <a:xfrm>
            <a:off x="8319818" y="5877272"/>
            <a:ext cx="645139" cy="43204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9030" y="-27384"/>
            <a:ext cx="3665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Создание коллажей</a:t>
            </a:r>
            <a:endParaRPr lang="ru-RU" sz="32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7045" y="404664"/>
            <a:ext cx="864235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Шаг 6: </a:t>
            </a:r>
            <a:r>
              <a:rPr lang="ru-RU" sz="2800" dirty="0" smtClean="0">
                <a:latin typeface="+mn-lt"/>
              </a:rPr>
              <a:t>Передвинуть вставленный рисунок на место. При необходимости сделать корректировку (цвета, размера и т.д.)</a:t>
            </a:r>
            <a:endParaRPr lang="ru-RU" sz="2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ru-RU" sz="28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</a:t>
            </a:r>
            <a:r>
              <a:rPr lang="ru-RU" sz="2800" dirty="0" smtClean="0"/>
              <a:t>Повторить 5-6 для всех рисунков.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ru-RU" sz="28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 </a:t>
            </a:r>
            <a:r>
              <a:rPr lang="ru-RU" sz="2800" dirty="0" smtClean="0">
                <a:latin typeface="+mn-lt"/>
              </a:rPr>
              <a:t>Если вставленный рисунок должен находится за фоновым рисунком (например, фотография в рамочке), дублировать слой с фоном и разместить этот слой наверх.</a:t>
            </a:r>
            <a:endParaRPr lang="ru-RU" sz="2800" dirty="0" smtClean="0">
              <a:solidFill>
                <a:srgbClr val="BC59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ru-RU" sz="28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 </a:t>
            </a:r>
            <a:r>
              <a:rPr lang="ru-RU" sz="2800" dirty="0" smtClean="0"/>
              <a:t>Выделить и удалить с копии фонового слоя те области, которые закрывают </a:t>
            </a:r>
            <a:r>
              <a:rPr lang="ru-RU" sz="2800" dirty="0"/>
              <a:t>вставленный </a:t>
            </a:r>
            <a:r>
              <a:rPr lang="ru-RU" sz="2800" dirty="0" smtClean="0"/>
              <a:t>рисунок.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ru-RU" sz="28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10: </a:t>
            </a:r>
            <a:r>
              <a:rPr lang="ru-RU" sz="2800" dirty="0" smtClean="0"/>
              <a:t>Сохранить коллаж. Для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GIMP</a:t>
            </a:r>
            <a:r>
              <a:rPr lang="en-US" sz="2800" dirty="0" smtClean="0"/>
              <a:t> – </a:t>
            </a:r>
            <a:r>
              <a:rPr lang="ru-RU" sz="2800" dirty="0" smtClean="0"/>
              <a:t>Файл – Экспортировать – выбрать формат файла. Для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Adobe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Photoshop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/>
              <a:t>– Файл – Сохранить как (</a:t>
            </a:r>
            <a:r>
              <a:rPr lang="en-US" sz="2800" dirty="0" smtClean="0"/>
              <a:t>Save As</a:t>
            </a:r>
            <a:r>
              <a:rPr lang="ru-RU" sz="2800" dirty="0" smtClean="0"/>
              <a:t>) - </a:t>
            </a:r>
            <a:r>
              <a:rPr lang="ru-RU" sz="2800" dirty="0"/>
              <a:t>выбрать формат файла. </a:t>
            </a:r>
            <a:endParaRPr lang="ru-RU" sz="2800" dirty="0">
              <a:latin typeface="+mn-lt"/>
            </a:endParaRPr>
          </a:p>
        </p:txBody>
      </p:sp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8319818" y="515819"/>
            <a:ext cx="645139" cy="43204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8319818" y="1700808"/>
            <a:ext cx="645139" cy="43204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8319818" y="3540155"/>
            <a:ext cx="645139" cy="43204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rId6" action="ppaction://hlinksldjump"/>
          </p:cNvPr>
          <p:cNvSpPr/>
          <p:nvPr/>
        </p:nvSpPr>
        <p:spPr>
          <a:xfrm>
            <a:off x="8319818" y="5868561"/>
            <a:ext cx="645139" cy="43204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94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1: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88640"/>
            <a:ext cx="4762500" cy="3571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888864"/>
            <a:ext cx="3033101" cy="25579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6934" y="3960661"/>
            <a:ext cx="2381250" cy="2505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9465" y="548680"/>
            <a:ext cx="2272312" cy="30039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926" y="4080861"/>
            <a:ext cx="2092772" cy="2107720"/>
          </a:xfrm>
          <a:prstGeom prst="rect">
            <a:avLst/>
          </a:prstGeom>
        </p:spPr>
      </p:pic>
      <p:sp>
        <p:nvSpPr>
          <p:cNvPr id="9" name="Стрелка вправо 8">
            <a:hlinkClick r:id="rId7" action="ppaction://hlinksldjump"/>
          </p:cNvPr>
          <p:cNvSpPr/>
          <p:nvPr/>
        </p:nvSpPr>
        <p:spPr>
          <a:xfrm flipH="1">
            <a:off x="8316950" y="6341165"/>
            <a:ext cx="645139" cy="43204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3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9030" y="44624"/>
            <a:ext cx="3665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Создание коллажей</a:t>
            </a:r>
            <a:endParaRPr lang="ru-RU" sz="32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548680"/>
            <a:ext cx="864235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Коллаж</a:t>
            </a:r>
            <a:r>
              <a:rPr lang="ru-RU" sz="2800" dirty="0">
                <a:latin typeface="+mn-lt"/>
              </a:rPr>
              <a:t> (от фр. </a:t>
            </a:r>
            <a:r>
              <a:rPr lang="ru-RU" sz="2800" dirty="0" err="1">
                <a:latin typeface="+mn-lt"/>
              </a:rPr>
              <a:t>coller</a:t>
            </a:r>
            <a:r>
              <a:rPr lang="ru-RU" sz="2800" dirty="0">
                <a:latin typeface="+mn-lt"/>
              </a:rPr>
              <a:t> — приклеивание) — приём в искусстве, соединение в одном произведении подчёркнуто разнородных элементов</a:t>
            </a:r>
            <a:r>
              <a:rPr lang="ru-RU" sz="2800" dirty="0" smtClean="0">
                <a:latin typeface="+mn-lt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Коллаж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это единое изображение склеенное из нескольких других</a:t>
            </a:r>
            <a:r>
              <a:rPr lang="ru-RU" sz="2800" dirty="0" smtClean="0">
                <a:latin typeface="+mn-lt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216" y="2795449"/>
            <a:ext cx="6561568" cy="3584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25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en-US" sz="28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8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188640"/>
            <a:ext cx="1015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GIMP</a:t>
            </a:r>
            <a:endParaRPr lang="ru-RU" sz="2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59" y="836712"/>
            <a:ext cx="8108045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2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7957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en-US" sz="28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8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12542" y="187957"/>
            <a:ext cx="2851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Adobe Photoshop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14412"/>
            <a:ext cx="9144000" cy="5422900"/>
          </a:xfrm>
          <a:prstGeom prst="rect">
            <a:avLst/>
          </a:prstGeom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 flipH="1">
            <a:off x="8316950" y="6341165"/>
            <a:ext cx="645139" cy="43204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47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en-US" sz="28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8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188640"/>
            <a:ext cx="1015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GIMP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196752"/>
            <a:ext cx="6912768" cy="51747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12542" y="660997"/>
            <a:ext cx="5898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Изображение – Размер изображения</a:t>
            </a:r>
            <a:endParaRPr lang="ru-RU" sz="2800" dirty="0"/>
          </a:p>
        </p:txBody>
      </p:sp>
      <p:sp>
        <p:nvSpPr>
          <p:cNvPr id="5" name="Овал 4"/>
          <p:cNvSpPr/>
          <p:nvPr/>
        </p:nvSpPr>
        <p:spPr>
          <a:xfrm>
            <a:off x="5148064" y="4005064"/>
            <a:ext cx="720080" cy="720080"/>
          </a:xfrm>
          <a:prstGeom prst="ellipse">
            <a:avLst/>
          </a:prstGeom>
          <a:noFill/>
          <a:ln w="38100">
            <a:solidFill>
              <a:srgbClr val="CD62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148064" y="5723437"/>
            <a:ext cx="1080120" cy="585883"/>
          </a:xfrm>
          <a:prstGeom prst="ellipse">
            <a:avLst/>
          </a:prstGeom>
          <a:noFill/>
          <a:ln w="38100">
            <a:solidFill>
              <a:srgbClr val="CD62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5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en-US" sz="28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8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188640"/>
            <a:ext cx="1015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GIMP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756" y="711860"/>
            <a:ext cx="832734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Выделить область – Выделение - Инвертировать</a:t>
            </a:r>
          </a:p>
          <a:p>
            <a:r>
              <a:rPr lang="ru-RU" sz="2800" dirty="0" smtClean="0"/>
              <a:t>Правка – Скопировать – Вставить как – Новый слой </a:t>
            </a:r>
          </a:p>
          <a:p>
            <a:r>
              <a:rPr lang="ru-RU" sz="2800" dirty="0" smtClean="0"/>
              <a:t>Удалить слой с фоном 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67" y="2385320"/>
            <a:ext cx="3901142" cy="3924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07504" y="2852209"/>
            <a:ext cx="583379" cy="504056"/>
          </a:xfrm>
          <a:prstGeom prst="ellipse">
            <a:avLst/>
          </a:prstGeom>
          <a:noFill/>
          <a:ln w="38100">
            <a:solidFill>
              <a:srgbClr val="CD62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0341" y="2379548"/>
            <a:ext cx="4646254" cy="39240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7452320" y="3262270"/>
            <a:ext cx="1311845" cy="985283"/>
          </a:xfrm>
          <a:prstGeom prst="ellipse">
            <a:avLst/>
          </a:prstGeom>
          <a:noFill/>
          <a:ln w="38100">
            <a:solidFill>
              <a:srgbClr val="CD62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57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7957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en-US" sz="28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8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12542" y="187957"/>
            <a:ext cx="2851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Adobe Photoshop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727171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Image (</a:t>
            </a:r>
            <a:r>
              <a:rPr lang="ru-RU" sz="2800" dirty="0" smtClean="0"/>
              <a:t>Изображение) – </a:t>
            </a:r>
            <a:r>
              <a:rPr lang="en-US" sz="2800" dirty="0" smtClean="0"/>
              <a:t>Image</a:t>
            </a:r>
            <a:r>
              <a:rPr lang="ru-RU" sz="2800" dirty="0" smtClean="0"/>
              <a:t> </a:t>
            </a:r>
            <a:r>
              <a:rPr lang="en-US" sz="2800" dirty="0" smtClean="0"/>
              <a:t>Size </a:t>
            </a:r>
            <a:r>
              <a:rPr lang="ru-RU" sz="2800" dirty="0" smtClean="0"/>
              <a:t>(Размер изображения) 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743" y="1268149"/>
            <a:ext cx="6123586" cy="498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6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en-US" sz="28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8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12542" y="116632"/>
            <a:ext cx="2851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Adobe Photoshop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39852"/>
            <a:ext cx="878497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dirty="0"/>
              <a:t>Выделить </a:t>
            </a:r>
            <a:r>
              <a:rPr lang="ru-RU" sz="2800" dirty="0" smtClean="0"/>
              <a:t>цвет </a:t>
            </a:r>
            <a:r>
              <a:rPr lang="ru-RU" sz="2800" dirty="0"/>
              <a:t>– </a:t>
            </a:r>
            <a:r>
              <a:rPr lang="en-US" sz="2800" dirty="0" smtClean="0"/>
              <a:t>Select </a:t>
            </a:r>
            <a:r>
              <a:rPr lang="ru-RU" sz="2800" dirty="0" smtClean="0"/>
              <a:t>(Выделение) – </a:t>
            </a:r>
            <a:r>
              <a:rPr lang="en-US" sz="2800" dirty="0" smtClean="0"/>
              <a:t>Inverse </a:t>
            </a:r>
            <a:r>
              <a:rPr lang="ru-RU" sz="2800" dirty="0" smtClean="0"/>
              <a:t>(Инвертировать)</a:t>
            </a:r>
            <a:endParaRPr lang="ru-RU" sz="2800" dirty="0"/>
          </a:p>
          <a:p>
            <a:pPr>
              <a:lnSpc>
                <a:spcPts val="3000"/>
              </a:lnSpc>
            </a:pPr>
            <a:r>
              <a:rPr lang="en-US" sz="2800" dirty="0" smtClean="0"/>
              <a:t>Edit</a:t>
            </a:r>
            <a:r>
              <a:rPr lang="ru-RU" sz="2800" dirty="0" smtClean="0"/>
              <a:t> </a:t>
            </a:r>
            <a:r>
              <a:rPr lang="ru-RU" sz="2800" dirty="0"/>
              <a:t>– </a:t>
            </a:r>
            <a:r>
              <a:rPr lang="en-US" sz="2800" dirty="0" smtClean="0"/>
              <a:t>Copy</a:t>
            </a:r>
            <a:r>
              <a:rPr lang="ru-RU" sz="2800" dirty="0" smtClean="0"/>
              <a:t> </a:t>
            </a:r>
            <a:r>
              <a:rPr lang="ru-RU" sz="2800" dirty="0"/>
              <a:t>– </a:t>
            </a:r>
            <a:r>
              <a:rPr lang="en-US" sz="2800" dirty="0"/>
              <a:t>Edit</a:t>
            </a:r>
            <a:r>
              <a:rPr lang="ru-RU" sz="2800" dirty="0"/>
              <a:t> – </a:t>
            </a:r>
            <a:r>
              <a:rPr lang="en-US" sz="2800" dirty="0" smtClean="0"/>
              <a:t>Paste</a:t>
            </a:r>
            <a:r>
              <a:rPr lang="ru-RU" sz="2800" dirty="0" smtClean="0"/>
              <a:t>. Удалить </a:t>
            </a:r>
            <a:r>
              <a:rPr lang="ru-RU" sz="2800" dirty="0"/>
              <a:t>слой с фоном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918011"/>
            <a:ext cx="3368238" cy="442800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74080" y="2996740"/>
            <a:ext cx="583379" cy="504056"/>
          </a:xfrm>
          <a:prstGeom prst="ellipse">
            <a:avLst/>
          </a:prstGeom>
          <a:noFill/>
          <a:ln w="38100">
            <a:solidFill>
              <a:srgbClr val="CD62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3668" y="1920333"/>
            <a:ext cx="5369054" cy="4428000"/>
          </a:xfrm>
          <a:prstGeom prst="rect">
            <a:avLst/>
          </a:prstGeom>
        </p:spPr>
      </p:pic>
      <p:sp>
        <p:nvSpPr>
          <p:cNvPr id="11" name="Стрелка вправо 10">
            <a:hlinkClick r:id="rId4" action="ppaction://hlinksldjump"/>
          </p:cNvPr>
          <p:cNvSpPr/>
          <p:nvPr/>
        </p:nvSpPr>
        <p:spPr>
          <a:xfrm flipH="1">
            <a:off x="8316950" y="6341165"/>
            <a:ext cx="645139" cy="43204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22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ru-RU" sz="28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188640"/>
            <a:ext cx="1015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GIMP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260" y="660997"/>
            <a:ext cx="885165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Выделение - Выделить все. Правка </a:t>
            </a:r>
            <a:r>
              <a:rPr lang="ru-RU" sz="2800" dirty="0"/>
              <a:t>– </a:t>
            </a:r>
            <a:r>
              <a:rPr lang="ru-RU" sz="2800" dirty="0" smtClean="0"/>
              <a:t>Скопировать. </a:t>
            </a:r>
          </a:p>
          <a:p>
            <a:r>
              <a:rPr lang="ru-RU" sz="2800" dirty="0" smtClean="0"/>
              <a:t>Перейти на фоновый файл. </a:t>
            </a:r>
            <a:r>
              <a:rPr lang="ru-RU" sz="2800" dirty="0"/>
              <a:t>Вставить как – Новый слой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132" y="1844824"/>
            <a:ext cx="7020272" cy="45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9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3796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ru-RU" sz="28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12542" y="83796"/>
            <a:ext cx="2851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Adobe Photoshop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623010"/>
            <a:ext cx="89289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dirty="0" smtClean="0"/>
              <a:t>Select </a:t>
            </a:r>
            <a:r>
              <a:rPr lang="ru-RU" sz="2800" dirty="0"/>
              <a:t>(Выделение) – </a:t>
            </a:r>
            <a:r>
              <a:rPr lang="en-US" sz="2800" dirty="0"/>
              <a:t>A</a:t>
            </a:r>
            <a:r>
              <a:rPr lang="en-US" sz="2800" dirty="0" smtClean="0"/>
              <a:t>ll </a:t>
            </a:r>
            <a:r>
              <a:rPr lang="ru-RU" sz="2800" dirty="0" smtClean="0"/>
              <a:t>(Все). </a:t>
            </a:r>
            <a:r>
              <a:rPr lang="en-US" sz="2800" dirty="0" smtClean="0"/>
              <a:t>Edit</a:t>
            </a:r>
            <a:r>
              <a:rPr lang="ru-RU" sz="2800" dirty="0" smtClean="0"/>
              <a:t> </a:t>
            </a:r>
            <a:r>
              <a:rPr lang="ru-RU" sz="2800" dirty="0"/>
              <a:t>– </a:t>
            </a:r>
            <a:r>
              <a:rPr lang="en-US" sz="2800" dirty="0" smtClean="0"/>
              <a:t>Copy</a:t>
            </a:r>
            <a:r>
              <a:rPr lang="ru-RU" sz="2800" dirty="0" smtClean="0"/>
              <a:t>. </a:t>
            </a:r>
          </a:p>
          <a:p>
            <a:pPr>
              <a:lnSpc>
                <a:spcPts val="3000"/>
              </a:lnSpc>
            </a:pPr>
            <a:r>
              <a:rPr lang="ru-RU" sz="2800" dirty="0" smtClean="0"/>
              <a:t>Перейти </a:t>
            </a:r>
            <a:r>
              <a:rPr lang="ru-RU" sz="2800" dirty="0"/>
              <a:t>на фоновый файл. </a:t>
            </a:r>
            <a:r>
              <a:rPr lang="en-US" sz="2800" dirty="0" smtClean="0"/>
              <a:t>Edit</a:t>
            </a:r>
            <a:r>
              <a:rPr lang="ru-RU" sz="2800" dirty="0" smtClean="0"/>
              <a:t> </a:t>
            </a:r>
            <a:r>
              <a:rPr lang="ru-RU" sz="2800" dirty="0"/>
              <a:t>– </a:t>
            </a:r>
            <a:r>
              <a:rPr lang="en-US" sz="2800" dirty="0"/>
              <a:t>Paste</a:t>
            </a:r>
            <a:r>
              <a:rPr lang="ru-RU" sz="28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06" y="1412776"/>
            <a:ext cx="8275850" cy="4896544"/>
          </a:xfrm>
          <a:prstGeom prst="rect">
            <a:avLst/>
          </a:prstGeom>
        </p:spPr>
      </p:pic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 flipH="1">
            <a:off x="8316950" y="6341165"/>
            <a:ext cx="645139" cy="43204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68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710" y="1225528"/>
            <a:ext cx="6180941" cy="520616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ru-RU" sz="28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188640"/>
            <a:ext cx="1015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GIMP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756" y="711860"/>
            <a:ext cx="6549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Настройка цвета: </a:t>
            </a:r>
            <a:r>
              <a:rPr lang="ru-RU" sz="2800" dirty="0" smtClean="0"/>
              <a:t>Цвет – Цветовой баланс</a:t>
            </a:r>
            <a:endParaRPr lang="ru-RU" sz="2800" dirty="0"/>
          </a:p>
        </p:txBody>
      </p:sp>
      <p:sp>
        <p:nvSpPr>
          <p:cNvPr id="8" name="Овал 7"/>
          <p:cNvSpPr/>
          <p:nvPr/>
        </p:nvSpPr>
        <p:spPr>
          <a:xfrm>
            <a:off x="5220072" y="3501008"/>
            <a:ext cx="1311845" cy="985283"/>
          </a:xfrm>
          <a:prstGeom prst="ellipse">
            <a:avLst/>
          </a:prstGeom>
          <a:noFill/>
          <a:ln w="38100">
            <a:solidFill>
              <a:srgbClr val="CD62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10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ru-RU" sz="28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188640"/>
            <a:ext cx="1015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GIMP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756" y="711860"/>
            <a:ext cx="6264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Выделить – Выбрать Масштабирование</a:t>
            </a:r>
            <a:endParaRPr lang="ru-RU" sz="2800" dirty="0"/>
          </a:p>
        </p:txBody>
      </p:sp>
      <p:sp>
        <p:nvSpPr>
          <p:cNvPr id="8" name="Овал 7"/>
          <p:cNvSpPr/>
          <p:nvPr/>
        </p:nvSpPr>
        <p:spPr>
          <a:xfrm>
            <a:off x="5220072" y="3501008"/>
            <a:ext cx="1311845" cy="985283"/>
          </a:xfrm>
          <a:prstGeom prst="ellipse">
            <a:avLst/>
          </a:prstGeom>
          <a:noFill/>
          <a:ln w="38100">
            <a:solidFill>
              <a:srgbClr val="CD62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280000"/>
            <a:ext cx="6552728" cy="4985923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899592" y="3356992"/>
            <a:ext cx="624552" cy="504056"/>
          </a:xfrm>
          <a:prstGeom prst="ellipse">
            <a:avLst/>
          </a:prstGeom>
          <a:noFill/>
          <a:ln w="38100">
            <a:solidFill>
              <a:srgbClr val="CD62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595520" y="5229200"/>
            <a:ext cx="624552" cy="504056"/>
          </a:xfrm>
          <a:prstGeom prst="ellipse">
            <a:avLst/>
          </a:prstGeom>
          <a:noFill/>
          <a:ln w="38100">
            <a:solidFill>
              <a:srgbClr val="CD62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86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04664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GIMP</a:t>
            </a:r>
            <a:r>
              <a:rPr lang="ru-RU" sz="2800" dirty="0"/>
              <a:t> — это свободный растровый графический редактор, превосходная альтернатива дорогостоящему и очень тяжеловесному </a:t>
            </a:r>
            <a:r>
              <a:rPr lang="ru-RU" sz="2800" dirty="0" err="1"/>
              <a:t>Photoshop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r>
              <a:rPr lang="ru-RU" sz="2800" dirty="0" smtClean="0"/>
              <a:t>Скачать бесплатно можно с сайта</a:t>
            </a:r>
          </a:p>
          <a:p>
            <a:r>
              <a:rPr lang="en-US" sz="2800" dirty="0" smtClean="0">
                <a:hlinkClick r:id="rId2"/>
              </a:rPr>
              <a:t>http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portal-softs.ru/gimp-skachat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706551"/>
            <a:ext cx="6689765" cy="3528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80728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8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ru-RU" sz="28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 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12542" y="116632"/>
            <a:ext cx="2851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Adobe Photoshop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39852"/>
            <a:ext cx="87849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dirty="0" smtClean="0"/>
              <a:t>Настройка цвета: </a:t>
            </a:r>
            <a:r>
              <a:rPr lang="en-US" sz="2800" dirty="0" smtClean="0"/>
              <a:t>Image </a:t>
            </a:r>
            <a:r>
              <a:rPr lang="ru-RU" sz="2800" dirty="0" smtClean="0"/>
              <a:t>– </a:t>
            </a:r>
            <a:r>
              <a:rPr lang="en-US" sz="2800" dirty="0" smtClean="0"/>
              <a:t>Adjustments </a:t>
            </a:r>
            <a:r>
              <a:rPr lang="en-US" sz="2800" dirty="0"/>
              <a:t>- Color Balance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64" y="1484784"/>
            <a:ext cx="8748524" cy="4392488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995936" y="3212976"/>
            <a:ext cx="817057" cy="720080"/>
          </a:xfrm>
          <a:prstGeom prst="ellipse">
            <a:avLst/>
          </a:prstGeom>
          <a:noFill/>
          <a:ln w="38100">
            <a:solidFill>
              <a:srgbClr val="CD62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82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163072"/>
            <a:ext cx="7632848" cy="51256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ru-RU" sz="28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 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12542" y="116632"/>
            <a:ext cx="2851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Adobe Photoshop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39852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Масштабирование: </a:t>
            </a:r>
            <a:r>
              <a:rPr lang="en-US" sz="2800" dirty="0" smtClean="0"/>
              <a:t>Edit</a:t>
            </a:r>
            <a:r>
              <a:rPr lang="ru-RU" sz="2800" dirty="0" smtClean="0"/>
              <a:t> </a:t>
            </a:r>
            <a:r>
              <a:rPr lang="ru-RU" sz="2800" dirty="0"/>
              <a:t>– </a:t>
            </a:r>
            <a:r>
              <a:rPr lang="en-US" sz="2800" dirty="0" smtClean="0"/>
              <a:t>Transform - Scale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7" name="Овал 6"/>
          <p:cNvSpPr/>
          <p:nvPr/>
        </p:nvSpPr>
        <p:spPr>
          <a:xfrm>
            <a:off x="1979711" y="3573016"/>
            <a:ext cx="1080121" cy="792088"/>
          </a:xfrm>
          <a:prstGeom prst="ellipse">
            <a:avLst/>
          </a:prstGeom>
          <a:noFill/>
          <a:ln w="38100">
            <a:solidFill>
              <a:srgbClr val="CD62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 flipH="1">
            <a:off x="8316950" y="6341165"/>
            <a:ext cx="645139" cy="43204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49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69476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en-US" sz="28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28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12542" y="169476"/>
            <a:ext cx="72269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Все рисунки размещены на фоновом рисунке</a:t>
            </a:r>
            <a:endParaRPr lang="ru-RU" sz="2800" dirty="0"/>
          </a:p>
        </p:txBody>
      </p:sp>
      <p:sp>
        <p:nvSpPr>
          <p:cNvPr id="9" name="Стрелка вправо 8">
            <a:hlinkClick r:id="rId2" action="ppaction://hlinksldjump"/>
          </p:cNvPr>
          <p:cNvSpPr/>
          <p:nvPr/>
        </p:nvSpPr>
        <p:spPr>
          <a:xfrm flipH="1">
            <a:off x="8316950" y="6341165"/>
            <a:ext cx="645139" cy="43204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798041"/>
            <a:ext cx="7343775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9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51" y="551488"/>
            <a:ext cx="7884368" cy="59132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44624"/>
            <a:ext cx="1526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ru-RU" sz="28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8-9: </a:t>
            </a:r>
            <a:endParaRPr lang="ru-RU" sz="2800" dirty="0"/>
          </a:p>
        </p:txBody>
      </p: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 flipH="1">
            <a:off x="8316950" y="6341165"/>
            <a:ext cx="645139" cy="43204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91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 txBox="1">
            <a:spLocks noChangeArrowheads="1"/>
          </p:cNvSpPr>
          <p:nvPr/>
        </p:nvSpPr>
        <p:spPr>
          <a:xfrm>
            <a:off x="1689100" y="260350"/>
            <a:ext cx="6122988" cy="6207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ru-RU" sz="3200" b="1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altLang="ru-RU" sz="3200" b="1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825" y="881063"/>
            <a:ext cx="864235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Создать </a:t>
            </a: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коллаж на любую тему:  </a:t>
            </a:r>
            <a:endParaRPr lang="ru-RU" sz="24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0" hangingPunct="0">
              <a:defRPr/>
            </a:pPr>
            <a:r>
              <a:rPr lang="ru-RU" sz="2400" b="1" dirty="0">
                <a:latin typeface="+mn-lt"/>
              </a:rPr>
              <a:t>Требования: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+mn-lt"/>
              </a:rPr>
              <a:t>Использовать не </a:t>
            </a:r>
            <a:r>
              <a:rPr lang="ru-RU" sz="2400" dirty="0">
                <a:latin typeface="+mn-lt"/>
              </a:rPr>
              <a:t>менее </a:t>
            </a:r>
            <a:r>
              <a:rPr lang="ru-RU" sz="2400" dirty="0" smtClean="0">
                <a:latin typeface="+mn-lt"/>
              </a:rPr>
              <a:t>6-ти изображений: фон + 5.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+mn-lt"/>
              </a:rPr>
              <a:t>Формат альбомный,  размер  не более 1200х900.</a:t>
            </a:r>
            <a:endParaRPr lang="ru-RU" sz="2400" dirty="0">
              <a:latin typeface="+mn-lt"/>
            </a:endParaRPr>
          </a:p>
          <a:p>
            <a:pPr eaLnBrk="0" hangingPunct="0">
              <a:defRPr/>
            </a:pP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Создать </a:t>
            </a:r>
            <a:r>
              <a:rPr lang="ru-RU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коллаж </a:t>
            </a: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фотография в рамке: </a:t>
            </a:r>
            <a:endParaRPr lang="ru-RU" sz="24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 smtClean="0"/>
              <a:t>Использовать свою фотографию.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 smtClean="0"/>
              <a:t>Формат книжный, размер </a:t>
            </a:r>
            <a:r>
              <a:rPr lang="ru-RU" sz="2400" dirty="0"/>
              <a:t>не более </a:t>
            </a:r>
            <a:r>
              <a:rPr lang="ru-RU" sz="2400" dirty="0" smtClean="0"/>
              <a:t> 600х800.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 smtClean="0"/>
              <a:t>Создать </a:t>
            </a:r>
            <a:r>
              <a:rPr lang="ru-RU" sz="2400" dirty="0"/>
              <a:t>презентацию </a:t>
            </a:r>
            <a:r>
              <a:rPr lang="ru-RU" sz="2400" dirty="0" smtClean="0"/>
              <a:t>и вставить на слайды использованные </a:t>
            </a:r>
            <a:r>
              <a:rPr lang="ru-RU" sz="2400" dirty="0"/>
              <a:t>изображения и </a:t>
            </a:r>
            <a:r>
              <a:rPr lang="ru-RU" sz="2400" dirty="0" smtClean="0"/>
              <a:t>готовые коллажи. </a:t>
            </a:r>
            <a:endParaRPr lang="ru-RU" sz="2400" dirty="0">
              <a:latin typeface="+mn-lt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+mn-lt"/>
              </a:rPr>
              <a:t>Готовую </a:t>
            </a:r>
            <a:r>
              <a:rPr lang="ru-RU" sz="2400" dirty="0">
                <a:latin typeface="+mn-lt"/>
              </a:rPr>
              <a:t>работу выслать на адрес: </a:t>
            </a:r>
            <a:r>
              <a:rPr lang="en-US" sz="2400" dirty="0">
                <a:latin typeface="+mn-lt"/>
                <a:hlinkClick r:id="rId2"/>
              </a:rPr>
              <a:t>tvkum@yandex.ru</a:t>
            </a:r>
            <a:r>
              <a:rPr lang="ru-RU" sz="2400" dirty="0">
                <a:latin typeface="+mn-lt"/>
              </a:rPr>
              <a:t> , указав в теме сообщения – </a:t>
            </a:r>
            <a:r>
              <a:rPr lang="ru-RU" sz="2400" b="1" dirty="0">
                <a:latin typeface="+mn-lt"/>
              </a:rPr>
              <a:t>Школа </a:t>
            </a:r>
            <a:r>
              <a:rPr lang="en-US" sz="2400" b="1" dirty="0">
                <a:latin typeface="+mn-lt"/>
              </a:rPr>
              <a:t>IT</a:t>
            </a:r>
            <a:r>
              <a:rPr lang="ru-RU" sz="2400" b="1" dirty="0">
                <a:latin typeface="+mn-lt"/>
              </a:rPr>
              <a:t>-2год</a:t>
            </a:r>
          </a:p>
          <a:p>
            <a:pPr eaLnBrk="0" hangingPunct="0">
              <a:defRPr/>
            </a:pPr>
            <a:r>
              <a:rPr lang="ru-RU" sz="2400" dirty="0">
                <a:latin typeface="+mn-lt"/>
              </a:rPr>
              <a:t>* </a:t>
            </a:r>
            <a:r>
              <a:rPr lang="ru-RU" sz="2400" i="1" dirty="0"/>
              <a:t>тот, кто пришлет ДЗ  до следующего семинара, получит дополнительно 1 балл</a:t>
            </a:r>
            <a:r>
              <a:rPr lang="ru-RU" sz="2400" i="1" dirty="0"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 txBox="1">
            <a:spLocks noChangeArrowheads="1"/>
          </p:cNvSpPr>
          <p:nvPr/>
        </p:nvSpPr>
        <p:spPr>
          <a:xfrm>
            <a:off x="467544" y="188640"/>
            <a:ext cx="8496944" cy="6207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ru-RU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выполнения домашнего задания</a:t>
            </a:r>
            <a:endParaRPr lang="ru-RU" altLang="ru-RU" sz="28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824842"/>
            <a:ext cx="2880321" cy="38212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816747"/>
            <a:ext cx="2880321" cy="38704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940" y="3861048"/>
            <a:ext cx="4786152" cy="26144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61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9125" y="260350"/>
            <a:ext cx="8229600" cy="5762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Используемые источники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052736"/>
            <a:ext cx="8597205" cy="41136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>Графический редактор GIMP первые </a:t>
            </a:r>
            <a:r>
              <a:rPr lang="ru-RU" sz="2800" dirty="0" smtClean="0"/>
              <a:t>шаги</a:t>
            </a:r>
            <a:r>
              <a:rPr lang="en-US" sz="2800"/>
              <a:t> </a:t>
            </a:r>
            <a:r>
              <a:rPr lang="en-US" sz="2800">
                <a:hlinkClick r:id="rId2"/>
              </a:rPr>
              <a:t>https</a:t>
            </a:r>
            <a:r>
              <a:rPr lang="en-US" sz="2800">
                <a:hlinkClick r:id="rId2"/>
              </a:rPr>
              <a:t>://</a:t>
            </a:r>
            <a:r>
              <a:rPr lang="en-US" sz="2800" smtClean="0">
                <a:hlinkClick r:id="rId2"/>
              </a:rPr>
              <a:t>docs.altlinux.org/books/altlibrary-gimp-20091012.pdf</a:t>
            </a:r>
            <a:r>
              <a:rPr lang="en-US" sz="2800" smtClean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smtClean="0"/>
              <a:t>Уроки </a:t>
            </a:r>
            <a:r>
              <a:rPr lang="en-US" sz="2800" dirty="0" smtClean="0"/>
              <a:t>GIMP</a:t>
            </a:r>
            <a:r>
              <a:rPr lang="ru-RU" sz="2800" dirty="0" smtClean="0"/>
              <a:t> </a:t>
            </a:r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uroki-gimp.ru/lessons</a:t>
            </a:r>
            <a:endParaRPr lang="ru-RU" sz="2800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Иллюстрированный </a:t>
            </a:r>
            <a:r>
              <a:rPr lang="ru-RU" sz="2800" dirty="0"/>
              <a:t>самоучитель по </a:t>
            </a:r>
            <a:r>
              <a:rPr lang="ru-RU" sz="2800" dirty="0" err="1"/>
              <a:t>Adobe</a:t>
            </a:r>
            <a:r>
              <a:rPr lang="ru-RU" sz="2800" dirty="0"/>
              <a:t> </a:t>
            </a:r>
            <a:r>
              <a:rPr lang="ru-RU" sz="2800" dirty="0" err="1"/>
              <a:t>Photoshop</a:t>
            </a:r>
            <a:r>
              <a:rPr lang="ru-RU" sz="2800" dirty="0"/>
              <a:t> 7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800" dirty="0">
                <a:hlinkClick r:id="rId4"/>
              </a:rPr>
              <a:t>http://</a:t>
            </a:r>
            <a:r>
              <a:rPr lang="en-US" sz="2800" dirty="0" smtClean="0">
                <a:hlinkClick r:id="rId4"/>
              </a:rPr>
              <a:t>samoychiteli.ru/document5915.html</a:t>
            </a:r>
            <a:r>
              <a:rPr lang="en-US" sz="2800" dirty="0" smtClean="0"/>
              <a:t> </a:t>
            </a:r>
            <a:endParaRPr lang="ru-RU" sz="28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800" dirty="0" smtClean="0"/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868363" y="3687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  <a:cs typeface="Arial" charset="0"/>
              </a:rPr>
              <a:t/>
            </a:r>
            <a:br>
              <a:rPr lang="ru-RU" altLang="ru-RU" sz="1800">
                <a:latin typeface="Arial" charset="0"/>
                <a:cs typeface="Arial" charset="0"/>
              </a:rPr>
            </a:br>
            <a:endParaRPr lang="ru-RU" altLang="ru-RU" sz="18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536" y="1052736"/>
            <a:ext cx="8445624" cy="49777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Уроки </a:t>
            </a:r>
            <a:r>
              <a:rPr lang="ru-RU" sz="2400" dirty="0"/>
              <a:t>GIMP для начинающих и профи. </a:t>
            </a:r>
            <a:r>
              <a:rPr lang="ru-RU" sz="2400" dirty="0">
                <a:hlinkClick r:id="rId2"/>
              </a:rPr>
              <a:t>https://uroki-gimp.ru</a:t>
            </a:r>
            <a:r>
              <a:rPr lang="ru-RU" sz="2400" dirty="0" smtClean="0">
                <a:hlinkClick r:id="rId2"/>
              </a:rPr>
              <a:t>/</a:t>
            </a:r>
            <a:r>
              <a:rPr lang="ru-RU" sz="2400" dirty="0" smtClean="0"/>
              <a:t> </a:t>
            </a:r>
            <a:endParaRPr lang="ru-RU" sz="2400" dirty="0"/>
          </a:p>
          <a:p>
            <a:pPr fontAlgn="auto">
              <a:spcAft>
                <a:spcPts val="0"/>
              </a:spcAft>
              <a:defRPr/>
            </a:pPr>
            <a:r>
              <a:rPr lang="ru-RU" sz="2400" dirty="0"/>
              <a:t>Уроки по свободному графическому редактору GIMP </a:t>
            </a:r>
            <a:r>
              <a:rPr lang="ru-RU" sz="2400" dirty="0">
                <a:hlinkClick r:id="rId3"/>
              </a:rPr>
              <a:t>http://gimp.nas2.net/?</a:t>
            </a:r>
            <a:r>
              <a:rPr lang="ru-RU" sz="2400" dirty="0" smtClean="0">
                <a:hlinkClick r:id="rId3"/>
              </a:rPr>
              <a:t>n=4</a:t>
            </a:r>
            <a:r>
              <a:rPr lang="ru-RU" sz="2400" dirty="0" smtClean="0"/>
              <a:t> 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Уроки </a:t>
            </a:r>
            <a:r>
              <a:rPr lang="ru-RU" sz="2400" dirty="0" err="1"/>
              <a:t>Photoshop</a:t>
            </a:r>
            <a:r>
              <a:rPr lang="ru-RU" sz="2400" dirty="0"/>
              <a:t> (статьи и видео уроки по </a:t>
            </a:r>
            <a:r>
              <a:rPr lang="ru-RU" sz="2400" dirty="0" err="1"/>
              <a:t>фотошопу</a:t>
            </a:r>
            <a:r>
              <a:rPr lang="ru-RU" sz="2400" dirty="0"/>
              <a:t>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>
                <a:hlinkClick r:id="rId4"/>
              </a:rPr>
              <a:t>https://photoshop-master.ru/lessons</a:t>
            </a:r>
            <a:r>
              <a:rPr lang="en-US" sz="2400" dirty="0" smtClean="0">
                <a:hlinkClick r:id="rId4"/>
              </a:rPr>
              <a:t>/</a:t>
            </a:r>
            <a:r>
              <a:rPr lang="ru-RU" sz="2400" dirty="0" smtClean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dirty="0"/>
              <a:t>Уроки </a:t>
            </a:r>
            <a:r>
              <a:rPr lang="ru-RU" sz="2400" dirty="0" err="1"/>
              <a:t>фотошопа</a:t>
            </a:r>
            <a:r>
              <a:rPr lang="ru-RU" sz="2400" dirty="0"/>
              <a:t> для начинающих — пошаговый курс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>
                <a:hlinkClick r:id="rId5"/>
              </a:rPr>
              <a:t>http://</a:t>
            </a:r>
            <a:r>
              <a:rPr lang="en-US" sz="2400" dirty="0" smtClean="0">
                <a:hlinkClick r:id="rId5"/>
              </a:rPr>
              <a:t>www.seostop.ru/fotoshop.html</a:t>
            </a:r>
            <a:r>
              <a:rPr lang="ru-RU" sz="2400" dirty="0" smtClean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dirty="0"/>
              <a:t>Как сделать фото коллаж в </a:t>
            </a:r>
            <a:r>
              <a:rPr lang="ru-RU" sz="2400" dirty="0" err="1"/>
              <a:t>Photoshop</a:t>
            </a:r>
            <a:r>
              <a:rPr lang="ru-RU" sz="2400" dirty="0"/>
              <a:t> за 9 простых шагов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>
                <a:hlinkClick r:id="rId6"/>
              </a:rPr>
              <a:t>https://</a:t>
            </a:r>
            <a:r>
              <a:rPr lang="en-US" sz="2400" dirty="0" smtClean="0">
                <a:hlinkClick r:id="rId6"/>
              </a:rPr>
              <a:t>profotovideo.ru/obrabotka-fotografiy/kak-sdelat-foto-kollazh-v-photoshop-za-9-prostich-shagov</a:t>
            </a:r>
            <a:endParaRPr lang="en-US" sz="2400" dirty="0" smtClean="0"/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868363" y="3687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  <a:cs typeface="Arial" charset="0"/>
              </a:rPr>
              <a:t/>
            </a:r>
            <a:br>
              <a:rPr lang="ru-RU" altLang="ru-RU" sz="1800">
                <a:latin typeface="Arial" charset="0"/>
                <a:cs typeface="Arial" charset="0"/>
              </a:rPr>
            </a:br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11560" y="323273"/>
            <a:ext cx="8229600" cy="5762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Полезные ресурсы сети</a:t>
            </a:r>
          </a:p>
        </p:txBody>
      </p:sp>
    </p:spTree>
    <p:extLst>
      <p:ext uri="{BB962C8B-B14F-4D97-AF65-F5344CB8AC3E}">
        <p14:creationId xmlns:p14="http://schemas.microsoft.com/office/powerpoint/2010/main" val="282526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996" y="1599531"/>
            <a:ext cx="9144000" cy="4925813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71550" y="44624"/>
            <a:ext cx="7200900" cy="7200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3200" b="1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Интерфейс </a:t>
            </a:r>
            <a:r>
              <a:rPr lang="en-US" sz="3200" b="1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Gimp</a:t>
            </a:r>
            <a:endParaRPr lang="ru-RU" altLang="ru-RU" sz="3200" b="1" kern="0" dirty="0" smtClean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747453" y="1484784"/>
            <a:ext cx="559818" cy="502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79512" y="728792"/>
            <a:ext cx="2160240" cy="828000"/>
          </a:xfrm>
          <a:prstGeom prst="rect">
            <a:avLst/>
          </a:prstGeom>
          <a:solidFill>
            <a:srgbClr val="CD620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Панель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инструментов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275856" y="1470843"/>
            <a:ext cx="616068" cy="5159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851809" y="728792"/>
            <a:ext cx="2080231" cy="828000"/>
          </a:xfrm>
          <a:prstGeom prst="rect">
            <a:avLst/>
          </a:prstGeom>
          <a:solidFill>
            <a:srgbClr val="CD620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Главное меню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8316416" y="1470843"/>
            <a:ext cx="432048" cy="5851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220072" y="724624"/>
            <a:ext cx="3664407" cy="828000"/>
          </a:xfrm>
          <a:prstGeom prst="rect">
            <a:avLst/>
          </a:prstGeom>
          <a:solidFill>
            <a:srgbClr val="CD620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Панель диалога: слои, каналы, контуры, история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6363665" y="4264330"/>
            <a:ext cx="1952751" cy="7462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963821" y="4707096"/>
            <a:ext cx="3664407" cy="828000"/>
          </a:xfrm>
          <a:prstGeom prst="rect">
            <a:avLst/>
          </a:prstGeom>
          <a:solidFill>
            <a:srgbClr val="CD620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Вкладки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управления инструментами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707904" y="2831118"/>
            <a:ext cx="1512168" cy="6698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852679" y="2492896"/>
            <a:ext cx="2080231" cy="828000"/>
          </a:xfrm>
          <a:prstGeom prst="rect">
            <a:avLst/>
          </a:prstGeom>
          <a:solidFill>
            <a:srgbClr val="CD620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Окно изображения</a:t>
            </a:r>
          </a:p>
        </p:txBody>
      </p:sp>
    </p:spTree>
    <p:extLst>
      <p:ext uri="{BB962C8B-B14F-4D97-AF65-F5344CB8AC3E}">
        <p14:creationId xmlns:p14="http://schemas.microsoft.com/office/powerpoint/2010/main" val="114597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6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he standard windows of GIM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54266" y="160338"/>
            <a:ext cx="63224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Главное меню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75" y="2083866"/>
            <a:ext cx="2552700" cy="4000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805923"/>
            <a:ext cx="8784000" cy="894885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543241" y="1340768"/>
            <a:ext cx="611025" cy="11145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307975" y="4149080"/>
            <a:ext cx="2304256" cy="432048"/>
          </a:xfrm>
          <a:prstGeom prst="roundRect">
            <a:avLst/>
          </a:prstGeom>
          <a:noFill/>
          <a:ln w="57150">
            <a:solidFill>
              <a:srgbClr val="CD62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9118" y="2379141"/>
            <a:ext cx="2752725" cy="3705225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>
            <a:off x="1460103" y="1340768"/>
            <a:ext cx="3039889" cy="13050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9337" y="1810692"/>
            <a:ext cx="2924175" cy="4676775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>
            <a:off x="2195736" y="1312315"/>
            <a:ext cx="4032448" cy="9645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0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3049" y="2290570"/>
            <a:ext cx="2724150" cy="33528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179534"/>
            <a:ext cx="2762250" cy="3438525"/>
          </a:xfrm>
          <a:prstGeom prst="rect">
            <a:avLst/>
          </a:prstGeom>
        </p:spPr>
      </p:pic>
      <p:sp>
        <p:nvSpPr>
          <p:cNvPr id="2" name="AutoShape 2" descr="The standard windows of GIM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54266" y="160338"/>
            <a:ext cx="63224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Главное меню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764704"/>
            <a:ext cx="8784000" cy="894885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1835696" y="1340768"/>
            <a:ext cx="1008112" cy="16935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419872" y="1340768"/>
            <a:ext cx="1440160" cy="12912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1735634"/>
            <a:ext cx="1943240" cy="4655679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>
            <a:off x="3923928" y="1340768"/>
            <a:ext cx="3096344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18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107921"/>
            <a:ext cx="40809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Панель </a:t>
            </a:r>
            <a:r>
              <a:rPr lang="ru-RU" sz="3200" b="1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инструментов</a:t>
            </a:r>
            <a:endParaRPr lang="ru-RU" sz="3200" b="1" dirty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724154"/>
            <a:ext cx="1296144" cy="55734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366563"/>
            <a:ext cx="1895475" cy="4572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84168" y="836832"/>
            <a:ext cx="2796679" cy="1080000"/>
          </a:xfrm>
          <a:prstGeom prst="rect">
            <a:avLst/>
          </a:prstGeom>
          <a:solidFill>
            <a:srgbClr val="CD620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выделения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221222"/>
            <a:ext cx="1440160" cy="747883"/>
          </a:xfrm>
          <a:prstGeom prst="roundRect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  <a:noFill/>
            </a:endParaRPr>
          </a:p>
        </p:txBody>
      </p:sp>
      <p:sp>
        <p:nvSpPr>
          <p:cNvPr id="8" name="Выноска со стрелкой вправо 7"/>
          <p:cNvSpPr/>
          <p:nvPr/>
        </p:nvSpPr>
        <p:spPr>
          <a:xfrm flipH="1">
            <a:off x="1632966" y="836832"/>
            <a:ext cx="4451202" cy="1080000"/>
          </a:xfrm>
          <a:prstGeom prst="rightArrowCallout">
            <a:avLst>
              <a:gd name="adj1" fmla="val 25000"/>
              <a:gd name="adj2" fmla="val 37218"/>
              <a:gd name="adj3" fmla="val 40106"/>
              <a:gd name="adj4" fmla="val 85048"/>
            </a:avLst>
          </a:prstGeom>
          <a:noFill/>
          <a:ln>
            <a:solidFill>
              <a:srgbClr val="C05B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Прямоугольное, овал, свободное выделение, по цвету, умные ножницы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4167" y="1929608"/>
            <a:ext cx="2796679" cy="1080000"/>
          </a:xfrm>
          <a:prstGeom prst="rect">
            <a:avLst/>
          </a:prstGeom>
          <a:solidFill>
            <a:srgbClr val="CD620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форматирования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1" y="2249069"/>
            <a:ext cx="1440160" cy="747883"/>
          </a:xfrm>
          <a:prstGeom prst="roundRect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  <a:noFill/>
            </a:endParaRPr>
          </a:p>
        </p:txBody>
      </p:sp>
      <p:sp>
        <p:nvSpPr>
          <p:cNvPr id="12" name="Выноска со стрелкой вправо 11"/>
          <p:cNvSpPr/>
          <p:nvPr/>
        </p:nvSpPr>
        <p:spPr>
          <a:xfrm flipH="1">
            <a:off x="1632965" y="1929608"/>
            <a:ext cx="4451202" cy="1080000"/>
          </a:xfrm>
          <a:prstGeom prst="rightArrowCallout">
            <a:avLst>
              <a:gd name="adj1" fmla="val 25000"/>
              <a:gd name="adj2" fmla="val 37218"/>
              <a:gd name="adj3" fmla="val 40106"/>
              <a:gd name="adj4" fmla="val 85048"/>
            </a:avLst>
          </a:prstGeom>
          <a:noFill/>
          <a:ln>
            <a:solidFill>
              <a:srgbClr val="C05B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 smtClean="0">
                <a:solidFill>
                  <a:schemeClr val="tx1"/>
                </a:solidFill>
              </a:rPr>
              <a:t>Масштаб, измерение, перемещение, выравнивание, кадрирование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3009607"/>
            <a:ext cx="2796679" cy="705125"/>
          </a:xfrm>
          <a:prstGeom prst="rect">
            <a:avLst/>
          </a:prstGeom>
          <a:solidFill>
            <a:srgbClr val="CD620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Трансформация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3061881"/>
            <a:ext cx="1440160" cy="705125"/>
          </a:xfrm>
          <a:prstGeom prst="roundRect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  <a:noFill/>
            </a:endParaRPr>
          </a:p>
        </p:txBody>
      </p:sp>
      <p:sp>
        <p:nvSpPr>
          <p:cNvPr id="15" name="Выноска со стрелкой вправо 14"/>
          <p:cNvSpPr/>
          <p:nvPr/>
        </p:nvSpPr>
        <p:spPr>
          <a:xfrm flipH="1">
            <a:off x="1632966" y="3009607"/>
            <a:ext cx="4451202" cy="705125"/>
          </a:xfrm>
          <a:prstGeom prst="rightArrowCallout">
            <a:avLst>
              <a:gd name="adj1" fmla="val 38473"/>
              <a:gd name="adj2" fmla="val 50000"/>
              <a:gd name="adj3" fmla="val 62000"/>
              <a:gd name="adj4" fmla="val 85048"/>
            </a:avLst>
          </a:prstGeom>
          <a:noFill/>
          <a:ln>
            <a:solidFill>
              <a:srgbClr val="C05B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 smtClean="0">
                <a:solidFill>
                  <a:schemeClr val="tx1"/>
                </a:solidFill>
              </a:rPr>
              <a:t>Размер, поворот, наклон, перспектива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95801" y="3717152"/>
            <a:ext cx="2796679" cy="1080000"/>
          </a:xfrm>
          <a:prstGeom prst="rect">
            <a:avLst/>
          </a:prstGeom>
          <a:solidFill>
            <a:srgbClr val="CD620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рисования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Выноска со стрелкой вправо 16"/>
          <p:cNvSpPr/>
          <p:nvPr/>
        </p:nvSpPr>
        <p:spPr>
          <a:xfrm flipH="1">
            <a:off x="1644599" y="3717152"/>
            <a:ext cx="4451202" cy="1080000"/>
          </a:xfrm>
          <a:prstGeom prst="rightArrowCallout">
            <a:avLst>
              <a:gd name="adj1" fmla="val 25000"/>
              <a:gd name="adj2" fmla="val 37218"/>
              <a:gd name="adj3" fmla="val 40106"/>
              <a:gd name="adj4" fmla="val 85048"/>
            </a:avLst>
          </a:prstGeom>
          <a:noFill/>
          <a:ln>
            <a:solidFill>
              <a:srgbClr val="C05B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Заливка, градиент, карандаш, кисть, ластик, аэрограф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512" y="3803995"/>
            <a:ext cx="1440160" cy="705125"/>
          </a:xfrm>
          <a:prstGeom prst="roundRect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  <a:noFill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95801" y="4797272"/>
            <a:ext cx="2796679" cy="1080000"/>
          </a:xfrm>
          <a:prstGeom prst="rect">
            <a:avLst/>
          </a:prstGeom>
          <a:solidFill>
            <a:srgbClr val="CD620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ретуширования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Выноска со стрелкой вправо 19"/>
          <p:cNvSpPr/>
          <p:nvPr/>
        </p:nvSpPr>
        <p:spPr>
          <a:xfrm flipH="1">
            <a:off x="1644599" y="4797272"/>
            <a:ext cx="4451202" cy="1080000"/>
          </a:xfrm>
          <a:prstGeom prst="rightArrowCallout">
            <a:avLst>
              <a:gd name="adj1" fmla="val 25000"/>
              <a:gd name="adj2" fmla="val 37218"/>
              <a:gd name="adj3" fmla="val 40106"/>
              <a:gd name="adj4" fmla="val 85048"/>
            </a:avLst>
          </a:prstGeom>
          <a:noFill/>
          <a:ln>
            <a:solidFill>
              <a:srgbClr val="C05B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ru-RU" sz="2200" dirty="0" smtClean="0">
                <a:solidFill>
                  <a:schemeClr val="tx1"/>
                </a:solidFill>
              </a:rPr>
              <a:t>Штампы, лечебная кисть, резкость-размытие, размазывание, осветление- затемнение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9512" y="4596083"/>
            <a:ext cx="1440160" cy="993157"/>
          </a:xfrm>
          <a:prstGeom prst="roundRect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28884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2837" y="0"/>
            <a:ext cx="2226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88102" y="451113"/>
            <a:ext cx="1015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GIMP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974333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Прямоугольное выделение </a:t>
            </a:r>
          </a:p>
          <a:p>
            <a:r>
              <a:rPr lang="ru-RU" sz="2400" dirty="0" smtClean="0"/>
              <a:t>Эллиптическое </a:t>
            </a:r>
            <a:r>
              <a:rPr lang="ru-RU" sz="2400" dirty="0"/>
              <a:t>выделение</a:t>
            </a:r>
          </a:p>
          <a:p>
            <a:r>
              <a:rPr lang="ru-RU" sz="2400" dirty="0"/>
              <a:t>Свободное выделение</a:t>
            </a:r>
          </a:p>
          <a:p>
            <a:r>
              <a:rPr lang="ru-RU" sz="2400" dirty="0"/>
              <a:t>Выделение смежных областей (соседних областей по схожести цвета)</a:t>
            </a:r>
          </a:p>
          <a:p>
            <a:r>
              <a:rPr lang="ru-RU" sz="2400" dirty="0"/>
              <a:t>Выделение по цвету (областей с заливкой схожего цвета)</a:t>
            </a:r>
          </a:p>
          <a:p>
            <a:r>
              <a:rPr lang="ru-RU" sz="2400" dirty="0"/>
              <a:t>Умные ножницы (выделение фигур при помощи распознавания краев)</a:t>
            </a:r>
          </a:p>
          <a:p>
            <a:r>
              <a:rPr lang="ru-RU" sz="2400" b="1" dirty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Параметры выделения:</a:t>
            </a:r>
          </a:p>
          <a:p>
            <a:r>
              <a:rPr lang="ru-RU" sz="2400" dirty="0"/>
              <a:t>Инвертировать - для того, чтобы поменять местами выделенную и невыделенную области</a:t>
            </a:r>
          </a:p>
          <a:p>
            <a:r>
              <a:rPr lang="ru-RU" sz="2400" dirty="0"/>
              <a:t>Растушевать - для смягчения границ выделенной области</a:t>
            </a:r>
          </a:p>
          <a:p>
            <a:r>
              <a:rPr lang="ru-RU" sz="2400" dirty="0"/>
              <a:t>Уменьшить </a:t>
            </a:r>
            <a:r>
              <a:rPr lang="ru-RU" sz="2400" dirty="0" smtClean="0"/>
              <a:t>/ Увеличить - </a:t>
            </a:r>
            <a:r>
              <a:rPr lang="ru-RU" sz="2400" dirty="0"/>
              <a:t>для того, чтобы </a:t>
            </a:r>
            <a:r>
              <a:rPr lang="ru-RU" sz="2400" dirty="0" smtClean="0"/>
              <a:t>сжать / расширить   </a:t>
            </a:r>
            <a:r>
              <a:rPr lang="ru-RU" sz="2400" dirty="0"/>
              <a:t>выделенную область на определенное количество </a:t>
            </a:r>
            <a:r>
              <a:rPr lang="ru-RU" sz="2400" dirty="0" smtClean="0"/>
              <a:t>пикселов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5073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8" y="764643"/>
            <a:ext cx="9144000" cy="5524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59" y="1285768"/>
            <a:ext cx="707538" cy="458859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71550" y="44624"/>
            <a:ext cx="7200900" cy="7200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3200" b="1" dirty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Интерфейс </a:t>
            </a:r>
            <a:r>
              <a:rPr lang="en-US" sz="3200" b="1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Adobe Photoshop</a:t>
            </a:r>
            <a:endParaRPr lang="ru-RU" altLang="ru-RU" sz="3200" b="1" kern="0" dirty="0" smtClean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703379" y="1556792"/>
            <a:ext cx="969776" cy="430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331640" y="1709231"/>
            <a:ext cx="2160240" cy="828000"/>
          </a:xfrm>
          <a:prstGeom prst="rect">
            <a:avLst/>
          </a:prstGeom>
          <a:solidFill>
            <a:srgbClr val="CD620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Панель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инструментов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2267746" y="908721"/>
            <a:ext cx="2457251" cy="5040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427984" y="764704"/>
            <a:ext cx="2080231" cy="828000"/>
          </a:xfrm>
          <a:prstGeom prst="rect">
            <a:avLst/>
          </a:prstGeom>
          <a:solidFill>
            <a:srgbClr val="CD620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Главное меню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4579118" y="3580064"/>
            <a:ext cx="3377258" cy="694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967327" y="3235493"/>
            <a:ext cx="3820697" cy="828000"/>
          </a:xfrm>
          <a:prstGeom prst="rect">
            <a:avLst/>
          </a:prstGeom>
          <a:solidFill>
            <a:srgbClr val="CD620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Палитры: навигация, цвет, история, слои, каналы …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611560" y="5373216"/>
            <a:ext cx="1440161" cy="3403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576371" y="5373216"/>
            <a:ext cx="2602608" cy="828000"/>
          </a:xfrm>
          <a:prstGeom prst="rect">
            <a:avLst/>
          </a:prstGeom>
          <a:solidFill>
            <a:srgbClr val="CD620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Режимы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отображения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5468099" y="4509120"/>
            <a:ext cx="616069" cy="9538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580112" y="5355892"/>
            <a:ext cx="2080231" cy="828000"/>
          </a:xfrm>
          <a:prstGeom prst="rect">
            <a:avLst/>
          </a:prstGeom>
          <a:solidFill>
            <a:srgbClr val="CD620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Окно изображения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flipH="1" flipV="1">
            <a:off x="2411760" y="1160748"/>
            <a:ext cx="2234319" cy="11120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4304564" y="1995178"/>
            <a:ext cx="2160240" cy="828000"/>
          </a:xfrm>
          <a:prstGeom prst="rect">
            <a:avLst/>
          </a:prstGeom>
          <a:solidFill>
            <a:srgbClr val="CD620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Панель опций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74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6" grpId="0" animBg="1"/>
      <p:bldP spid="20" grpId="0" animBg="1"/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30354410</TotalTime>
  <Words>1031</Words>
  <Application>Microsoft Office PowerPoint</Application>
  <PresentationFormat>Экран (4:3)</PresentationFormat>
  <Paragraphs>180</Paragraphs>
  <Slides>37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деятельности  городского методического объединения  учителей  информатики за 2016-17 уч. год. </dc:title>
  <dc:creator>Татьяна Копылова</dc:creator>
  <cp:lastModifiedBy>Татьяна Копылова</cp:lastModifiedBy>
  <cp:revision>226</cp:revision>
  <dcterms:created xsi:type="dcterms:W3CDTF">2017-08-18T03:59:39Z</dcterms:created>
  <dcterms:modified xsi:type="dcterms:W3CDTF">2017-11-24T04:44:22Z</dcterms:modified>
</cp:coreProperties>
</file>