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356" r:id="rId3"/>
    <p:sldId id="354" r:id="rId4"/>
    <p:sldId id="353" r:id="rId5"/>
    <p:sldId id="329" r:id="rId6"/>
    <p:sldId id="355" r:id="rId7"/>
    <p:sldId id="358" r:id="rId8"/>
    <p:sldId id="360" r:id="rId9"/>
    <p:sldId id="366" r:id="rId10"/>
    <p:sldId id="362" r:id="rId11"/>
    <p:sldId id="359" r:id="rId12"/>
    <p:sldId id="357" r:id="rId13"/>
    <p:sldId id="365" r:id="rId14"/>
    <p:sldId id="367" r:id="rId15"/>
    <p:sldId id="368" r:id="rId16"/>
    <p:sldId id="369" r:id="rId17"/>
    <p:sldId id="352" r:id="rId18"/>
    <p:sldId id="373" r:id="rId19"/>
    <p:sldId id="371" r:id="rId20"/>
    <p:sldId id="379" r:id="rId21"/>
    <p:sldId id="377" r:id="rId22"/>
    <p:sldId id="372" r:id="rId23"/>
    <p:sldId id="374" r:id="rId24"/>
    <p:sldId id="378" r:id="rId25"/>
    <p:sldId id="346" r:id="rId26"/>
    <p:sldId id="3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83104"/>
    <a:srgbClr val="1220A2"/>
    <a:srgbClr val="008000"/>
    <a:srgbClr val="000099"/>
    <a:srgbClr val="5D380F"/>
    <a:srgbClr val="C05B08"/>
    <a:srgbClr val="FFCC66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6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microsoft.com/office/2007/relationships/hdphoto" Target="../media/hdphoto6.wdp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microsoft.com/office/2007/relationships/hdphoto" Target="../media/hdphoto9.wdp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linux.info/synfig" TargetMode="External"/><Relationship Id="rId2" Type="http://schemas.openxmlformats.org/officeDocument/2006/relationships/hyperlink" Target="https://wiki.synfig.org/Category:Manual/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nglinux.info/synfig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asXPCTBOM" TargetMode="External"/><Relationship Id="rId7" Type="http://schemas.openxmlformats.org/officeDocument/2006/relationships/hyperlink" Target="https://www.youtube.com/watch?v=zlpfTBm-sos" TargetMode="External"/><Relationship Id="rId2" Type="http://schemas.openxmlformats.org/officeDocument/2006/relationships/hyperlink" Target="https://www.youtube.com/watch?v=ThztTD5g9V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aOWlAXIbaM" TargetMode="External"/><Relationship Id="rId5" Type="http://schemas.openxmlformats.org/officeDocument/2006/relationships/hyperlink" Target="https://www.youtube.com/watch?v=3U5fyWON9x4" TargetMode="External"/><Relationship Id="rId4" Type="http://schemas.openxmlformats.org/officeDocument/2006/relationships/hyperlink" Target="https://www.youtube.com/watch?v=HNqWouX3ZI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ilehorse.com/download-synfig-studio-32/28931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.mydiv.net/win/files-Synfig-Studio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6138" y="1608138"/>
            <a:ext cx="74517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Компьютерные </a:t>
            </a:r>
            <a:r>
              <a:rPr lang="ru-RU" sz="40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технологии </a:t>
            </a:r>
            <a:endParaRPr lang="en-US" sz="4000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</a:t>
            </a:r>
            <a:r>
              <a:rPr lang="ru-RU" sz="40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создания </a:t>
            </a:r>
            <a:r>
              <a:rPr lang="ru-RU" sz="40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анимации: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4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Synfig </a:t>
            </a:r>
            <a:r>
              <a:rPr lang="ru-RU" sz="4400" dirty="0" err="1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Studio</a:t>
            </a:r>
            <a:r>
              <a:rPr lang="ru-RU" sz="44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44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-36095"/>
            <a:ext cx="3985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инструментов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" y="620688"/>
            <a:ext cx="4000500" cy="44767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79004" y="2564904"/>
            <a:ext cx="792088" cy="79208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2133600" cy="38004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0095" y="5373216"/>
            <a:ext cx="88543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Сначала настраиваем цвет</a:t>
            </a:r>
            <a:r>
              <a:rPr lang="ru-RU" sz="2400" smtClean="0"/>
              <a:t>, выбираем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инструмент,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а затем, щелкнув по холсту и </a:t>
            </a:r>
            <a:r>
              <a:rPr lang="ru-RU" sz="2400" dirty="0"/>
              <a:t>не отпуская левую</a:t>
            </a:r>
            <a:r>
              <a:rPr lang="ru-RU" sz="2400" dirty="0" smtClean="0"/>
              <a:t> кнопку мышки, создаем или изменяем объект.</a:t>
            </a:r>
            <a:endParaRPr lang="ru-RU" sz="24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570204" y="1268760"/>
            <a:ext cx="2297940" cy="4051447"/>
            <a:chOff x="3570204" y="1268760"/>
            <a:chExt cx="2297940" cy="4051447"/>
          </a:xfrm>
        </p:grpSpPr>
        <p:cxnSp>
          <p:nvCxnSpPr>
            <p:cNvPr id="7" name="Прямая со стрелкой 6"/>
            <p:cNvCxnSpPr/>
            <p:nvPr/>
          </p:nvCxnSpPr>
          <p:spPr>
            <a:xfrm flipV="1">
              <a:off x="5076056" y="1268760"/>
              <a:ext cx="792088" cy="35283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5076056" y="3861048"/>
              <a:ext cx="792088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3570204" y="4858542"/>
              <a:ext cx="207313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Перемещение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084168" y="1268760"/>
            <a:ext cx="2858475" cy="4051446"/>
            <a:chOff x="6084168" y="1268760"/>
            <a:chExt cx="2858475" cy="4051446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H="1" flipV="1">
              <a:off x="6397723" y="3789040"/>
              <a:ext cx="1379213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 flipV="1">
              <a:off x="6397723" y="1268760"/>
              <a:ext cx="1379215" cy="35283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6084168" y="4858541"/>
              <a:ext cx="2858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Изменение размера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H="1" flipV="1">
              <a:off x="6084169" y="3825044"/>
              <a:ext cx="1692767" cy="9721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5472102" y="1592739"/>
            <a:ext cx="3564393" cy="1754326"/>
            <a:chOff x="5472102" y="1592739"/>
            <a:chExt cx="3564393" cy="1754326"/>
          </a:xfrm>
        </p:grpSpPr>
        <p:cxnSp>
          <p:nvCxnSpPr>
            <p:cNvPr id="39" name="Прямая со стрелкой 38"/>
            <p:cNvCxnSpPr/>
            <p:nvPr/>
          </p:nvCxnSpPr>
          <p:spPr>
            <a:xfrm flipH="1" flipV="1">
              <a:off x="6300193" y="2818470"/>
              <a:ext cx="1379212" cy="2144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 flipV="1">
              <a:off x="5472102" y="1988840"/>
              <a:ext cx="2041303" cy="9721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7427290" y="1592739"/>
              <a:ext cx="1609205" cy="17543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Изменение</a:t>
              </a:r>
            </a:p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размера или </a:t>
              </a:r>
            </a:p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Перемещение</a:t>
              </a:r>
            </a:p>
            <a:p>
              <a:r>
                <a:rPr lang="ru-RU" dirty="0" smtClean="0"/>
                <a:t>(если выделить</a:t>
              </a:r>
            </a:p>
            <a:p>
              <a:r>
                <a:rPr lang="ru-RU" dirty="0" smtClean="0"/>
                <a:t>обе точки)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86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Synfig </a:t>
            </a:r>
            <a:r>
              <a:rPr lang="ru-RU" sz="2800" dirty="0" err="1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</a:t>
            </a:r>
            <a:r>
              <a:rPr lang="ru-RU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/>
              <a:t>размещает </a:t>
            </a:r>
            <a:r>
              <a:rPr lang="ru-RU" sz="2600" dirty="0"/>
              <a:t>всё содержимое </a:t>
            </a:r>
            <a:r>
              <a:rPr lang="ru-RU" sz="2600" dirty="0" smtClean="0"/>
              <a:t> рисунка </a:t>
            </a:r>
            <a:r>
              <a:rPr lang="ru-RU" sz="2600" dirty="0"/>
              <a:t>на </a:t>
            </a:r>
            <a:r>
              <a:rPr lang="ru-RU" sz="2600" dirty="0" smtClean="0"/>
              <a:t>слоях, </a:t>
            </a:r>
            <a:r>
              <a:rPr lang="ru-RU" sz="2600" dirty="0"/>
              <a:t>что дает возможность </a:t>
            </a:r>
            <a:r>
              <a:rPr lang="ru-RU" sz="2600" dirty="0" smtClean="0"/>
              <a:t>редактировать </a:t>
            </a:r>
            <a:r>
              <a:rPr lang="ru-RU" sz="2600" dirty="0"/>
              <a:t>отдельные элементы, не затрагивая весь файл. </a:t>
            </a:r>
            <a:endParaRPr lang="ru-RU" sz="26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Слой </a:t>
            </a:r>
            <a:r>
              <a:rPr lang="ru-RU" sz="2600" dirty="0" smtClean="0"/>
              <a:t>представляет </a:t>
            </a:r>
            <a:r>
              <a:rPr lang="ru-RU" sz="2600" dirty="0"/>
              <a:t>из себя один единственный объект — область, контур, импортированное </a:t>
            </a:r>
            <a:r>
              <a:rPr lang="ru-RU" sz="2600" dirty="0" smtClean="0"/>
              <a:t>изображение.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Слой может не только отображать своё </a:t>
            </a:r>
            <a:r>
              <a:rPr lang="ru-RU" sz="2600" dirty="0" smtClean="0"/>
              <a:t>содержимое, </a:t>
            </a:r>
            <a:r>
              <a:rPr lang="ru-RU" sz="2600" dirty="0"/>
              <a:t>но также искажать и/или модифицировать их тем или иным образом. </a:t>
            </a:r>
            <a:endParaRPr lang="ru-RU" sz="26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Слоев может быть много, чтобы не запутаться, сразу же после создания слоя присвойте ему «узнаваемое» имя.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42" y="4499122"/>
            <a:ext cx="5322116" cy="1954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50587"/>
            <a:ext cx="2590800" cy="213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50587"/>
            <a:ext cx="2590800" cy="21336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923928" y="494116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6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7" y="584774"/>
            <a:ext cx="90032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Окна панелей открываются из меню «Окна».  Если навести курсор </a:t>
            </a:r>
            <a:r>
              <a:rPr lang="ru-RU" sz="2600" dirty="0"/>
              <a:t>мыши на </a:t>
            </a:r>
            <a:r>
              <a:rPr lang="ru-RU" sz="2600" dirty="0" smtClean="0"/>
              <a:t>панель, появится всплывающая </a:t>
            </a:r>
            <a:r>
              <a:rPr lang="ru-RU" sz="2600" dirty="0"/>
              <a:t>подсказка с именем панели. </a:t>
            </a:r>
            <a:endParaRPr lang="ru-RU" sz="2600" dirty="0" smtClean="0"/>
          </a:p>
          <a:p>
            <a:r>
              <a:rPr lang="ru-RU" sz="2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</a:t>
            </a:r>
            <a:r>
              <a:rPr lang="ru-RU" sz="26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важные панели: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Панель </a:t>
            </a:r>
            <a:r>
              <a:rPr lang="ru-RU" sz="2600" dirty="0"/>
              <a:t>слоёв (</a:t>
            </a:r>
            <a:r>
              <a:rPr lang="ru-RU" sz="2600" dirty="0" err="1"/>
              <a:t>Layers</a:t>
            </a:r>
            <a:r>
              <a:rPr lang="ru-RU" sz="2600" dirty="0"/>
              <a:t>) — Отображает иерархию слоёв для текущего </a:t>
            </a:r>
            <a:r>
              <a:rPr lang="ru-RU" sz="2600" dirty="0" smtClean="0"/>
              <a:t>изображения и позволяет манипулировать </a:t>
            </a:r>
            <a:r>
              <a:rPr lang="ru-RU" sz="2600" dirty="0"/>
              <a:t>слоями.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Панель </a:t>
            </a:r>
            <a:r>
              <a:rPr lang="ru-RU" sz="2600" dirty="0"/>
              <a:t>свойств инструмента (</a:t>
            </a:r>
            <a:r>
              <a:rPr lang="ru-RU" sz="2600" dirty="0" err="1"/>
              <a:t>Tool</a:t>
            </a:r>
            <a:r>
              <a:rPr lang="ru-RU" sz="2600" dirty="0"/>
              <a:t> </a:t>
            </a:r>
            <a:r>
              <a:rPr lang="ru-RU" sz="2600" dirty="0" err="1"/>
              <a:t>Options</a:t>
            </a:r>
            <a:r>
              <a:rPr lang="ru-RU" sz="2600" dirty="0"/>
              <a:t>) — Позволяет изменять параметры текущего инструмента.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Панель </a:t>
            </a:r>
            <a:r>
              <a:rPr lang="ru-RU" sz="2600" dirty="0"/>
              <a:t>навигации (</a:t>
            </a:r>
            <a:r>
              <a:rPr lang="ru-RU" sz="2600" dirty="0" err="1"/>
              <a:t>Navigator</a:t>
            </a:r>
            <a:r>
              <a:rPr lang="ru-RU" sz="2600" dirty="0"/>
              <a:t>) — Отображает уменьшенную копию рисунка, позволяет изменять масштаб и область отображения.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Панель </a:t>
            </a:r>
            <a:r>
              <a:rPr lang="ru-RU" sz="2600" dirty="0"/>
              <a:t>истории действий (</a:t>
            </a:r>
            <a:r>
              <a:rPr lang="ru-RU" sz="2600" dirty="0" err="1"/>
              <a:t>History</a:t>
            </a:r>
            <a:r>
              <a:rPr lang="ru-RU" sz="2600" dirty="0"/>
              <a:t>) — Показывает редактируемый список предыдущих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2542" y="0"/>
            <a:ext cx="2638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панелей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06" y="3068960"/>
            <a:ext cx="3875232" cy="320968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948536" y="5085184"/>
            <a:ext cx="567680" cy="63968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6056" y="5013176"/>
            <a:ext cx="864096" cy="79208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95" y="110658"/>
            <a:ext cx="3105150" cy="3552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83" y="609416"/>
            <a:ext cx="4162425" cy="290512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164288" y="1002793"/>
            <a:ext cx="576064" cy="55399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4774"/>
            <a:ext cx="3842543" cy="3033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63" y="864300"/>
            <a:ext cx="4029122" cy="454662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784878" y="816215"/>
            <a:ext cx="731338" cy="55399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008" y="836712"/>
            <a:ext cx="8357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Чтобы вставить рисунок на рабочий холст, можно использовать один из приёмов:</a:t>
            </a:r>
          </a:p>
          <a:p>
            <a:r>
              <a:rPr lang="ru-RU" sz="2800" dirty="0" smtClean="0"/>
              <a:t>1. В меню выбрать </a:t>
            </a: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</a:t>
            </a:r>
            <a:r>
              <a:rPr lang="ru-RU" sz="2800" dirty="0" smtClean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—&gt;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Импортировать</a:t>
            </a:r>
            <a:r>
              <a:rPr lang="ru-RU" sz="2800" dirty="0"/>
              <a:t>, в появившемся окне указываем путь к </a:t>
            </a:r>
            <a:r>
              <a:rPr lang="ru-RU" sz="2800" dirty="0" smtClean="0"/>
              <a:t>файлу, </a:t>
            </a:r>
            <a:r>
              <a:rPr lang="ru-RU" sz="2800" dirty="0"/>
              <a:t>нажимаем кнопку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Импортировать</a:t>
            </a:r>
            <a:r>
              <a:rPr lang="ru-RU" sz="2800" dirty="0"/>
              <a:t>.</a:t>
            </a: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Примечание: </a:t>
            </a:r>
            <a:r>
              <a:rPr lang="ru-RU" sz="2000" dirty="0"/>
              <a:t>при работе с </a:t>
            </a:r>
            <a:r>
              <a:rPr lang="ru-RU" sz="2000" dirty="0" err="1"/>
              <a:t>Windows</a:t>
            </a:r>
            <a:r>
              <a:rPr lang="ru-RU" sz="2000" dirty="0"/>
              <a:t>-версией </a:t>
            </a:r>
            <a:r>
              <a:rPr lang="ru-RU" sz="2000" dirty="0" err="1"/>
              <a:t>Synfig</a:t>
            </a:r>
            <a:r>
              <a:rPr lang="ru-RU" sz="2000" dirty="0"/>
              <a:t> </a:t>
            </a:r>
            <a:r>
              <a:rPr lang="ru-RU" sz="2000" dirty="0" err="1" smtClean="0"/>
              <a:t>Studio</a:t>
            </a:r>
            <a:r>
              <a:rPr lang="ru-RU" sz="2000" dirty="0" smtClean="0"/>
              <a:t> иногда бывают проблемы </a:t>
            </a:r>
            <a:r>
              <a:rPr lang="ru-RU" sz="2000" dirty="0"/>
              <a:t>с кодировкой при загрузке файлов, поэтому для корректной работы </a:t>
            </a:r>
            <a:r>
              <a:rPr lang="ru-RU" sz="2000" dirty="0" smtClean="0"/>
              <a:t>путь </a:t>
            </a:r>
            <a:r>
              <a:rPr lang="ru-RU" sz="2000" dirty="0"/>
              <a:t>к файлу и его название должны состоять только из латинских букв и цифр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800" dirty="0" smtClean="0"/>
              <a:t>2. Открыть папку с рисунками и, кликнув ЛКМ по файлу с рисунком, перетащить его на холст, не отпуская кнопку мыши.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2402" y="44624"/>
            <a:ext cx="302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 рисунка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2" y="874067"/>
            <a:ext cx="7620000" cy="469582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83568" y="818618"/>
            <a:ext cx="642938" cy="57606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92280" y="5013176"/>
            <a:ext cx="1080120" cy="57606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8" y="874067"/>
            <a:ext cx="7620000" cy="5114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2" y="919162"/>
            <a:ext cx="7620000" cy="5019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2" y="823912"/>
            <a:ext cx="7620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8189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Если загруженный </a:t>
            </a:r>
            <a:r>
              <a:rPr lang="ru-RU" sz="2400" dirty="0"/>
              <a:t>рисунок слишком большой </a:t>
            </a:r>
            <a:r>
              <a:rPr lang="ru-RU" sz="2400" dirty="0" smtClean="0"/>
              <a:t>или вы хотите его изменить (повернуть, наклонить), это можно сделать, потянув за одну из опорных точек.</a:t>
            </a:r>
          </a:p>
          <a:p>
            <a:pPr algn="just"/>
            <a:r>
              <a:rPr lang="ru-RU" sz="2400" dirty="0" smtClean="0"/>
              <a:t>Для этого, выделим </a:t>
            </a:r>
            <a:r>
              <a:rPr lang="ru-RU" sz="2400" dirty="0"/>
              <a:t>рисунок, кликнув </a:t>
            </a:r>
            <a:r>
              <a:rPr lang="ru-RU" sz="2400" dirty="0" smtClean="0"/>
              <a:t>ЛКМ по нему, выберем нужную точку и, не отпуская клавишу мыши, сделаем </a:t>
            </a:r>
            <a:r>
              <a:rPr lang="ru-RU" sz="2400" dirty="0"/>
              <a:t>изменение. 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12402" y="-27384"/>
            <a:ext cx="302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 рисунка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2512097"/>
            <a:ext cx="4697595" cy="3797223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843586" y="2944145"/>
            <a:ext cx="4248472" cy="3092276"/>
            <a:chOff x="179512" y="2857004"/>
            <a:chExt cx="4248472" cy="3092276"/>
          </a:xfrm>
        </p:grpSpPr>
        <p:sp>
          <p:nvSpPr>
            <p:cNvPr id="6" name="Овал 5"/>
            <p:cNvSpPr/>
            <p:nvPr/>
          </p:nvSpPr>
          <p:spPr>
            <a:xfrm>
              <a:off x="179512" y="3666231"/>
              <a:ext cx="216024" cy="216000"/>
            </a:xfrm>
            <a:prstGeom prst="ellipse">
              <a:avLst/>
            </a:prstGeom>
            <a:solidFill>
              <a:srgbClr val="008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79512" y="4962375"/>
              <a:ext cx="216024" cy="21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79512" y="2979836"/>
              <a:ext cx="216024" cy="21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79512" y="4343920"/>
              <a:ext cx="216024" cy="216000"/>
            </a:xfrm>
            <a:prstGeom prst="ellipse">
              <a:avLst/>
            </a:prstGeom>
            <a:solidFill>
              <a:srgbClr val="1220A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79512" y="5610447"/>
              <a:ext cx="216024" cy="216000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5536" y="2857004"/>
              <a:ext cx="32403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solidFill>
                    <a:prstClr val="black"/>
                  </a:solidFill>
                </a:rPr>
                <a:t>- изменение </a:t>
              </a:r>
              <a:r>
                <a:rPr lang="ru-RU" sz="2400" dirty="0">
                  <a:solidFill>
                    <a:prstClr val="black"/>
                  </a:solidFill>
                </a:rPr>
                <a:t>масштаба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5536" y="3543399"/>
              <a:ext cx="36888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solidFill>
                    <a:prstClr val="black"/>
                  </a:solidFill>
                </a:rPr>
                <a:t>- перемещение по холсту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5536" y="4221088"/>
              <a:ext cx="36888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solidFill>
                    <a:prstClr val="black"/>
                  </a:solidFill>
                </a:rPr>
                <a:t>- вращение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5536" y="4839543"/>
              <a:ext cx="36888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solidFill>
                    <a:prstClr val="black"/>
                  </a:solidFill>
                </a:rPr>
                <a:t>- наклон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5536" y="5487615"/>
              <a:ext cx="40324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solidFill>
                    <a:prstClr val="black"/>
                  </a:solidFill>
                </a:rPr>
                <a:t>- изменение высоты/ширины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>
            <a:off x="2555776" y="1575993"/>
            <a:ext cx="576064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55776" y="1575993"/>
            <a:ext cx="2287810" cy="1490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Synfig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/>
              <a:t>использует две технология создания </a:t>
            </a:r>
            <a:r>
              <a:rPr lang="ru-RU" sz="2600" dirty="0" smtClean="0"/>
              <a:t>кадров:</a:t>
            </a:r>
            <a:endParaRPr lang="ru-RU" sz="2600" dirty="0"/>
          </a:p>
          <a:p>
            <a:pPr algn="just"/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Морфинг</a:t>
            </a:r>
            <a:r>
              <a:rPr lang="ru-RU" sz="2600" dirty="0"/>
              <a:t> создаёт плавный переход между двумя изображениями, это достигается путём преобразования одной формы в </a:t>
            </a:r>
            <a:r>
              <a:rPr lang="ru-RU" sz="2600" dirty="0" smtClean="0"/>
              <a:t>другую. Вы создаёте </a:t>
            </a:r>
            <a:r>
              <a:rPr lang="ru-RU" sz="2600" dirty="0"/>
              <a:t>столько </a:t>
            </a:r>
            <a:r>
              <a:rPr lang="ru-RU" sz="2600" dirty="0" smtClean="0"/>
              <a:t>ключевых кадров, </a:t>
            </a:r>
            <a:r>
              <a:rPr lang="ru-RU" sz="2600" dirty="0"/>
              <a:t>сколько необходимо чтобы получить основу </a:t>
            </a:r>
            <a:r>
              <a:rPr lang="ru-RU" sz="2600" dirty="0" smtClean="0"/>
              <a:t>движения, а промежуточные кадры создает </a:t>
            </a:r>
            <a:r>
              <a:rPr lang="ru-RU" sz="2600" dirty="0" err="1" smtClean="0"/>
              <a:t>Synfig</a:t>
            </a:r>
            <a:r>
              <a:rPr lang="en-US" sz="2600" dirty="0" smtClean="0"/>
              <a:t> </a:t>
            </a:r>
            <a:r>
              <a:rPr lang="ru-RU" sz="2600" dirty="0" err="1"/>
              <a:t>Studio</a:t>
            </a:r>
            <a:r>
              <a:rPr lang="ru-RU" sz="2600" dirty="0"/>
              <a:t>.</a:t>
            </a:r>
            <a:endParaRPr lang="ru-RU" sz="2600" dirty="0" smtClean="0"/>
          </a:p>
          <a:p>
            <a:pPr algn="just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Перекладная анимация</a:t>
            </a:r>
            <a:r>
              <a:rPr lang="ru-RU" sz="2600" dirty="0"/>
              <a:t> заключается в разделении объекта на составные части и простого их изменения (например перемещения, вращения и изменения размера) в разных позициях времени анимации. </a:t>
            </a:r>
            <a:r>
              <a:rPr lang="ru-RU" sz="2600" dirty="0" err="1"/>
              <a:t>Synfig</a:t>
            </a:r>
            <a:r>
              <a:rPr lang="ru-RU" sz="2600" dirty="0"/>
              <a:t> </a:t>
            </a:r>
            <a:r>
              <a:rPr lang="ru-RU" sz="2600" dirty="0" err="1"/>
              <a:t>Studio</a:t>
            </a:r>
            <a:r>
              <a:rPr lang="ru-RU" sz="2600" dirty="0"/>
              <a:t> использует эти позиции и создаёт плавные переходы между каждой из них. </a:t>
            </a:r>
            <a:endParaRPr lang="ru-RU" sz="2600" dirty="0" smtClean="0"/>
          </a:p>
          <a:p>
            <a:pPr algn="just"/>
            <a:endParaRPr lang="ru-RU" sz="800" dirty="0" smtClean="0"/>
          </a:p>
          <a:p>
            <a:pPr algn="just"/>
            <a:r>
              <a:rPr lang="ru-RU" sz="2600" dirty="0" smtClean="0"/>
              <a:t>Это </a:t>
            </a:r>
            <a:r>
              <a:rPr lang="ru-RU" sz="2600" dirty="0"/>
              <a:t>называется </a:t>
            </a:r>
            <a:r>
              <a:rPr lang="ru-RU" sz="26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твинингом</a:t>
            </a:r>
            <a:r>
              <a:rPr lang="ru-RU" sz="2600" dirty="0"/>
              <a:t> (</a:t>
            </a:r>
            <a:r>
              <a:rPr lang="ru-RU" sz="2600" dirty="0" err="1"/>
              <a:t>tweening</a:t>
            </a:r>
            <a:r>
              <a:rPr lang="ru-RU" sz="2600" dirty="0"/>
              <a:t>) - процесс генерации промежуточных кадров между двумя рисунками, создающий впечатление, что первый рисунок постепенно превращается во второй.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6041" y="-36095"/>
            <a:ext cx="3731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анимации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1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71296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 </a:t>
            </a:r>
            <a:r>
              <a:rPr lang="ru-RU" sz="2800" dirty="0" err="1"/>
              <a:t>Synfig</a:t>
            </a:r>
            <a:r>
              <a:rPr lang="ru-RU" sz="2800" dirty="0"/>
              <a:t> </a:t>
            </a:r>
            <a:r>
              <a:rPr lang="ru-RU" sz="2800" dirty="0" err="1"/>
              <a:t>Studio</a:t>
            </a:r>
            <a:r>
              <a:rPr lang="ru-RU" sz="2800" dirty="0"/>
              <a:t> изначально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 «режим рисования»</a:t>
            </a:r>
            <a:r>
              <a:rPr lang="ru-RU" sz="2800" dirty="0"/>
              <a:t>, в котором создаются и изменяются изображения. </a:t>
            </a:r>
            <a:endParaRPr lang="ru-RU" sz="2800" dirty="0" smtClean="0"/>
          </a:p>
          <a:p>
            <a:pPr algn="just"/>
            <a:r>
              <a:rPr lang="ru-RU" sz="2800" dirty="0" smtClean="0"/>
              <a:t>Для </a:t>
            </a:r>
            <a:r>
              <a:rPr lang="ru-RU" sz="2800" dirty="0"/>
              <a:t>того, чтобы любые изменения объектов были обработаны как анимация, необходимо переключиться в соответствующий режим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Для этого </a:t>
            </a:r>
            <a:r>
              <a:rPr lang="ru-RU" sz="2800" dirty="0" smtClean="0"/>
              <a:t>необходимо нажать на кнопку в </a:t>
            </a:r>
            <a:r>
              <a:rPr lang="ru-RU" sz="2800" dirty="0"/>
              <a:t>нижнем правом углу </a:t>
            </a:r>
            <a:r>
              <a:rPr lang="ru-RU" sz="2800" dirty="0" smtClean="0"/>
              <a:t>рабочего окна (зеленый человечек или шар). </a:t>
            </a:r>
            <a:r>
              <a:rPr lang="ru-RU" sz="2800" dirty="0"/>
              <a:t>После этого вокруг холста появляется красная рамка, а </a:t>
            </a:r>
            <a:r>
              <a:rPr lang="ru-RU" sz="2800" dirty="0" smtClean="0"/>
              <a:t>кнопка </a:t>
            </a:r>
            <a:r>
              <a:rPr lang="ru-RU" sz="2800" dirty="0"/>
              <a:t>переключения будет </a:t>
            </a:r>
            <a:r>
              <a:rPr lang="ru-RU" sz="2800" dirty="0" smtClean="0"/>
              <a:t>уже красного цвета. </a:t>
            </a:r>
            <a:r>
              <a:rPr lang="ru-RU" sz="2800" dirty="0"/>
              <a:t>Для выхода из режима анимации достаточно еще раз нажать на эту же кнопку.</a:t>
            </a:r>
          </a:p>
          <a:p>
            <a:pPr algn="just"/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35913"/>
            <a:ext cx="3239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анимации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2" y="896248"/>
            <a:ext cx="7700535" cy="5400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956376" y="5085184"/>
            <a:ext cx="432048" cy="4291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90" y="4942593"/>
            <a:ext cx="857250" cy="714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1" y="916559"/>
            <a:ext cx="7700535" cy="54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40" y="4942593"/>
            <a:ext cx="8572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3167203"/>
            <a:ext cx="9144000" cy="2188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7824" y="-27384"/>
            <a:ext cx="2959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времени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328" y="548680"/>
            <a:ext cx="86172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Любые изменения протекают во времени, поэтому в </a:t>
            </a:r>
            <a:r>
              <a:rPr lang="ru-RU" sz="2800" dirty="0" err="1"/>
              <a:t>Synfig</a:t>
            </a:r>
            <a:r>
              <a:rPr lang="ru-RU" sz="2800" dirty="0"/>
              <a:t> предусмотрена </a:t>
            </a:r>
            <a:r>
              <a:rPr lang="ru-RU" sz="2800" dirty="0" smtClean="0"/>
              <a:t>панель </a:t>
            </a:r>
            <a:r>
              <a:rPr lang="ru-RU" sz="2800" dirty="0" err="1"/>
              <a:t>Timetrack</a:t>
            </a:r>
            <a:r>
              <a:rPr lang="ru-RU" sz="2800" dirty="0"/>
              <a:t> </a:t>
            </a:r>
            <a:r>
              <a:rPr lang="ru-RU" sz="2800" dirty="0" smtClean="0"/>
              <a:t>(«шкала времени</a:t>
            </a:r>
            <a:r>
              <a:rPr lang="ru-RU" sz="2800" dirty="0"/>
              <a:t>»). </a:t>
            </a:r>
            <a:r>
              <a:rPr lang="ru-RU" sz="2800" dirty="0" smtClean="0"/>
              <a:t>Начальное </a:t>
            </a:r>
            <a:r>
              <a:rPr lang="ru-RU" sz="2800" dirty="0"/>
              <a:t>и конечное </a:t>
            </a:r>
            <a:r>
              <a:rPr lang="ru-RU" sz="2800" dirty="0" smtClean="0"/>
              <a:t>положение сцены </a:t>
            </a:r>
            <a:r>
              <a:rPr lang="ru-RU" sz="2800" dirty="0"/>
              <a:t>фиксируется в </a:t>
            </a:r>
            <a:r>
              <a:rPr lang="ru-RU" sz="2800" dirty="0" smtClean="0"/>
              <a:t>ключевых </a:t>
            </a:r>
            <a:r>
              <a:rPr lang="ru-RU" sz="2800" dirty="0"/>
              <a:t>кадрах.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877" y="5919663"/>
            <a:ext cx="862573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промежуток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 до следующего ключевого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29344" y="2607295"/>
            <a:ext cx="543514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делениями на секунды и кадры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878" y="5919663"/>
            <a:ext cx="51303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кнопка, добавляющая ключевой кадр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878" y="5919663"/>
            <a:ext cx="51303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созданных ключевых кадров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674" y="5919663"/>
            <a:ext cx="646756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 создания ключевого кадра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6348" y="5919663"/>
            <a:ext cx="217065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в кадр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27646" y="4148858"/>
            <a:ext cx="5652866" cy="75195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496" y="4947474"/>
            <a:ext cx="432048" cy="42590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4354" y="4164674"/>
            <a:ext cx="3384990" cy="115212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47" y="4198079"/>
            <a:ext cx="720080" cy="115212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2028" y="4054559"/>
            <a:ext cx="751068" cy="137235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3095" y="4364793"/>
            <a:ext cx="905778" cy="106212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71575"/>
            <a:ext cx="7620000" cy="4514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4" y="2838127"/>
            <a:ext cx="952500" cy="98107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473095" y="3819202"/>
            <a:ext cx="218585" cy="921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73095" y="3819202"/>
            <a:ext cx="2162801" cy="1081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7900"/>
            <a:ext cx="762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95" y="0"/>
            <a:ext cx="4913961" cy="3275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306" y="3429000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Оптимальная скорость смены </a:t>
            </a:r>
            <a:r>
              <a:rPr lang="ru-RU" sz="2800" dirty="0" smtClean="0"/>
              <a:t>для </a:t>
            </a:r>
            <a:r>
              <a:rPr lang="ru-RU" sz="2800" dirty="0"/>
              <a:t>человека равна 24 изображения (или кадра) в секунду. </a:t>
            </a:r>
            <a:endParaRPr lang="ru-RU" sz="2800" dirty="0" smtClean="0"/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анимации: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Перейти</a:t>
            </a:r>
            <a:r>
              <a:rPr lang="ru-RU" sz="2800" dirty="0" smtClean="0"/>
              <a:t> по шкале времени в нужное время.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Добавить</a:t>
            </a:r>
            <a:r>
              <a:rPr lang="ru-RU" sz="28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/>
              <a:t>ключевой кадр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Произвести изменение </a:t>
            </a:r>
            <a:r>
              <a:rPr lang="ru-RU" sz="2800" dirty="0" smtClean="0"/>
              <a:t>(перемещение, поворот, искажение, масштабирование, цвет и т.д.)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54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572" y="980728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1. Создайте </a:t>
            </a:r>
            <a:r>
              <a:rPr lang="ru-RU" sz="2800" dirty="0"/>
              <a:t>ключевой кадр в начале временной шкалы (0f).</a:t>
            </a:r>
          </a:p>
          <a:p>
            <a:pPr lvl="0"/>
            <a:r>
              <a:rPr lang="ru-RU" sz="2800" dirty="0" smtClean="0"/>
              <a:t>2. Перейдите </a:t>
            </a:r>
            <a:r>
              <a:rPr lang="ru-RU" sz="2800" dirty="0"/>
              <a:t>в 24 кадр, кликнув по шкале </a:t>
            </a:r>
            <a:r>
              <a:rPr lang="ru-RU" sz="2800" dirty="0" smtClean="0"/>
              <a:t>времени</a:t>
            </a:r>
            <a:r>
              <a:rPr lang="ru-RU" sz="2800" dirty="0"/>
              <a:t>,</a:t>
            </a:r>
            <a:r>
              <a:rPr lang="ru-RU" sz="2800" dirty="0" smtClean="0"/>
              <a:t> и </a:t>
            </a:r>
            <a:r>
              <a:rPr lang="ru-RU" sz="2800" dirty="0"/>
              <a:t>создайте еще один ключевой </a:t>
            </a:r>
            <a:r>
              <a:rPr lang="ru-RU" sz="2800" dirty="0" smtClean="0"/>
              <a:t>кадр. </a:t>
            </a:r>
            <a:r>
              <a:rPr lang="ru-RU" sz="2800" dirty="0"/>
              <a:t>Переместите </a:t>
            </a:r>
            <a:r>
              <a:rPr lang="ru-RU" sz="2800" dirty="0" smtClean="0"/>
              <a:t>круг вниз.</a:t>
            </a:r>
          </a:p>
          <a:p>
            <a:r>
              <a:rPr lang="ru-RU" sz="2800" dirty="0" smtClean="0"/>
              <a:t>3. </a:t>
            </a:r>
            <a:r>
              <a:rPr lang="ru-RU" sz="2800" dirty="0"/>
              <a:t>Перейдите в </a:t>
            </a:r>
            <a:r>
              <a:rPr lang="ru-RU" sz="2800" dirty="0" smtClean="0"/>
              <a:t>30 кадр, создайте </a:t>
            </a:r>
            <a:r>
              <a:rPr lang="ru-RU" sz="2800" dirty="0"/>
              <a:t>еще один ключевой кадр. </a:t>
            </a:r>
            <a:r>
              <a:rPr lang="ru-RU" sz="2800" dirty="0" smtClean="0"/>
              <a:t>Перекрасьте круг.</a:t>
            </a:r>
            <a:endParaRPr lang="ru-RU" sz="2800" dirty="0"/>
          </a:p>
          <a:p>
            <a:r>
              <a:rPr lang="ru-RU" sz="2800" dirty="0" smtClean="0"/>
              <a:t>4. </a:t>
            </a:r>
            <a:r>
              <a:rPr lang="ru-RU" sz="2800" dirty="0"/>
              <a:t>Перейдите в </a:t>
            </a:r>
            <a:r>
              <a:rPr lang="ru-RU" sz="2800" dirty="0" smtClean="0"/>
              <a:t>54 кадр, создайте новый </a:t>
            </a:r>
            <a:r>
              <a:rPr lang="ru-RU" sz="2800" dirty="0"/>
              <a:t>ключевой кадр. Переместите круг </a:t>
            </a:r>
            <a:r>
              <a:rPr lang="ru-RU" sz="2800" dirty="0" smtClean="0"/>
              <a:t>вверх.</a:t>
            </a:r>
            <a:endParaRPr lang="ru-RU" sz="2800" dirty="0"/>
          </a:p>
          <a:p>
            <a:r>
              <a:rPr lang="ru-RU" sz="2800" dirty="0" smtClean="0"/>
              <a:t>5. </a:t>
            </a:r>
            <a:r>
              <a:rPr lang="ru-RU" sz="2800" dirty="0"/>
              <a:t>Перейдите в </a:t>
            </a:r>
            <a:r>
              <a:rPr lang="ru-RU" sz="2800" dirty="0" smtClean="0"/>
              <a:t>88 кадр, </a:t>
            </a:r>
            <a:r>
              <a:rPr lang="ru-RU" sz="2800" dirty="0"/>
              <a:t>создайте </a:t>
            </a:r>
            <a:r>
              <a:rPr lang="ru-RU" sz="2800" dirty="0" smtClean="0"/>
              <a:t>ключевой </a:t>
            </a:r>
            <a:r>
              <a:rPr lang="ru-RU" sz="2800" dirty="0"/>
              <a:t>кадр. Переместите круг </a:t>
            </a:r>
            <a:r>
              <a:rPr lang="ru-RU" sz="2800" dirty="0" smtClean="0"/>
              <a:t>за пределы холста.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3711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кадры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19" y="1810048"/>
            <a:ext cx="3790950" cy="301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19" y="1810048"/>
            <a:ext cx="3790950" cy="3019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19" y="1810048"/>
            <a:ext cx="3790950" cy="3019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19" y="1810048"/>
            <a:ext cx="3790950" cy="3019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19" y="1810048"/>
            <a:ext cx="3790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70" y="260648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</a:t>
            </a:r>
            <a:r>
              <a:rPr lang="ru-RU" sz="2800" dirty="0"/>
              <a:t>  — это создание множества </a:t>
            </a:r>
            <a:r>
              <a:rPr lang="ru-RU" sz="2800" dirty="0" smtClean="0"/>
              <a:t>рисованных</a:t>
            </a:r>
            <a:r>
              <a:rPr lang="en-US" sz="2800" dirty="0" smtClean="0"/>
              <a:t> </a:t>
            </a:r>
            <a:r>
              <a:rPr lang="ru-RU" sz="2800" dirty="0" smtClean="0"/>
              <a:t>изображений </a:t>
            </a:r>
            <a:r>
              <a:rPr lang="ru-RU" sz="2800" dirty="0"/>
              <a:t>(отражающих изменение объекта во времени) и </a:t>
            </a:r>
            <a:r>
              <a:rPr lang="en-US" sz="2800" dirty="0" smtClean="0"/>
              <a:t> </a:t>
            </a:r>
            <a:r>
              <a:rPr lang="ru-RU" sz="2800" dirty="0" smtClean="0"/>
              <a:t>воспроизведение </a:t>
            </a:r>
            <a:r>
              <a:rPr lang="ru-RU" sz="2800" dirty="0"/>
              <a:t>их со скоростью, при которой они сливаются </a:t>
            </a:r>
            <a:r>
              <a:rPr lang="ru-RU" sz="2800" dirty="0" smtClean="0"/>
              <a:t>в </a:t>
            </a:r>
            <a:r>
              <a:rPr lang="ru-RU" sz="2800" dirty="0"/>
              <a:t>плавное движение (при восприятии человеком).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34" y="2852936"/>
            <a:ext cx="576063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e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88640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"/>
            <a:ext cx="9144000" cy="647880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4941168"/>
            <a:ext cx="1008112" cy="288032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Создав </a:t>
            </a:r>
            <a:r>
              <a:rPr lang="ru-RU" sz="2800" dirty="0"/>
              <a:t>анимацию, </a:t>
            </a:r>
            <a:r>
              <a:rPr lang="ru-RU" sz="2800" dirty="0" smtClean="0"/>
              <a:t>можно ее посмотреть. Предварительный </a:t>
            </a:r>
            <a:r>
              <a:rPr lang="ru-RU" sz="2800" dirty="0"/>
              <a:t>просмотр лучше выполнить </a:t>
            </a:r>
            <a:r>
              <a:rPr lang="ru-RU" sz="2800" dirty="0" smtClean="0"/>
              <a:t>следующим способом</a:t>
            </a:r>
            <a:r>
              <a:rPr lang="ru-RU" sz="2800" dirty="0"/>
              <a:t>: 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Выбрать в меню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</a:t>
            </a:r>
            <a:r>
              <a:rPr lang="ru-RU" sz="2800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—&gt;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Предварительный просмотр</a:t>
            </a:r>
            <a:endParaRPr lang="ru-RU" sz="2800" dirty="0" smtClean="0">
              <a:solidFill>
                <a:srgbClr val="683104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/>
              <a:t>Откроется </a:t>
            </a:r>
            <a:r>
              <a:rPr lang="ru-RU" sz="2800" dirty="0"/>
              <a:t>диалоговое окно с настройками, их можно оставить «</a:t>
            </a:r>
            <a:r>
              <a:rPr lang="ru-RU" sz="2800" dirty="0" err="1"/>
              <a:t>по-умолчанию</a:t>
            </a:r>
            <a:r>
              <a:rPr lang="ru-RU" sz="2800" dirty="0"/>
              <a:t>». 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Далее нажать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Предпросмотр</a:t>
            </a:r>
            <a:r>
              <a:rPr lang="ru-RU" sz="2800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Откроется </a:t>
            </a:r>
            <a:r>
              <a:rPr lang="ru-RU" sz="2800" dirty="0"/>
              <a:t>окно предварительного просмотра. Управляющие кнопки находятся внизу. 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Нажать </a:t>
            </a:r>
            <a:r>
              <a:rPr lang="ru-RU" sz="2800" dirty="0" err="1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1002" y="34410"/>
            <a:ext cx="3781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анимации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80" y="1326878"/>
            <a:ext cx="3757389" cy="4197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12" y="1196752"/>
            <a:ext cx="4894724" cy="360861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436096" y="4149080"/>
            <a:ext cx="1611040" cy="79208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890587"/>
            <a:ext cx="6762750" cy="507682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90625" y="5373216"/>
            <a:ext cx="2805311" cy="792088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03648" y="5445224"/>
            <a:ext cx="576064" cy="441796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23" y="648882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Для того, чтобы сохранить файл достаточно выполнить стандартную операцию </a:t>
            </a:r>
            <a:r>
              <a:rPr lang="ru-RU" sz="2600" dirty="0" smtClean="0"/>
              <a:t>сохранения: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</a:t>
            </a:r>
            <a:r>
              <a:rPr lang="ru-RU" sz="2400" dirty="0" smtClean="0"/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—&gt;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При </a:t>
            </a:r>
            <a:r>
              <a:rPr lang="ru-RU" sz="2600" dirty="0"/>
              <a:t>этом будет сохранен файл в формате программы </a:t>
            </a:r>
            <a:r>
              <a:rPr lang="ru-RU" sz="2600" dirty="0" err="1"/>
              <a:t>Synfig</a:t>
            </a:r>
            <a:r>
              <a:rPr lang="ru-RU" sz="2600" dirty="0"/>
              <a:t>; </a:t>
            </a:r>
            <a:r>
              <a:rPr lang="ru-RU" sz="2600" dirty="0" smtClean="0"/>
              <a:t>будут </a:t>
            </a:r>
            <a:r>
              <a:rPr lang="ru-RU" sz="2600" dirty="0"/>
              <a:t>сохранены данные, описывающие определенным способом объекты и их изменения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Чтобы </a:t>
            </a:r>
            <a:r>
              <a:rPr lang="ru-RU" sz="2600" dirty="0" smtClean="0"/>
              <a:t>сохранить анимацию  (</a:t>
            </a:r>
            <a:r>
              <a:rPr lang="ru-RU" sz="2600" dirty="0"/>
              <a:t>не простой рисунок, а множество изображений</a:t>
            </a:r>
            <a:r>
              <a:rPr lang="ru-RU" sz="2600" dirty="0" smtClean="0"/>
              <a:t>) необходимо осуществить преобразование. </a:t>
            </a:r>
            <a:r>
              <a:rPr lang="ru-RU" sz="2600" dirty="0"/>
              <a:t>Этот процесс </a:t>
            </a:r>
            <a:r>
              <a:rPr lang="ru-RU" sz="2600" dirty="0" smtClean="0"/>
              <a:t>называется </a:t>
            </a:r>
            <a:r>
              <a:rPr lang="ru-RU" sz="2600" dirty="0"/>
              <a:t>рендерингом (</a:t>
            </a:r>
            <a:r>
              <a:rPr lang="ru-RU" sz="2600" dirty="0" smtClean="0"/>
              <a:t>визуализация). </a:t>
            </a:r>
            <a:r>
              <a:rPr lang="ru-RU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</a:t>
            </a:r>
            <a:r>
              <a:rPr lang="ru-RU" sz="2600" dirty="0"/>
              <a:t>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—&gt;</a:t>
            </a:r>
            <a:r>
              <a:rPr lang="ru-RU" sz="2600" dirty="0"/>
              <a:t> </a:t>
            </a:r>
            <a:r>
              <a:rPr lang="ru-RU" sz="2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</a:t>
            </a:r>
            <a:endParaRPr lang="ru-RU" sz="2600" dirty="0"/>
          </a:p>
          <a:p>
            <a:r>
              <a:rPr lang="ru-RU" sz="2600" dirty="0"/>
              <a:t>Откроется соответствующее диалоговое </a:t>
            </a:r>
            <a:r>
              <a:rPr lang="ru-RU" sz="2600" dirty="0" smtClean="0"/>
              <a:t>окно, в котором выбираются настройки сохранения:</a:t>
            </a:r>
          </a:p>
          <a:p>
            <a:r>
              <a:rPr lang="ru-RU" sz="2800" dirty="0"/>
              <a:t>указывается адрес и имя </a:t>
            </a:r>
            <a:r>
              <a:rPr lang="ru-RU" sz="2800" dirty="0" smtClean="0"/>
              <a:t>файла, </a:t>
            </a:r>
            <a:r>
              <a:rPr lang="ru-RU" sz="2800" dirty="0"/>
              <a:t>формат </a:t>
            </a:r>
            <a:r>
              <a:rPr lang="ru-RU" sz="2800" dirty="0" smtClean="0"/>
              <a:t>публикации, </a:t>
            </a:r>
            <a:r>
              <a:rPr lang="ru-RU" sz="2800" dirty="0"/>
              <a:t>количество кадров в секунду, начало и окончание </a:t>
            </a:r>
            <a:r>
              <a:rPr lang="ru-RU" sz="2800" dirty="0" smtClean="0"/>
              <a:t>анимации и т.д.  </a:t>
            </a:r>
          </a:p>
          <a:p>
            <a:endParaRPr lang="ru-RU" sz="2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4410"/>
            <a:ext cx="4145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</a:t>
            </a: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90" y="836712"/>
            <a:ext cx="2781300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94" y="836712"/>
            <a:ext cx="2781300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985837"/>
            <a:ext cx="8039100" cy="488632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228184" y="5378326"/>
            <a:ext cx="1296144" cy="570954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1000125"/>
            <a:ext cx="8067675" cy="4857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228184" y="1345878"/>
            <a:ext cx="1296144" cy="570954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imer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620688"/>
            <a:ext cx="7812868" cy="52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052736"/>
            <a:ext cx="8445624" cy="4977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 </a:t>
            </a:r>
            <a:r>
              <a:rPr lang="ru-RU" sz="2800" dirty="0"/>
              <a:t>Руководство пользователя - </a:t>
            </a:r>
            <a:r>
              <a:rPr lang="en-US" sz="2800" dirty="0" err="1" smtClean="0"/>
              <a:t>Synfig</a:t>
            </a:r>
            <a:r>
              <a:rPr lang="en-US" sz="2800" dirty="0" smtClean="0"/>
              <a:t> </a:t>
            </a:r>
            <a:r>
              <a:rPr lang="en-US" sz="2800" dirty="0"/>
              <a:t>Animation </a:t>
            </a:r>
            <a:r>
              <a:rPr lang="en-US" sz="2800" dirty="0" smtClean="0"/>
              <a:t>Studio</a:t>
            </a:r>
            <a:endParaRPr lang="ru-RU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wiki.synfig.org/Category:Manual/ru</a:t>
            </a:r>
            <a:r>
              <a:rPr lang="ru-RU" sz="28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Лаборатория </a:t>
            </a:r>
            <a:r>
              <a:rPr lang="ru-RU" sz="2800" dirty="0" err="1"/>
              <a:t>линуксоида</a:t>
            </a:r>
            <a:r>
              <a:rPr lang="ru-RU" sz="2800" dirty="0"/>
              <a:t>. Synfig. Введение в компьютерную </a:t>
            </a:r>
            <a:r>
              <a:rPr lang="ru-RU" sz="2800" dirty="0" smtClean="0"/>
              <a:t>анимацию </a:t>
            </a:r>
            <a:r>
              <a:rPr lang="ru-RU" sz="2800" dirty="0" smtClean="0">
                <a:hlinkClick r:id="rId3"/>
              </a:rPr>
              <a:t>https</a:t>
            </a:r>
            <a:r>
              <a:rPr lang="ru-RU" sz="2800" dirty="0">
                <a:hlinkClick r:id="rId3"/>
              </a:rPr>
              <a:t>://</a:t>
            </a:r>
            <a:r>
              <a:rPr lang="ru-RU" sz="2800" dirty="0" smtClean="0">
                <a:hlinkClick r:id="rId3"/>
              </a:rPr>
              <a:t>younglinux.info/synfig</a:t>
            </a:r>
            <a:endParaRPr lang="ru-RU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Введение в анимацию. Знакомство с программой </a:t>
            </a:r>
            <a:r>
              <a:rPr lang="ru-RU" sz="2800" dirty="0" err="1"/>
              <a:t>Synfig</a:t>
            </a:r>
            <a:r>
              <a:rPr lang="ru-RU" sz="2800" dirty="0"/>
              <a:t> </a:t>
            </a:r>
            <a:r>
              <a:rPr lang="ru-RU" sz="2800" dirty="0" err="1"/>
              <a:t>Studio</a:t>
            </a:r>
            <a:r>
              <a:rPr lang="ru-RU" sz="2800" dirty="0"/>
              <a:t> </a:t>
            </a:r>
            <a:r>
              <a:rPr lang="ru-RU" sz="2800" dirty="0" smtClean="0">
                <a:hlinkClick r:id="rId4"/>
              </a:rPr>
              <a:t>https</a:t>
            </a:r>
            <a:r>
              <a:rPr lang="ru-RU" sz="2800" dirty="0">
                <a:hlinkClick r:id="rId4"/>
              </a:rPr>
              <a:t>://</a:t>
            </a:r>
            <a:r>
              <a:rPr lang="ru-RU" sz="2800" dirty="0" smtClean="0">
                <a:hlinkClick r:id="rId4"/>
              </a:rPr>
              <a:t>younglinux.info/synfig1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800" dirty="0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23728" y="35141"/>
            <a:ext cx="4896544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4848" y="827528"/>
            <a:ext cx="8445624" cy="4977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Как делать автоматическую анимацию в </a:t>
            </a:r>
            <a:r>
              <a:rPr lang="ru-RU" sz="2400" dirty="0" err="1"/>
              <a:t>Synfig</a:t>
            </a:r>
            <a:r>
              <a:rPr lang="ru-RU" sz="2400" dirty="0"/>
              <a:t> </a:t>
            </a:r>
            <a:r>
              <a:rPr lang="ru-RU" sz="2400" dirty="0" err="1"/>
              <a:t>Studio</a:t>
            </a:r>
            <a:endParaRPr lang="ru-RU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2"/>
              </a:rPr>
              <a:t>https://www.youtube.com/watch?v=ThztTD5g9VI</a:t>
            </a:r>
            <a:r>
              <a:rPr lang="ru-RU" sz="24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Двигаем </a:t>
            </a:r>
            <a:r>
              <a:rPr lang="ru-RU" sz="2400" dirty="0"/>
              <a:t>фон Панорама 1 Анимация в </a:t>
            </a:r>
            <a:r>
              <a:rPr lang="ru-RU" sz="2400" dirty="0" err="1"/>
              <a:t>Synfig</a:t>
            </a:r>
            <a:r>
              <a:rPr lang="ru-RU" sz="2400" dirty="0"/>
              <a:t> Как делать </a:t>
            </a:r>
            <a:r>
              <a:rPr lang="ru-RU" sz="2400" dirty="0" smtClean="0"/>
              <a:t>мультики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www.youtube.com/watch?v=ANasXPCTBOM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Обучающий курс </a:t>
            </a:r>
            <a:r>
              <a:rPr lang="ru-RU" sz="2400" dirty="0" err="1"/>
              <a:t>Synfig</a:t>
            </a:r>
            <a:r>
              <a:rPr lang="ru-RU" sz="2400" dirty="0"/>
              <a:t> - Урок 2 (фрагмент</a:t>
            </a:r>
            <a:r>
              <a:rPr lang="ru-RU" sz="2400" dirty="0" smtClean="0"/>
              <a:t>)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www.youtube.com/watch?v=HNqWouX3ZIQ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err="1"/>
              <a:t>Synfig</a:t>
            </a:r>
            <a:r>
              <a:rPr lang="ru-RU" sz="2400" dirty="0"/>
              <a:t> </a:t>
            </a:r>
            <a:r>
              <a:rPr lang="ru-RU" sz="2400" dirty="0" err="1"/>
              <a:t>Studio</a:t>
            </a:r>
            <a:r>
              <a:rPr lang="ru-RU" sz="2400" dirty="0"/>
              <a:t> для начинающих. Картинка оживает</a:t>
            </a:r>
            <a:r>
              <a:rPr lang="ru-RU" sz="2400" dirty="0" smtClean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www.youtube.com/watch?v=3U5fyWON9x4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err="1" smtClean="0"/>
              <a:t>Synfig</a:t>
            </a:r>
            <a:r>
              <a:rPr lang="ru-RU" sz="2400" dirty="0" smtClean="0"/>
              <a:t> </a:t>
            </a:r>
            <a:r>
              <a:rPr lang="ru-RU" sz="2400" dirty="0" err="1"/>
              <a:t>Studio</a:t>
            </a:r>
            <a:r>
              <a:rPr lang="ru-RU" sz="2400" dirty="0"/>
              <a:t> для начинающих. Оживляем деда </a:t>
            </a:r>
            <a:r>
              <a:rPr lang="ru-RU" sz="2400" dirty="0" smtClean="0"/>
              <a:t>мороза</a:t>
            </a:r>
            <a:endParaRPr lang="ru-RU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www.youtube.com/watch?v=OaOWlAXIbaM</a:t>
            </a:r>
            <a:endParaRPr lang="ru-RU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www.youtube.com/watch?v=zlpfTBm-sos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23728" y="35141"/>
            <a:ext cx="4896544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38111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68" y="18864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Synfig </a:t>
            </a:r>
            <a:r>
              <a:rPr lang="ru-RU" sz="2800" dirty="0" err="1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</a:t>
            </a:r>
            <a:r>
              <a:rPr lang="ru-RU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- это векторный графический редактор, </a:t>
            </a:r>
            <a:r>
              <a:rPr lang="ru-RU" sz="2800" dirty="0" smtClean="0"/>
              <a:t>свободное программное </a:t>
            </a:r>
            <a:r>
              <a:rPr lang="ru-RU" sz="2800" dirty="0"/>
              <a:t>обеспечение для создания векторной 2D анимации. </a:t>
            </a:r>
            <a:endParaRPr lang="en-US" sz="2800" dirty="0" smtClean="0"/>
          </a:p>
          <a:p>
            <a:pPr algn="just"/>
            <a:r>
              <a:rPr lang="ru-RU" sz="2800" dirty="0" smtClean="0"/>
              <a:t>В </a:t>
            </a:r>
            <a:r>
              <a:rPr lang="ru-RU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Synfig </a:t>
            </a:r>
            <a:r>
              <a:rPr lang="en-US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</a:t>
            </a:r>
            <a:r>
              <a:rPr lang="ru-RU" sz="2800" dirty="0" smtClean="0"/>
              <a:t>возможно </a:t>
            </a:r>
            <a:r>
              <a:rPr lang="ru-RU" sz="2800" dirty="0"/>
              <a:t>создание анимации кинематографического качества в условиях </a:t>
            </a:r>
            <a:r>
              <a:rPr lang="ru-RU" sz="2800" dirty="0" smtClean="0"/>
              <a:t>небольшого коллектива и ограниченных </a:t>
            </a:r>
            <a:r>
              <a:rPr lang="ru-RU" sz="2800" dirty="0"/>
              <a:t>ресурсов. </a:t>
            </a:r>
            <a:r>
              <a:rPr lang="ru-RU" sz="2800" dirty="0" smtClean="0"/>
              <a:t>В ней не </a:t>
            </a:r>
            <a:r>
              <a:rPr lang="ru-RU" sz="2800" dirty="0"/>
              <a:t>нужно создавать каждый кадр по отдельности. Достаточно создать </a:t>
            </a:r>
            <a:r>
              <a:rPr lang="ru-RU" sz="2800" dirty="0" smtClean="0"/>
              <a:t>ключевые кадры, а </a:t>
            </a:r>
            <a:r>
              <a:rPr lang="ru-RU" sz="2800" dirty="0"/>
              <a:t>промежуточные </a:t>
            </a:r>
            <a:r>
              <a:rPr lang="ru-RU" sz="2800" dirty="0" smtClean="0"/>
              <a:t>генерируются </a:t>
            </a:r>
            <a:r>
              <a:rPr lang="ru-RU" sz="2800" dirty="0"/>
              <a:t>сами, образовывая плавное движение.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58958"/>
            <a:ext cx="344490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7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30" y="260648"/>
            <a:ext cx="90157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https://www.filehorse.com/download-synfig-studio-32/28931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3380"/>
            <a:ext cx="8244408" cy="489991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660232" y="3501008"/>
            <a:ext cx="1728192" cy="64807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201" y="118694"/>
            <a:ext cx="8137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https://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soft.mydiv.net/win/files-Synfig-Studio.html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43" y="836712"/>
            <a:ext cx="7416824" cy="551626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187624" y="4365104"/>
            <a:ext cx="1008112" cy="64807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6" y="1484783"/>
            <a:ext cx="8793612" cy="525658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5496" y="1340768"/>
            <a:ext cx="2982836" cy="39218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0221" y="817548"/>
            <a:ext cx="264046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меню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4624"/>
            <a:ext cx="444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 Synfig </a:t>
            </a:r>
            <a:r>
              <a:rPr lang="ru-RU" sz="3200" dirty="0" err="1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</a:t>
            </a:r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6" y="1444256"/>
            <a:ext cx="1248304" cy="139652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336" y="921036"/>
            <a:ext cx="350878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инструментов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0732" y="2317564"/>
            <a:ext cx="226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Рабочее окно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317564"/>
            <a:ext cx="3672408" cy="23355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82228" y="1444256"/>
            <a:ext cx="1854268" cy="529711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78571" y="1033572"/>
            <a:ext cx="232993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панелей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96" y="3040584"/>
            <a:ext cx="1248304" cy="139652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496" y="4437112"/>
            <a:ext cx="26237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Контур, заливка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6093296"/>
            <a:ext cx="5959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временной шкалы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ключевых кадров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7896" y="5301208"/>
            <a:ext cx="7120408" cy="139652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  <p:bldP spid="6" grpId="0" animBg="1"/>
      <p:bldP spid="5" grpId="0" animBg="1"/>
      <p:bldP spid="7" grpId="0"/>
      <p:bldP spid="8" grpId="0" animBg="1"/>
      <p:bldP spid="9" grpId="0" animBg="1"/>
      <p:bldP spid="10" grpId="0" animBg="1"/>
      <p:bldP spid="13" grpId="0" animBg="1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-27384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меню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453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08"/>
            <a:ext cx="2705100" cy="2914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8808"/>
            <a:ext cx="3505200" cy="274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1130"/>
            <a:ext cx="3790950" cy="6238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3513"/>
            <a:ext cx="6562725" cy="3457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2696"/>
            <a:ext cx="2266950" cy="399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43253"/>
            <a:ext cx="21050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меню выберите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Холст</a:t>
            </a:r>
            <a:r>
              <a:rPr lang="ru-RU" sz="2800" dirty="0" smtClean="0"/>
              <a:t> (</a:t>
            </a:r>
            <a:r>
              <a:rPr lang="ru-RU" sz="2800" dirty="0" err="1" smtClean="0"/>
              <a:t>Canvas</a:t>
            </a:r>
            <a:r>
              <a:rPr lang="ru-RU" sz="2800" dirty="0" smtClean="0"/>
              <a:t>)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—&gt; Свойства</a:t>
            </a:r>
            <a:r>
              <a:rPr lang="ru-RU" sz="2800" dirty="0" smtClean="0"/>
              <a:t> </a:t>
            </a:r>
            <a:r>
              <a:rPr lang="ru-RU" sz="2800" dirty="0"/>
              <a:t>(или нажмите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F8</a:t>
            </a:r>
            <a:r>
              <a:rPr lang="ru-RU" sz="2800" dirty="0"/>
              <a:t> на клавиатуре). </a:t>
            </a:r>
            <a:endParaRPr lang="ru-RU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 появившемся окне </a:t>
            </a:r>
            <a:r>
              <a:rPr lang="ru-RU" sz="2800" dirty="0"/>
              <a:t>свойств введите желаемый размер холста. Вы можете начать с </a:t>
            </a:r>
            <a:r>
              <a:rPr lang="ru-RU" sz="2800" dirty="0" smtClean="0"/>
              <a:t>800x600.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431" y="44624"/>
            <a:ext cx="5143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изменить размер </a:t>
            </a: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0" y="2580586"/>
            <a:ext cx="7560781" cy="38727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59632" y="2580586"/>
            <a:ext cx="1728192" cy="64807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83768" y="4365104"/>
            <a:ext cx="1728192" cy="64807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44035"/>
            <a:ext cx="4411893" cy="29835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меню выберите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</a:t>
            </a:r>
            <a:r>
              <a:rPr lang="ru-RU" sz="2800" dirty="0" smtClean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—&gt;</a:t>
            </a:r>
            <a:r>
              <a:rPr lang="ru-RU" sz="2800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 палитр.</a:t>
            </a:r>
            <a:r>
              <a:rPr lang="ru-RU" sz="2800" dirty="0" smtClean="0"/>
              <a:t> Из открывшей палитры, щелкнув по квадратику нужного оттенка, выберите цвет.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Щелкните </a:t>
            </a:r>
            <a:r>
              <a:rPr lang="ru-RU" sz="2800" dirty="0"/>
              <a:t>по квадратику </a:t>
            </a:r>
            <a:r>
              <a:rPr lang="ru-RU" sz="2800" dirty="0" smtClean="0"/>
              <a:t>выбора цвета на панели инструментов, в появившемся окне с помощью бегунков настройте цвет.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-27384"/>
            <a:ext cx="3213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выбрать цвет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44035"/>
            <a:ext cx="6581353" cy="31093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97" y="4474226"/>
            <a:ext cx="1952625" cy="3048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581587" y="3985422"/>
            <a:ext cx="396044" cy="39604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-1"/>
          <a:stretch/>
        </p:blipFill>
        <p:spPr>
          <a:xfrm>
            <a:off x="2281690" y="3429336"/>
            <a:ext cx="6610790" cy="3024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07504" y="3985422"/>
            <a:ext cx="2952328" cy="1440160"/>
            <a:chOff x="35496" y="3861048"/>
            <a:chExt cx="2952328" cy="1440160"/>
          </a:xfrm>
        </p:grpSpPr>
        <p:cxnSp>
          <p:nvCxnSpPr>
            <p:cNvPr id="6" name="Прямая со стрелкой 5"/>
            <p:cNvCxnSpPr/>
            <p:nvPr/>
          </p:nvCxnSpPr>
          <p:spPr>
            <a:xfrm flipV="1">
              <a:off x="2087724" y="3861048"/>
              <a:ext cx="540060" cy="3222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35496" y="4183254"/>
              <a:ext cx="208823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400" dirty="0" smtClean="0"/>
                <a:t>Цвет контура</a:t>
              </a:r>
              <a:endParaRPr lang="ru-RU" sz="2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496" y="4839543"/>
              <a:ext cx="208823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400" dirty="0" smtClean="0"/>
                <a:t>Цвет заливки</a:t>
              </a:r>
              <a:endParaRPr lang="ru-RU" sz="2400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2123728" y="4022152"/>
              <a:ext cx="864096" cy="8173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84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68271443</TotalTime>
  <Words>1057</Words>
  <Application>Microsoft Office PowerPoint</Application>
  <PresentationFormat>Экран (4:3)</PresentationFormat>
  <Paragraphs>121</Paragraphs>
  <Slides>26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 городского методического объединения  учителей  информатики за 2016-17 уч. год. </dc:title>
  <dc:creator>Татьяна Копылова</dc:creator>
  <cp:lastModifiedBy>Татьяна Копылова</cp:lastModifiedBy>
  <cp:revision>432</cp:revision>
  <dcterms:created xsi:type="dcterms:W3CDTF">2017-08-18T03:59:39Z</dcterms:created>
  <dcterms:modified xsi:type="dcterms:W3CDTF">2019-04-29T14:10:20Z</dcterms:modified>
</cp:coreProperties>
</file>