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18"/>
  </p:notesMasterIdLst>
  <p:sldIdLst>
    <p:sldId id="366" r:id="rId2"/>
    <p:sldId id="381" r:id="rId3"/>
    <p:sldId id="298" r:id="rId4"/>
    <p:sldId id="382" r:id="rId5"/>
    <p:sldId id="342" r:id="rId6"/>
    <p:sldId id="374" r:id="rId7"/>
    <p:sldId id="312" r:id="rId8"/>
    <p:sldId id="383" r:id="rId9"/>
    <p:sldId id="384" r:id="rId10"/>
    <p:sldId id="385" r:id="rId11"/>
    <p:sldId id="386" r:id="rId12"/>
    <p:sldId id="387" r:id="rId13"/>
    <p:sldId id="388" r:id="rId14"/>
    <p:sldId id="389" r:id="rId15"/>
    <p:sldId id="390" r:id="rId16"/>
    <p:sldId id="39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948" autoAdjust="0"/>
    <p:restoredTop sz="94682" autoAdjust="0"/>
  </p:normalViewPr>
  <p:slideViewPr>
    <p:cSldViewPr>
      <p:cViewPr varScale="1">
        <p:scale>
          <a:sx n="82" d="100"/>
          <a:sy n="82" d="100"/>
        </p:scale>
        <p:origin x="-93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D070D5F-BE65-4681-9E9B-361306D9F036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92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8C08452A-2434-409E-A9A0-07FD22873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368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8E5C3-9444-4D24-9A69-F05B47EC63FB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310E3-AEB4-45D3-9177-6DEFF46F1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39078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96817-0B6B-43E2-9426-503DF80D93DC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4F39D-54E9-498D-B6A6-B1A070AB7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5395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E5872-AF73-487E-877B-7DC6B9F41B0B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34CC1-7D66-4405-AF28-AD07D933D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58412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B82A1-3619-472C-B80A-59633EA58E31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8F12F-7870-49CF-8E31-4F95B9982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61271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FFD28-A1BD-4711-BF24-0BB24DC55C31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98012-9C90-4397-A29D-68C01BFB7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79671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E79EA-7F72-47A4-931F-ACCF99E4BE73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98C7F-7FF7-4FB3-A1E3-428EDB67F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45802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6FE25-0E2A-4CAC-8406-96301B9F134A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D2080-7BFF-4004-A5D6-5FCD5B1B6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2286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3D255-504F-419C-9EB3-5716BDAFCBAC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A546B-57EE-4238-8CA4-DA31BC228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184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E5CA2-1426-4371-B75E-AEE645FB1DEB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F91B3-D6E0-4FAB-A036-3F4FAC42C2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88150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BEF09-3990-463C-835D-8A1460D0CB1E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83BD8-035E-4C11-B964-BF38634D7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51588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97061-C4D8-44A7-9C6E-2B5C21675057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BD229-8677-4FEA-80FE-168793086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38054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5DEA2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650DBFD2-CDF2-4328-ADFA-8955C46A50DC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E64CFD4C-D2A6-4951-899A-C96B0D8E6A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Bookman Old Style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Bookman Old Style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Bookman Old Style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Bookman Old Style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Bookman Old Style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Bookman Old Style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Bookman Old Style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Bookman Old Style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hyperlink" Target="&#1050;&#1086;&#1085;&#1092;&#1077;&#1088;&#1077;&#1085;&#1094;&#1080;&#1103;.doc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600200" y="2438400"/>
            <a:ext cx="5791200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Проект: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Смысловые пространства гимназии: центр здоровья семьи</a:t>
            </a: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 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/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МАОУ Гимназия №11</a:t>
            </a:r>
            <a:endParaRPr lang="en-US" sz="2800" b="1" dirty="0" smtClean="0">
              <a:solidFill>
                <a:srgbClr val="000099"/>
              </a:solidFill>
            </a:endParaRPr>
          </a:p>
        </p:txBody>
      </p:sp>
      <p:pic>
        <p:nvPicPr>
          <p:cNvPr id="2051" name="Picture 16" descr="childre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9800" y="304800"/>
            <a:ext cx="2819400" cy="2111375"/>
          </a:xfrm>
          <a:prstGeom prst="rect">
            <a:avLst/>
          </a:prstGeom>
          <a:noFill/>
          <a:ln w="9525">
            <a:solidFill>
              <a:srgbClr val="99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17" descr="RAIN_LI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66" t="-200000"/>
          <a:stretch>
            <a:fillRect/>
          </a:stretch>
        </p:blipFill>
        <p:spPr bwMode="auto">
          <a:xfrm>
            <a:off x="1214438" y="4286250"/>
            <a:ext cx="683895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85750"/>
            <a:ext cx="8208962" cy="15001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C00000"/>
                </a:solidFill>
              </a:rPr>
              <a:t/>
            </a:r>
            <a:br>
              <a:rPr lang="ru-RU" altLang="ru-RU" sz="2800" b="1" smtClean="0">
                <a:solidFill>
                  <a:srgbClr val="C00000"/>
                </a:solidFill>
              </a:rPr>
            </a:br>
            <a:r>
              <a:rPr lang="ru-RU" altLang="ru-RU" sz="2800" b="1" smtClean="0">
                <a:solidFill>
                  <a:srgbClr val="C00000"/>
                </a:solidFill>
              </a:rPr>
              <a:t/>
            </a:r>
            <a:br>
              <a:rPr lang="ru-RU" altLang="ru-RU" sz="2800" b="1" smtClean="0">
                <a:solidFill>
                  <a:srgbClr val="C00000"/>
                </a:solidFill>
              </a:rPr>
            </a:br>
            <a:r>
              <a:rPr lang="ru-RU" altLang="ru-RU" sz="2800" b="1" smtClean="0">
                <a:solidFill>
                  <a:srgbClr val="C00000"/>
                </a:solidFill>
              </a:rPr>
              <a:t>Общий бюджет проекта 1 647 000 рублей </a:t>
            </a:r>
            <a:br>
              <a:rPr lang="ru-RU" altLang="ru-RU" sz="2800" b="1" smtClean="0">
                <a:solidFill>
                  <a:srgbClr val="C00000"/>
                </a:solidFill>
              </a:rPr>
            </a:br>
            <a:r>
              <a:rPr lang="ru-RU" altLang="ru-RU" sz="2800" b="1" smtClean="0">
                <a:solidFill>
                  <a:srgbClr val="C00000"/>
                </a:solidFill>
              </a:rPr>
              <a:t>Со</a:t>
            </a:r>
            <a:r>
              <a:rPr lang="ru-RU" altLang="ru-RU" sz="2800" b="1" smtClean="0">
                <a:solidFill>
                  <a:srgbClr val="002060"/>
                </a:solidFill>
              </a:rPr>
              <a:t>финансирование:</a:t>
            </a:r>
            <a:r>
              <a:rPr lang="ru-RU" altLang="ru-RU" sz="2400" b="1" smtClean="0">
                <a:solidFill>
                  <a:srgbClr val="C00000"/>
                </a:solidFill>
              </a:rPr>
              <a:t/>
            </a:r>
            <a:br>
              <a:rPr lang="ru-RU" altLang="ru-RU" sz="2400" b="1" smtClean="0">
                <a:solidFill>
                  <a:srgbClr val="C00000"/>
                </a:solidFill>
              </a:rPr>
            </a:br>
            <a:r>
              <a:rPr lang="ru-RU" altLang="ru-RU" sz="2400" b="1" smtClean="0">
                <a:solidFill>
                  <a:srgbClr val="C00000"/>
                </a:solidFill>
              </a:rPr>
              <a:t/>
            </a:r>
            <a:br>
              <a:rPr lang="ru-RU" altLang="ru-RU" sz="2400" b="1" smtClean="0">
                <a:solidFill>
                  <a:srgbClr val="C00000"/>
                </a:solidFill>
              </a:rPr>
            </a:br>
            <a:endParaRPr lang="ru-RU" altLang="ru-RU" sz="2400" b="1" smtClean="0">
              <a:solidFill>
                <a:srgbClr val="C00000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57188" y="2133600"/>
            <a:ext cx="3565525" cy="23082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176213" indent="-17621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>
                <a:solidFill>
                  <a:srgbClr val="C00000"/>
                </a:solidFill>
              </a:rPr>
              <a:t>1 167 000 – грант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3200" b="1">
                <a:solidFill>
                  <a:srgbClr val="C00000"/>
                </a:solidFill>
              </a:rPr>
              <a:t>по программе «Доступная среда»</a:t>
            </a:r>
            <a:endParaRPr lang="ru-RU" altLang="ru-RU" sz="320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000125" y="5214938"/>
            <a:ext cx="7072313" cy="13239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>
                <a:solidFill>
                  <a:srgbClr val="002060"/>
                </a:solidFill>
              </a:rPr>
              <a:t>400 000 рублей – необходимое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3200" b="1">
                <a:solidFill>
                  <a:srgbClr val="C00000"/>
                </a:solidFill>
              </a:rPr>
              <a:t>до </a:t>
            </a:r>
            <a:r>
              <a:rPr lang="ru-RU" altLang="ru-RU" sz="3200" b="1">
                <a:solidFill>
                  <a:srgbClr val="002060"/>
                </a:solidFill>
              </a:rPr>
              <a:t>финансирование по смете проекта </a:t>
            </a:r>
          </a:p>
        </p:txBody>
      </p:sp>
      <p:sp>
        <p:nvSpPr>
          <p:cNvPr id="4101" name="AutoShape 6"/>
          <p:cNvSpPr>
            <a:spLocks noChangeArrowheads="1"/>
          </p:cNvSpPr>
          <p:nvPr/>
        </p:nvSpPr>
        <p:spPr bwMode="auto">
          <a:xfrm rot="5400000">
            <a:off x="4176713" y="2960687"/>
            <a:ext cx="503238" cy="1008063"/>
          </a:xfrm>
          <a:prstGeom prst="upDownArrow">
            <a:avLst>
              <a:gd name="adj1" fmla="val 50000"/>
              <a:gd name="adj2" fmla="val 40063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2" name="AutoShape 7"/>
          <p:cNvSpPr>
            <a:spLocks noChangeArrowheads="1"/>
          </p:cNvSpPr>
          <p:nvPr/>
        </p:nvSpPr>
        <p:spPr bwMode="auto">
          <a:xfrm rot="3525583">
            <a:off x="4881563" y="4259262"/>
            <a:ext cx="503238" cy="1008063"/>
          </a:xfrm>
          <a:prstGeom prst="upDownArrow">
            <a:avLst>
              <a:gd name="adj1" fmla="val 50000"/>
              <a:gd name="adj2" fmla="val 40063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3" name="AutoShape 8"/>
          <p:cNvSpPr>
            <a:spLocks noChangeArrowheads="1"/>
          </p:cNvSpPr>
          <p:nvPr/>
        </p:nvSpPr>
        <p:spPr bwMode="auto">
          <a:xfrm rot="7662676">
            <a:off x="3016250" y="4289426"/>
            <a:ext cx="503237" cy="1008062"/>
          </a:xfrm>
          <a:prstGeom prst="upDownArrow">
            <a:avLst>
              <a:gd name="adj1" fmla="val 50000"/>
              <a:gd name="adj2" fmla="val 40063"/>
            </a:avLst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4" name="Прямоугольник 9"/>
          <p:cNvSpPr>
            <a:spLocks noChangeArrowheads="1"/>
          </p:cNvSpPr>
          <p:nvPr/>
        </p:nvSpPr>
        <p:spPr bwMode="auto">
          <a:xfrm>
            <a:off x="5000625" y="2143125"/>
            <a:ext cx="3357563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rgbClr val="C00000"/>
                </a:solidFill>
              </a:rPr>
              <a:t>80 000 рублей согласовано с фондом поддержки</a:t>
            </a:r>
          </a:p>
          <a:p>
            <a:pPr eaLnBrk="1" hangingPunct="1"/>
            <a:r>
              <a:rPr lang="ru-RU" altLang="ru-RU" sz="2800" b="1">
                <a:solidFill>
                  <a:srgbClr val="C00000"/>
                </a:solidFill>
              </a:rPr>
              <a:t>гимназии «Созвездие»</a:t>
            </a:r>
            <a:endParaRPr lang="ru-RU" altLang="ru-RU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smtClean="0">
                <a:solidFill>
                  <a:srgbClr val="C00000"/>
                </a:solidFill>
              </a:rPr>
              <a:t>Комната физической разгрузки </a:t>
            </a:r>
            <a:br>
              <a:rPr lang="ru-RU" altLang="ru-RU" sz="3600" b="1" smtClean="0">
                <a:solidFill>
                  <a:srgbClr val="C00000"/>
                </a:solidFill>
              </a:rPr>
            </a:br>
            <a:r>
              <a:rPr lang="ru-RU" altLang="ru-RU" sz="3600" b="1" smtClean="0">
                <a:solidFill>
                  <a:srgbClr val="C00000"/>
                </a:solidFill>
              </a:rPr>
              <a:t>(физическое здоровье)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28625" y="1500188"/>
            <a:ext cx="8229600" cy="4525962"/>
          </a:xfrm>
        </p:spPr>
        <p:txBody>
          <a:bodyPr/>
          <a:lstStyle/>
          <a:p>
            <a:pPr algn="ctr">
              <a:buFontTx/>
              <a:buNone/>
            </a:pPr>
            <a:endParaRPr lang="ru-RU" altLang="ru-RU" sz="2800" b="1" smtClean="0">
              <a:solidFill>
                <a:srgbClr val="0070C0"/>
              </a:solidFill>
            </a:endParaRPr>
          </a:p>
          <a:p>
            <a:pPr algn="ctr">
              <a:buFontTx/>
              <a:buNone/>
            </a:pPr>
            <a:endParaRPr lang="ru-RU" altLang="ru-RU" sz="2800" b="1" smtClean="0">
              <a:solidFill>
                <a:srgbClr val="0070C0"/>
              </a:solidFill>
            </a:endParaRPr>
          </a:p>
        </p:txBody>
      </p:sp>
      <p:pic>
        <p:nvPicPr>
          <p:cNvPr id="4" name="Picture 2" descr="http://yazdorov-48.ru/wp-content/uploads/gg3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815242" cy="5033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498600">
              <a:schemeClr val="accent1">
                <a:alpha val="34000"/>
              </a:schemeClr>
            </a:glow>
            <a:softEdge rad="112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75"/>
          </a:xfrm>
        </p:spPr>
        <p:txBody>
          <a:bodyPr/>
          <a:lstStyle/>
          <a:p>
            <a:r>
              <a:rPr lang="ru-RU" altLang="ru-RU" sz="3200" b="1" smtClean="0"/>
              <a:t/>
            </a:r>
            <a:br>
              <a:rPr lang="ru-RU" altLang="ru-RU" sz="3200" b="1" smtClean="0"/>
            </a:br>
            <a:r>
              <a:rPr lang="ru-RU" altLang="ru-RU" sz="3200" b="1" smtClean="0">
                <a:solidFill>
                  <a:srgbClr val="002060"/>
                </a:solidFill>
              </a:rPr>
              <a:t>Комната релаксации (психологическое здоровье)</a:t>
            </a:r>
            <a:br>
              <a:rPr lang="ru-RU" altLang="ru-RU" sz="3200" b="1" smtClean="0">
                <a:solidFill>
                  <a:srgbClr val="002060"/>
                </a:solidFill>
              </a:rPr>
            </a:br>
            <a:endParaRPr lang="ru-RU" altLang="ru-RU" sz="3200" smtClean="0">
              <a:solidFill>
                <a:srgbClr val="002060"/>
              </a:solidFill>
            </a:endParaRPr>
          </a:p>
        </p:txBody>
      </p:sp>
      <p:pic>
        <p:nvPicPr>
          <p:cNvPr id="7" name="Picture 2" descr="http://roompr.ru/wp-content/uploads/2014/07/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/>
          </a:blip>
          <a:srcRect/>
          <a:stretch>
            <a:fillRect/>
          </a:stretch>
        </p:blipFill>
        <p:spPr>
          <a:xfrm>
            <a:off x="428596" y="1500174"/>
            <a:ext cx="6400800" cy="4043680"/>
          </a:xfrm>
          <a:effectLst>
            <a:glow rad="1739900">
              <a:schemeClr val="accent1">
                <a:alpha val="56000"/>
              </a:schemeClr>
            </a:glow>
            <a:softEdge rad="112500"/>
          </a:effectLst>
          <a:extLst/>
        </p:spPr>
      </p:pic>
      <p:pic>
        <p:nvPicPr>
          <p:cNvPr id="10" name="Picture 2" descr="http://dandyvalley.vic.edu.au/uploaded_files/media/sensory_studio.jp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4227944" y="3839331"/>
            <a:ext cx="4916056" cy="3018669"/>
          </a:xfrm>
          <a:prstGeom prst="rect">
            <a:avLst/>
          </a:prstGeom>
          <a:ln>
            <a:noFill/>
          </a:ln>
          <a:effectLst>
            <a:glow rad="1473200">
              <a:schemeClr val="accent1">
                <a:alpha val="53000"/>
              </a:schemeClr>
            </a:glow>
            <a:softEdge rad="112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002060"/>
                </a:solidFill>
              </a:rPr>
              <a:t>Здоровье семьи</a:t>
            </a:r>
            <a:br>
              <a:rPr lang="ru-RU" altLang="ru-RU" b="1" smtClean="0">
                <a:solidFill>
                  <a:srgbClr val="002060"/>
                </a:solidFill>
              </a:rPr>
            </a:br>
            <a:r>
              <a:rPr lang="ru-RU" altLang="ru-RU" b="1" smtClean="0">
                <a:solidFill>
                  <a:srgbClr val="002060"/>
                </a:solidFill>
              </a:rPr>
              <a:t>(социальное здоровье)</a:t>
            </a:r>
          </a:p>
        </p:txBody>
      </p:sp>
      <p:pic>
        <p:nvPicPr>
          <p:cNvPr id="4" name="Picture 2" descr="http://pericentr.ru/content/media/2015/page_456677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/>
          </a:blip>
          <a:srcRect/>
          <a:stretch>
            <a:fillRect/>
          </a:stretch>
        </p:blipFill>
        <p:spPr>
          <a:xfrm>
            <a:off x="500034" y="1428736"/>
            <a:ext cx="8286808" cy="5214974"/>
          </a:xfrm>
          <a:effectLst>
            <a:glow rad="977900">
              <a:schemeClr val="accent1">
                <a:alpha val="44000"/>
              </a:schemeClr>
            </a:glow>
            <a:softEdge rad="112500"/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b="1" smtClean="0">
                <a:solidFill>
                  <a:srgbClr val="C00000"/>
                </a:solidFill>
              </a:rPr>
              <a:t>Техническая лаборатория для детей с ограниченными возможностями здоровья, 2015 г.</a:t>
            </a:r>
            <a:br>
              <a:rPr lang="ru-RU" altLang="ru-RU" sz="2000" b="1" smtClean="0">
                <a:solidFill>
                  <a:srgbClr val="C00000"/>
                </a:solidFill>
              </a:rPr>
            </a:br>
            <a:r>
              <a:rPr lang="ru-RU" altLang="ru-RU" sz="2000" b="1" smtClean="0">
                <a:solidFill>
                  <a:srgbClr val="C00000"/>
                </a:solidFill>
              </a:rPr>
              <a:t>Проект «Я все смогу, пусть меня научат», </a:t>
            </a:r>
            <a:br>
              <a:rPr lang="ru-RU" altLang="ru-RU" sz="2000" b="1" smtClean="0">
                <a:solidFill>
                  <a:srgbClr val="C00000"/>
                </a:solidFill>
              </a:rPr>
            </a:br>
            <a:r>
              <a:rPr lang="ru-RU" altLang="ru-RU" sz="2000" b="1" smtClean="0">
                <a:solidFill>
                  <a:srgbClr val="C00000"/>
                </a:solidFill>
              </a:rPr>
              <a:t>учитель технологии Шупиков В.А.</a:t>
            </a:r>
          </a:p>
        </p:txBody>
      </p:sp>
      <p:pic>
        <p:nvPicPr>
          <p:cNvPr id="3075" name="Picture 4" descr="C:\Documents and Settings\admin.DIRECTOR.000\Рабочий стол\ОВЗ\Инвалиды\IMG_19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1463" y="1600200"/>
            <a:ext cx="6061075" cy="45259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.DIRECTOR.000\Рабочий стол\ОВЗ\Инвалиды\P91205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642938"/>
            <a:ext cx="7215188" cy="541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800000"/>
                </a:solidFill>
                <a:latin typeface="Arial" charset="0"/>
              </a:rPr>
              <a:t>Человек делает себя сам!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1143000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C00000"/>
                </a:solidFill>
              </a:rPr>
              <a:t>Проект «Смысловые пространства гимназии»</a:t>
            </a:r>
            <a:endParaRPr lang="ru-RU" altLang="ru-RU" sz="360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214313" y="1214438"/>
            <a:ext cx="8715375" cy="5500687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400" smtClean="0"/>
              <a:t>Разработан  в 2012 году на период до 2018 г.</a:t>
            </a:r>
          </a:p>
          <a:p>
            <a:pPr>
              <a:buFontTx/>
              <a:buNone/>
            </a:pPr>
            <a:r>
              <a:rPr lang="ru-RU" altLang="ru-RU" sz="2400" smtClean="0"/>
              <a:t>1 этап – 2012-2014 г.«Бульвар читателей», «Творческая лаборатория», «Литературно-музыкальный салон» - </a:t>
            </a:r>
            <a:r>
              <a:rPr lang="ru-RU" altLang="ru-RU" sz="2400" smtClean="0">
                <a:solidFill>
                  <a:srgbClr val="FF0000"/>
                </a:solidFill>
              </a:rPr>
              <a:t>выполнено</a:t>
            </a:r>
          </a:p>
          <a:p>
            <a:pPr>
              <a:buFontTx/>
              <a:buNone/>
            </a:pPr>
            <a:r>
              <a:rPr lang="ru-RU" altLang="ru-RU" sz="2400" smtClean="0"/>
              <a:t>2 этап – 2014-2016 г. «Конструкторское бюро» - </a:t>
            </a:r>
            <a:r>
              <a:rPr lang="ru-RU" altLang="ru-RU" sz="2400" smtClean="0">
                <a:solidFill>
                  <a:srgbClr val="FF0000"/>
                </a:solidFill>
              </a:rPr>
              <a:t>выполнено</a:t>
            </a:r>
            <a:r>
              <a:rPr lang="ru-RU" altLang="ru-RU" sz="2400" smtClean="0"/>
              <a:t>, «Центр здоровья семьи» - </a:t>
            </a:r>
            <a:r>
              <a:rPr lang="ru-RU" altLang="ru-RU" sz="2400" smtClean="0">
                <a:solidFill>
                  <a:srgbClr val="FF0000"/>
                </a:solidFill>
              </a:rPr>
              <a:t>точка роста</a:t>
            </a:r>
          </a:p>
          <a:p>
            <a:pPr>
              <a:buFontTx/>
              <a:buNone/>
            </a:pPr>
            <a:r>
              <a:rPr lang="ru-RU" altLang="ru-RU" sz="2400" smtClean="0"/>
              <a:t>3 этап 2016 -2018 г. – расширения площадей «Центр здоровья семьи», мастерские технического творчества – </a:t>
            </a:r>
            <a:r>
              <a:rPr lang="ru-RU" altLang="ru-RU" sz="2400" smtClean="0">
                <a:solidFill>
                  <a:srgbClr val="FF0000"/>
                </a:solidFill>
              </a:rPr>
              <a:t>в разработке проектно сметных документов</a:t>
            </a:r>
          </a:p>
          <a:p>
            <a:pPr>
              <a:buFontTx/>
              <a:buNone/>
            </a:pPr>
            <a:r>
              <a:rPr lang="ru-RU" altLang="ru-RU" sz="2800" b="1" smtClean="0">
                <a:solidFill>
                  <a:srgbClr val="C00000"/>
                </a:solidFill>
              </a:rPr>
              <a:t>Цель проекта: </a:t>
            </a:r>
            <a:r>
              <a:rPr lang="ru-RU" altLang="ru-RU" sz="2800" b="1" smtClean="0"/>
              <a:t>оформить площади гимназии так, чтобы, место носило ценностную смысловую нагрузку и служило пространством для воспитания детей.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5750" y="214313"/>
            <a:ext cx="8429625" cy="22145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sz="2400" b="1" smtClean="0">
                <a:solidFill>
                  <a:srgbClr val="FF0000"/>
                </a:solidFill>
              </a:rPr>
              <a:t>Сделано: 2012 -2015 г.</a:t>
            </a:r>
            <a:endParaRPr lang="en-US" altLang="ru-RU" sz="2400" b="1" smtClean="0">
              <a:solidFill>
                <a:srgbClr val="FF00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ru-RU" altLang="ru-RU" sz="2400" b="1" smtClean="0">
                <a:solidFill>
                  <a:srgbClr val="000099"/>
                </a:solidFill>
              </a:rPr>
              <a:t> «Читать это модно, читать это круто»</a:t>
            </a:r>
          </a:p>
          <a:p>
            <a:pPr marL="0" indent="0" eaLnBrk="1" hangingPunct="1">
              <a:buFontTx/>
              <a:buNone/>
            </a:pPr>
            <a:r>
              <a:rPr lang="ru-RU" altLang="ru-RU" sz="2400" b="1" smtClean="0">
                <a:solidFill>
                  <a:srgbClr val="000099"/>
                </a:solidFill>
              </a:rPr>
              <a:t>«Бульвар читателей» – совместный проект гимназии и фонда поддержки гимназии «Созвездие»</a:t>
            </a:r>
          </a:p>
          <a:p>
            <a:pPr marL="0" indent="0" eaLnBrk="1" hangingPunct="1">
              <a:buFontTx/>
              <a:buNone/>
            </a:pPr>
            <a:r>
              <a:rPr lang="ru-RU" altLang="ru-RU" sz="2400" b="1" smtClean="0">
                <a:solidFill>
                  <a:srgbClr val="000099"/>
                </a:solidFill>
              </a:rPr>
              <a:t>(120 000 рублей, субвенция, фонд)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571750"/>
            <a:ext cx="5284787" cy="350043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05475" y="4000500"/>
            <a:ext cx="3438525" cy="2562225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14313" y="0"/>
            <a:ext cx="8715375" cy="2143125"/>
          </a:xfrm>
        </p:spPr>
        <p:txBody>
          <a:bodyPr/>
          <a:lstStyle/>
          <a:p>
            <a:r>
              <a:rPr lang="ru-RU" altLang="ru-RU" sz="2400" b="1" smtClean="0">
                <a:solidFill>
                  <a:srgbClr val="C00000"/>
                </a:solidFill>
              </a:rPr>
              <a:t>Сделано:</a:t>
            </a:r>
            <a:r>
              <a:rPr lang="ru-RU" altLang="ru-RU" sz="2400" b="1" smtClean="0">
                <a:solidFill>
                  <a:srgbClr val="002060"/>
                </a:solidFill>
              </a:rPr>
              <a:t> «Конструкторское бюро» - </a:t>
            </a:r>
            <a:br>
              <a:rPr lang="ru-RU" altLang="ru-RU" sz="2400" b="1" smtClean="0">
                <a:solidFill>
                  <a:srgbClr val="002060"/>
                </a:solidFill>
              </a:rPr>
            </a:br>
            <a:r>
              <a:rPr lang="ru-RU" altLang="ru-RU" sz="2400" b="1" smtClean="0">
                <a:solidFill>
                  <a:srgbClr val="002060"/>
                </a:solidFill>
              </a:rPr>
              <a:t>открытие 23 декабря 2016 г.</a:t>
            </a:r>
            <a:br>
              <a:rPr lang="ru-RU" altLang="ru-RU" sz="2400" b="1" smtClean="0">
                <a:solidFill>
                  <a:srgbClr val="002060"/>
                </a:solidFill>
              </a:rPr>
            </a:br>
            <a:r>
              <a:rPr lang="ru-RU" altLang="ru-RU" sz="2400" b="1" smtClean="0">
                <a:solidFill>
                  <a:srgbClr val="002060"/>
                </a:solidFill>
              </a:rPr>
              <a:t>в рамках проекта «Как воспитать инженера» </a:t>
            </a:r>
            <a:br>
              <a:rPr lang="ru-RU" altLang="ru-RU" sz="2400" b="1" smtClean="0">
                <a:solidFill>
                  <a:srgbClr val="002060"/>
                </a:solidFill>
              </a:rPr>
            </a:br>
            <a:r>
              <a:rPr lang="ru-RU" altLang="ru-RU" sz="2400" b="1" smtClean="0">
                <a:solidFill>
                  <a:srgbClr val="002060"/>
                </a:solidFill>
              </a:rPr>
              <a:t>(432 000 рублей, грант «Доступная среда», субвенция на инженерный класс</a:t>
            </a: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8900" y="2071688"/>
            <a:ext cx="4768850" cy="3214687"/>
          </a:xfrm>
          <a:ln w="12700" cap="flat">
            <a:headEnd type="none" w="sm" len="sm"/>
            <a:tailEnd type="none" w="sm" len="sm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5124" name="Picture 4" descr="C:\Documents and Settings\admin.DIRECTOR.000\Рабочий стол\Родители январь 2016\Оборудовани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8300" y="3500438"/>
            <a:ext cx="4584700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571750"/>
          </a:xfrm>
        </p:spPr>
        <p:txBody>
          <a:bodyPr/>
          <a:lstStyle/>
          <a:p>
            <a:r>
              <a:rPr lang="ru-RU" altLang="ru-RU" sz="2800" b="1" smtClean="0">
                <a:solidFill>
                  <a:srgbClr val="002060"/>
                </a:solidFill>
              </a:rPr>
              <a:t>Литературно – музыкальный салон</a:t>
            </a:r>
            <a:br>
              <a:rPr lang="ru-RU" altLang="ru-RU" sz="2800" b="1" smtClean="0">
                <a:solidFill>
                  <a:srgbClr val="002060"/>
                </a:solidFill>
              </a:rPr>
            </a:br>
            <a:r>
              <a:rPr lang="ru-RU" altLang="ru-RU" sz="2800" b="1" smtClean="0">
                <a:solidFill>
                  <a:srgbClr val="002060"/>
                </a:solidFill>
              </a:rPr>
              <a:t>в рамках проекта «Читать это модно, читать это круто»</a:t>
            </a:r>
            <a:br>
              <a:rPr lang="ru-RU" altLang="ru-RU" sz="2800" b="1" smtClean="0">
                <a:solidFill>
                  <a:srgbClr val="002060"/>
                </a:solidFill>
              </a:rPr>
            </a:br>
            <a:r>
              <a:rPr lang="ru-RU" altLang="ru-RU" sz="2800" b="1" smtClean="0">
                <a:solidFill>
                  <a:srgbClr val="002060"/>
                </a:solidFill>
              </a:rPr>
              <a:t>(52 000 фонд «Созвездие» ремонт, субвенция </a:t>
            </a:r>
            <a:br>
              <a:rPr lang="ru-RU" altLang="ru-RU" sz="2800" b="1" smtClean="0">
                <a:solidFill>
                  <a:srgbClr val="002060"/>
                </a:solidFill>
              </a:rPr>
            </a:br>
            <a:r>
              <a:rPr lang="ru-RU" altLang="ru-RU" sz="2800" b="1" smtClean="0">
                <a:solidFill>
                  <a:srgbClr val="002060"/>
                </a:solidFill>
              </a:rPr>
              <a:t>80 000 рублей - оборудование)</a:t>
            </a:r>
          </a:p>
        </p:txBody>
      </p:sp>
      <p:pic>
        <p:nvPicPr>
          <p:cNvPr id="6147" name="Рисунок 4" descr="G:\Фото квартира\IMG_67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2643188"/>
            <a:ext cx="492918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2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214938" y="3357563"/>
            <a:ext cx="3733800" cy="2482850"/>
          </a:xfrm>
          <a:ln w="12700" cap="flat">
            <a:headEnd type="none" w="sm" len="sm"/>
            <a:tailEnd type="none" w="sm" len="sm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3" y="500063"/>
            <a:ext cx="8215312" cy="5929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3429000"/>
            <a:ext cx="7900988" cy="1371600"/>
          </a:xfrm>
        </p:spPr>
        <p:txBody>
          <a:bodyPr/>
          <a:lstStyle/>
          <a:p>
            <a:pPr marL="363538" indent="-363538" algn="ctr" eaLnBrk="1" hangingPunct="1">
              <a:lnSpc>
                <a:spcPct val="110000"/>
              </a:lnSpc>
              <a:buFont typeface="Times New Roman" pitchFamily="18" charset="0"/>
              <a:buNone/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</a:p>
        </p:txBody>
      </p:sp>
      <p:sp>
        <p:nvSpPr>
          <p:cNvPr id="8195" name="Rectangle 9"/>
          <p:cNvSpPr>
            <a:spLocks noChangeArrowheads="1"/>
          </p:cNvSpPr>
          <p:nvPr/>
        </p:nvSpPr>
        <p:spPr bwMode="auto">
          <a:xfrm>
            <a:off x="214313" y="214313"/>
            <a:ext cx="8715375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r>
              <a:rPr lang="ru-RU" altLang="ru-RU" sz="3200" b="1">
                <a:solidFill>
                  <a:srgbClr val="002060"/>
                </a:solidFill>
              </a:rPr>
              <a:t>«Творческая лаборатория»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r>
              <a:rPr lang="ru-RU" altLang="ru-RU" sz="2800" b="1">
                <a:solidFill>
                  <a:srgbClr val="002060"/>
                </a:solidFill>
              </a:rPr>
              <a:t> Проект правительства гимназии «Творим вместе»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r>
              <a:rPr lang="ru-RU" altLang="ru-RU" sz="2800" b="1">
                <a:solidFill>
                  <a:srgbClr val="002060"/>
                </a:solidFill>
              </a:rPr>
              <a:t>(дети заработали «Зеленый кошелек» -12 000 рублей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endParaRPr lang="ru-RU" altLang="ru-RU" sz="2800" b="1">
              <a:solidFill>
                <a:srgbClr val="00206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r>
              <a:rPr lang="ru-RU" altLang="ru-RU" sz="2800" b="1">
                <a:solidFill>
                  <a:srgbClr val="002060"/>
                </a:solidFill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endParaRPr lang="ru-RU" altLang="ru-RU" sz="2800" b="1">
              <a:solidFill>
                <a:srgbClr val="002060"/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20000"/>
              </a:spcBef>
            </a:pPr>
            <a:endParaRPr lang="ru-RU" altLang="ru-RU" sz="2800">
              <a:solidFill>
                <a:schemeClr val="tx2"/>
              </a:solidFill>
            </a:endParaRPr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43250"/>
            <a:ext cx="6224588" cy="350043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7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70500" y="2071688"/>
            <a:ext cx="3873500" cy="224948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8715375" cy="1214438"/>
          </a:xfrm>
        </p:spPr>
        <p:txBody>
          <a:bodyPr/>
          <a:lstStyle/>
          <a:p>
            <a:r>
              <a:rPr lang="ru-RU" altLang="ru-RU" sz="3200" b="1" smtClean="0">
                <a:solidFill>
                  <a:srgbClr val="FF0000"/>
                </a:solidFill>
              </a:rPr>
              <a:t>Точка роста</a:t>
            </a:r>
            <a:r>
              <a:rPr lang="ru-RU" altLang="ru-RU" sz="3200" b="1" smtClean="0">
                <a:solidFill>
                  <a:srgbClr val="002060"/>
                </a:solidFill>
              </a:rPr>
              <a:t>: Проект 2016-2018 г. </a:t>
            </a:r>
            <a:br>
              <a:rPr lang="ru-RU" altLang="ru-RU" sz="3200" b="1" smtClean="0">
                <a:solidFill>
                  <a:srgbClr val="002060"/>
                </a:solidFill>
              </a:rPr>
            </a:br>
            <a:r>
              <a:rPr lang="ru-RU" altLang="ru-RU" sz="3200" b="1" smtClean="0">
                <a:solidFill>
                  <a:srgbClr val="002060"/>
                </a:solidFill>
              </a:rPr>
              <a:t>«Центр здоровья семьи</a:t>
            </a:r>
            <a:r>
              <a:rPr lang="ru-RU" altLang="ru-RU" sz="3200" smtClean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57348" name="Oval 4"/>
          <p:cNvSpPr>
            <a:spLocks noChangeArrowheads="1"/>
          </p:cNvSpPr>
          <p:nvPr/>
        </p:nvSpPr>
        <p:spPr bwMode="auto">
          <a:xfrm>
            <a:off x="6324600" y="4876800"/>
            <a:ext cx="503238" cy="503238"/>
          </a:xfrm>
          <a:prstGeom prst="ellipse">
            <a:avLst/>
          </a:prstGeom>
          <a:solidFill>
            <a:srgbClr val="00CC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7349" name="Oval 5">
            <a:hlinkClick r:id="rId2"/>
          </p:cNvPr>
          <p:cNvSpPr>
            <a:spLocks noChangeArrowheads="1"/>
          </p:cNvSpPr>
          <p:nvPr/>
        </p:nvSpPr>
        <p:spPr bwMode="auto">
          <a:xfrm>
            <a:off x="6324600" y="1447800"/>
            <a:ext cx="503238" cy="503238"/>
          </a:xfrm>
          <a:prstGeom prst="ellipse">
            <a:avLst/>
          </a:prstGeom>
          <a:solidFill>
            <a:srgbClr val="FF3300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 flipV="1">
            <a:off x="6553200" y="3733800"/>
            <a:ext cx="0" cy="11430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3124200" y="4876800"/>
            <a:ext cx="3048000" cy="406400"/>
          </a:xfrm>
          <a:prstGeom prst="rect">
            <a:avLst/>
          </a:prstGeom>
          <a:solidFill>
            <a:srgbClr val="FFCC66">
              <a:alpha val="56862"/>
            </a:srgbClr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rgbClr val="C00000"/>
                </a:solidFill>
              </a:rPr>
              <a:t>физическое здоровье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3286125" y="3124200"/>
            <a:ext cx="2733675" cy="400050"/>
          </a:xfrm>
          <a:prstGeom prst="rect">
            <a:avLst/>
          </a:prstGeom>
          <a:solidFill>
            <a:srgbClr val="FFCC66">
              <a:alpha val="56862"/>
            </a:srgbClr>
          </a:solidFill>
          <a:ln w="9525">
            <a:solidFill>
              <a:srgbClr val="66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>
                <a:solidFill>
                  <a:srgbClr val="C00000"/>
                </a:solidFill>
              </a:rPr>
              <a:t>психическое здоровье</a:t>
            </a:r>
          </a:p>
        </p:txBody>
      </p:sp>
      <p:sp>
        <p:nvSpPr>
          <p:cNvPr id="57356" name="Oval 12">
            <a:hlinkClick r:id="rId2"/>
          </p:cNvPr>
          <p:cNvSpPr>
            <a:spLocks noChangeArrowheads="1"/>
          </p:cNvSpPr>
          <p:nvPr/>
        </p:nvSpPr>
        <p:spPr bwMode="auto">
          <a:xfrm>
            <a:off x="6324600" y="3200400"/>
            <a:ext cx="503238" cy="503238"/>
          </a:xfrm>
          <a:prstGeom prst="ellipse">
            <a:avLst/>
          </a:prstGeom>
          <a:solidFill>
            <a:schemeClr val="accent2"/>
          </a:solidFill>
          <a:ln w="76200" cmpd="tri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 flipV="1">
            <a:off x="6553200" y="1981200"/>
            <a:ext cx="0" cy="12192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52400" y="1285875"/>
            <a:ext cx="6019800" cy="4894263"/>
            <a:chOff x="96" y="810"/>
            <a:chExt cx="3792" cy="3083"/>
          </a:xfrm>
        </p:grpSpPr>
        <p:sp>
          <p:nvSpPr>
            <p:cNvPr id="2059" name="Text Box 11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016" y="810"/>
              <a:ext cx="1872" cy="252"/>
            </a:xfrm>
            <a:prstGeom prst="rect">
              <a:avLst/>
            </a:prstGeom>
            <a:solidFill>
              <a:srgbClr val="FFCC66">
                <a:alpha val="56862"/>
              </a:srgbClr>
            </a:solidFill>
            <a:ln w="9525">
              <a:solidFill>
                <a:srgbClr val="66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2000" b="1">
                  <a:solidFill>
                    <a:srgbClr val="C00000"/>
                  </a:solidFill>
                  <a:hlinkClick r:id="rId3" action="ppaction://hlinksldjump"/>
                </a:rPr>
                <a:t>социальное здоровье</a:t>
              </a:r>
              <a:endParaRPr lang="ru-RU" altLang="ru-RU" sz="2000" b="1">
                <a:solidFill>
                  <a:srgbClr val="C00000"/>
                </a:solidFill>
              </a:endParaRPr>
            </a:p>
          </p:txBody>
        </p:sp>
        <p:sp>
          <p:nvSpPr>
            <p:cNvPr id="2060" name="Text Box 16"/>
            <p:cNvSpPr txBox="1">
              <a:spLocks noChangeArrowheads="1"/>
            </p:cNvSpPr>
            <p:nvPr/>
          </p:nvSpPr>
          <p:spPr bwMode="auto">
            <a:xfrm>
              <a:off x="96" y="810"/>
              <a:ext cx="1929" cy="3083"/>
            </a:xfrm>
            <a:prstGeom prst="rect">
              <a:avLst/>
            </a:prstGeom>
            <a:solidFill>
              <a:srgbClr val="FFCC66">
                <a:alpha val="56862"/>
              </a:srgbClr>
            </a:solidFill>
            <a:ln w="9525">
              <a:solidFill>
                <a:srgbClr val="6633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2060"/>
                  </a:solidFill>
                </a:rPr>
                <a:t>Краевой грант «Безопасная среда»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2060"/>
                  </a:solidFill>
                </a:rPr>
                <a:t>1 167 000 рублей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2060"/>
                  </a:solidFill>
                </a:rPr>
                <a:t>Закупки реализованы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ru-RU" altLang="ru-RU" b="1" u="sng">
                  <a:solidFill>
                    <a:srgbClr val="002060"/>
                  </a:solidFill>
                </a:rPr>
                <a:t>Цель проекта: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2060"/>
                  </a:solidFill>
                </a:rPr>
                <a:t>Профилактика заболеваемости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2060"/>
                  </a:solidFill>
                </a:rPr>
                <a:t>детей,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ru-RU" altLang="ru-RU" b="1">
                  <a:solidFill>
                    <a:srgbClr val="002060"/>
                  </a:solidFill>
                </a:rPr>
                <a:t>учителей, родителей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nimBg="1"/>
      <p:bldP spid="57349" grpId="0" animBg="1"/>
      <p:bldP spid="57350" grpId="0" animBg="1"/>
      <p:bldP spid="57351" grpId="0" animBg="1"/>
      <p:bldP spid="57354" grpId="0" animBg="1"/>
      <p:bldP spid="57356" grpId="0" animBg="1"/>
      <p:bldP spid="573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2438400" y="274638"/>
            <a:ext cx="6248400" cy="1654175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C00000"/>
                </a:solidFill>
              </a:rPr>
              <a:t>Целевая аудитория:</a:t>
            </a:r>
            <a:r>
              <a:rPr lang="en-US" altLang="ru-RU" sz="3600" smtClean="0">
                <a:solidFill>
                  <a:srgbClr val="C00000"/>
                </a:solidFill>
              </a:rPr>
              <a:t/>
            </a:r>
            <a:br>
              <a:rPr lang="en-US" altLang="ru-RU" sz="3600" smtClean="0">
                <a:solidFill>
                  <a:srgbClr val="C00000"/>
                </a:solidFill>
              </a:rPr>
            </a:br>
            <a:r>
              <a:rPr lang="ru-RU" altLang="ru-RU" sz="3200" smtClean="0">
                <a:solidFill>
                  <a:srgbClr val="C00000"/>
                </a:solidFill>
              </a:rPr>
              <a:t>В гимназии: 1 126 детей</a:t>
            </a:r>
            <a:br>
              <a:rPr lang="ru-RU" altLang="ru-RU" sz="3200" smtClean="0">
                <a:solidFill>
                  <a:srgbClr val="C00000"/>
                </a:solidFill>
              </a:rPr>
            </a:br>
            <a:r>
              <a:rPr lang="ru-RU" altLang="ru-RU" sz="3200" smtClean="0">
                <a:solidFill>
                  <a:srgbClr val="C00000"/>
                </a:solidFill>
              </a:rPr>
              <a:t>105 педагогов, 2000 родителей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2214563"/>
            <a:ext cx="4648200" cy="3000375"/>
          </a:xfrm>
        </p:spPr>
        <p:txBody>
          <a:bodyPr/>
          <a:lstStyle/>
          <a:p>
            <a:pPr marL="363538" indent="-363538" eaLnBrk="1" hangingPunct="1">
              <a:lnSpc>
                <a:spcPct val="110000"/>
              </a:lnSpc>
              <a:buFontTx/>
              <a:buNone/>
            </a:pPr>
            <a:r>
              <a:rPr lang="ru-RU" altLang="ru-RU" sz="2000" b="1" smtClean="0">
                <a:solidFill>
                  <a:srgbClr val="C00000"/>
                </a:solidFill>
              </a:rPr>
              <a:t>20 детей – инвалиды</a:t>
            </a:r>
          </a:p>
          <a:p>
            <a:pPr marL="363538" indent="-363538" eaLnBrk="1" hangingPunct="1">
              <a:lnSpc>
                <a:spcPct val="110000"/>
              </a:lnSpc>
              <a:buFontTx/>
              <a:buNone/>
            </a:pPr>
            <a:r>
              <a:rPr lang="ru-RU" altLang="ru-RU" sz="2000" smtClean="0">
                <a:solidFill>
                  <a:srgbClr val="800000"/>
                </a:solidFill>
              </a:rPr>
              <a:t>2 – надомное обучение</a:t>
            </a:r>
          </a:p>
          <a:p>
            <a:pPr marL="363538" indent="-363538" eaLnBrk="1" hangingPunct="1">
              <a:lnSpc>
                <a:spcPct val="110000"/>
              </a:lnSpc>
              <a:buFontTx/>
              <a:buNone/>
            </a:pPr>
            <a:r>
              <a:rPr lang="ru-RU" altLang="ru-RU" sz="2000" smtClean="0">
                <a:solidFill>
                  <a:srgbClr val="800000"/>
                </a:solidFill>
              </a:rPr>
              <a:t>5 – опорно-двигательный аппарат</a:t>
            </a:r>
          </a:p>
          <a:p>
            <a:pPr marL="363538" indent="-363538" eaLnBrk="1" hangingPunct="1">
              <a:lnSpc>
                <a:spcPct val="110000"/>
              </a:lnSpc>
              <a:buFontTx/>
              <a:buNone/>
            </a:pPr>
            <a:r>
              <a:rPr lang="ru-RU" altLang="ru-RU" sz="2000" smtClean="0">
                <a:solidFill>
                  <a:srgbClr val="800000"/>
                </a:solidFill>
              </a:rPr>
              <a:t>1 сердечно - сосудистые заболевания</a:t>
            </a:r>
          </a:p>
          <a:p>
            <a:pPr marL="363538" indent="-363538" eaLnBrk="1" hangingPunct="1">
              <a:lnSpc>
                <a:spcPct val="110000"/>
              </a:lnSpc>
              <a:buFontTx/>
              <a:buNone/>
            </a:pPr>
            <a:r>
              <a:rPr lang="ru-RU" altLang="ru-RU" sz="2000" smtClean="0">
                <a:solidFill>
                  <a:srgbClr val="800000"/>
                </a:solidFill>
              </a:rPr>
              <a:t>3 – слух</a:t>
            </a:r>
          </a:p>
          <a:p>
            <a:pPr marL="363538" indent="-363538" eaLnBrk="1" hangingPunct="1">
              <a:lnSpc>
                <a:spcPct val="110000"/>
              </a:lnSpc>
              <a:buFontTx/>
              <a:buNone/>
            </a:pPr>
            <a:r>
              <a:rPr lang="ru-RU" altLang="ru-RU" sz="2000" smtClean="0">
                <a:solidFill>
                  <a:srgbClr val="800000"/>
                </a:solidFill>
              </a:rPr>
              <a:t>9 – родители не открывают диагноз </a:t>
            </a:r>
          </a:p>
          <a:p>
            <a:pPr marL="363538" indent="-363538" eaLnBrk="1" hangingPunct="1">
              <a:lnSpc>
                <a:spcPct val="110000"/>
              </a:lnSpc>
              <a:buFontTx/>
              <a:buNone/>
            </a:pPr>
            <a:endParaRPr lang="ru-RU" altLang="ru-RU" sz="2000" smtClean="0">
              <a:solidFill>
                <a:srgbClr val="800000"/>
              </a:solidFill>
            </a:endParaRPr>
          </a:p>
          <a:p>
            <a:pPr marL="363538" indent="-363538" eaLnBrk="1" hangingPunct="1">
              <a:lnSpc>
                <a:spcPct val="110000"/>
              </a:lnSpc>
              <a:buFontTx/>
              <a:buNone/>
            </a:pPr>
            <a:endParaRPr lang="ru-RU" altLang="ru-RU" sz="2000" smtClean="0">
              <a:solidFill>
                <a:srgbClr val="800000"/>
              </a:solidFill>
            </a:endParaRPr>
          </a:p>
        </p:txBody>
      </p:sp>
      <p:pic>
        <p:nvPicPr>
          <p:cNvPr id="3076" name="Рисунок 5" descr="эмбле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0"/>
            <a:ext cx="2098675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19800" y="2786063"/>
            <a:ext cx="1552575" cy="17240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Bookman Old Style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1194</TotalTime>
  <Words>297</Words>
  <Application>Microsoft Office PowerPoint</Application>
  <PresentationFormat>Экран (4:3)</PresentationFormat>
  <Paragraphs>49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Times New Roman</vt:lpstr>
      <vt:lpstr>Arial</vt:lpstr>
      <vt:lpstr>Bookman Old Style</vt:lpstr>
      <vt:lpstr>Calibri</vt:lpstr>
      <vt:lpstr>1_Оформление по умолчанию</vt:lpstr>
      <vt:lpstr>      Проект: Смысловые пространства гимназии: центр здоровья семьи      МАОУ Гимназия №11</vt:lpstr>
      <vt:lpstr>Проект «Смысловые пространства гимназии»</vt:lpstr>
      <vt:lpstr>Презентация PowerPoint</vt:lpstr>
      <vt:lpstr>Сделано: «Конструкторское бюро» -  открытие 23 декабря 2016 г. в рамках проекта «Как воспитать инженера»  (432 000 рублей, грант «Доступная среда», субвенция на инженерный класс</vt:lpstr>
      <vt:lpstr>Литературно – музыкальный салон в рамках проекта «Читать это модно, читать это круто» (52 000 фонд «Созвездие» ремонт, субвенция  80 000 рублей - оборудование)</vt:lpstr>
      <vt:lpstr>Презентация PowerPoint</vt:lpstr>
      <vt:lpstr>Презентация PowerPoint</vt:lpstr>
      <vt:lpstr>Точка роста: Проект 2016-2018 г.  «Центр здоровья семьи»</vt:lpstr>
      <vt:lpstr>Целевая аудитория: В гимназии: 1 126 детей 105 педагогов, 2000 родителей</vt:lpstr>
      <vt:lpstr>  Общий бюджет проекта 1 647 000 рублей  Софинансирование:  </vt:lpstr>
      <vt:lpstr>Комната физической разгрузки  (физическое здоровье)</vt:lpstr>
      <vt:lpstr> Комната релаксации (психологическое здоровье) </vt:lpstr>
      <vt:lpstr>Здоровье семьи (социальное здоровье)</vt:lpstr>
      <vt:lpstr>Техническая лаборатория для детей с ограниченными возможностями здоровья, 2015 г. Проект «Я все смогу, пусть меня научат»,  учитель технологии Шупиков В.А.</vt:lpstr>
      <vt:lpstr>Презентация PowerPoint</vt:lpstr>
      <vt:lpstr>Человек делает себя сам!</vt:lpstr>
    </vt:vector>
  </TitlesOfParts>
  <Company>Гимназия11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Определите понятия:</dc:title>
  <dc:creator>center</dc:creator>
  <cp:lastModifiedBy>RTF</cp:lastModifiedBy>
  <cp:revision>116</cp:revision>
  <dcterms:created xsi:type="dcterms:W3CDTF">2006-12-06T08:59:22Z</dcterms:created>
  <dcterms:modified xsi:type="dcterms:W3CDTF">2016-12-19T02:02:03Z</dcterms:modified>
</cp:coreProperties>
</file>