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9" r:id="rId4"/>
    <p:sldId id="290" r:id="rId5"/>
    <p:sldId id="261" r:id="rId6"/>
    <p:sldId id="291" r:id="rId7"/>
    <p:sldId id="292" r:id="rId8"/>
    <p:sldId id="293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87" r:id="rId19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61"/>
  </p:normalViewPr>
  <p:slideViewPr>
    <p:cSldViewPr>
      <p:cViewPr varScale="1">
        <p:scale>
          <a:sx n="69" d="100"/>
          <a:sy n="69" d="100"/>
        </p:scale>
        <p:origin x="-282" y="-96"/>
      </p:cViewPr>
      <p:guideLst>
        <p:guide orient="horz" pos="2155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7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5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20005" y="-4400535"/>
            <a:ext cx="316214" cy="8867759"/>
          </a:xfrm>
        </p:spPr>
        <p:txBody>
          <a:bodyPr/>
          <a:lstStyle/>
          <a:p>
            <a:pPr lvl="0" algn="l" rtl="0" eaLnBrk="1" latinLnBrk="0" hangingPunct="1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200"/>
            <a:ext cx="5384098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algn="l" rtl="0" eaLnBrk="1" latinLnBrk="0" hangingPunct="1">
              <a:defRPr/>
            </a:pPr>
            <a:r>
              <a:rPr lang="ko-KR" altLang="en-US"/>
              <a:t>마스터 텍스트 스타일을 편집합니다</a:t>
            </a:r>
          </a:p>
          <a:p>
            <a:pPr lvl="1" algn="l" rtl="0" eaLnBrk="1" latinLnBrk="0" hangingPunct="1">
              <a:defRPr/>
            </a:pPr>
            <a:r>
              <a:rPr lang="ko-KR" altLang="en-US"/>
              <a:t>둘째 수준</a:t>
            </a:r>
          </a:p>
          <a:p>
            <a:pPr lvl="2" algn="l" rtl="0" eaLnBrk="1" latinLnBrk="0" hangingPunct="1">
              <a:defRPr/>
            </a:pPr>
            <a:r>
              <a:rPr lang="ko-KR" altLang="en-US"/>
              <a:t>셋째 수준</a:t>
            </a:r>
          </a:p>
          <a:p>
            <a:pPr lvl="3" algn="l" rtl="0" eaLnBrk="1" latinLnBrk="0" hangingPunct="1">
              <a:defRPr/>
            </a:pPr>
            <a:r>
              <a:rPr lang="ko-KR" altLang="en-US"/>
              <a:t>넷째 수준</a:t>
            </a:r>
          </a:p>
          <a:p>
            <a:pPr lvl="4" algn="l" rtl="0" eaLnBrk="1" latinLnBrk="0" hangingPunct="1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5" y="1600200"/>
            <a:ext cx="5384098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algn="l" rtl="0" eaLnBrk="1" latinLnBrk="0" hangingPunct="1">
              <a:defRPr/>
            </a:pPr>
            <a:r>
              <a:rPr lang="ko-KR" altLang="en-US"/>
              <a:t>마스터 텍스트 스타일을 편집합니다</a:t>
            </a:r>
          </a:p>
          <a:p>
            <a:pPr lvl="1" algn="l" rtl="0" eaLnBrk="1" latinLnBrk="0" hangingPunct="1">
              <a:defRPr/>
            </a:pPr>
            <a:r>
              <a:rPr lang="ko-KR" altLang="en-US"/>
              <a:t>둘째 수준</a:t>
            </a:r>
          </a:p>
          <a:p>
            <a:pPr lvl="2" algn="l" rtl="0" eaLnBrk="1" latinLnBrk="0" hangingPunct="1">
              <a:defRPr/>
            </a:pPr>
            <a:r>
              <a:rPr lang="ko-KR" altLang="en-US"/>
              <a:t>셋째 수준</a:t>
            </a:r>
          </a:p>
          <a:p>
            <a:pPr lvl="3" algn="l" rtl="0" eaLnBrk="1" latinLnBrk="0" hangingPunct="1">
              <a:defRPr/>
            </a:pPr>
            <a:r>
              <a:rPr lang="ko-KR" altLang="en-US"/>
              <a:t>넷째 수준</a:t>
            </a:r>
          </a:p>
          <a:p>
            <a:pPr lvl="4" algn="l" rtl="0" eaLnBrk="1" latinLnBrk="0" hangingPunct="1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607960" y="3984220"/>
            <a:ext cx="5384098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algn="l" rtl="0" eaLnBrk="1" latinLnBrk="0" hangingPunct="1">
              <a:defRPr/>
            </a:pPr>
            <a:r>
              <a:rPr lang="ko-KR" altLang="en-US"/>
              <a:t>마스터 텍스트 스타일을 편집합니다</a:t>
            </a:r>
          </a:p>
          <a:p>
            <a:pPr lvl="1" algn="l" rtl="0" eaLnBrk="1" latinLnBrk="0" hangingPunct="1">
              <a:defRPr/>
            </a:pPr>
            <a:r>
              <a:rPr lang="ko-KR" altLang="en-US"/>
              <a:t>둘째 수준</a:t>
            </a:r>
          </a:p>
          <a:p>
            <a:pPr lvl="2" algn="l" rtl="0" eaLnBrk="1" latinLnBrk="0" hangingPunct="1">
              <a:defRPr/>
            </a:pPr>
            <a:r>
              <a:rPr lang="ko-KR" altLang="en-US"/>
              <a:t>셋째 수준</a:t>
            </a:r>
          </a:p>
          <a:p>
            <a:pPr lvl="3" algn="l" rtl="0" eaLnBrk="1" latinLnBrk="0" hangingPunct="1">
              <a:defRPr/>
            </a:pPr>
            <a:r>
              <a:rPr lang="ko-KR" altLang="en-US"/>
              <a:t>넷째 수준</a:t>
            </a:r>
          </a:p>
          <a:p>
            <a:pPr lvl="4" algn="l" rtl="0" eaLnBrk="1" latinLnBrk="0" hangingPunct="1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6195233" y="3984220"/>
            <a:ext cx="5384098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algn="l" rtl="0" eaLnBrk="1" latinLnBrk="0" hangingPunct="1">
              <a:defRPr/>
            </a:pPr>
            <a:r>
              <a:rPr lang="ko-KR" altLang="en-US"/>
              <a:t>마스터 텍스트 스타일을 편집합니다</a:t>
            </a:r>
          </a:p>
          <a:p>
            <a:pPr lvl="1" algn="l" rtl="0" eaLnBrk="1" latinLnBrk="0" hangingPunct="1">
              <a:defRPr/>
            </a:pPr>
            <a:r>
              <a:rPr lang="ko-KR" altLang="en-US"/>
              <a:t>둘째 수준</a:t>
            </a:r>
          </a:p>
          <a:p>
            <a:pPr lvl="2" algn="l" rtl="0" eaLnBrk="1" latinLnBrk="0" hangingPunct="1">
              <a:defRPr/>
            </a:pPr>
            <a:r>
              <a:rPr lang="ko-KR" altLang="en-US"/>
              <a:t>셋째 수준</a:t>
            </a:r>
          </a:p>
          <a:p>
            <a:pPr lvl="3" algn="l" rtl="0" eaLnBrk="1" latinLnBrk="0" hangingPunct="1">
              <a:defRPr/>
            </a:pPr>
            <a:r>
              <a:rPr lang="ko-KR" altLang="en-US"/>
              <a:t>넷째 수준</a:t>
            </a:r>
          </a:p>
          <a:p>
            <a:pPr lvl="4" algn="l" rtl="0" eaLnBrk="1" latinLnBrk="0" hangingPunct="1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09484" y="6354768"/>
            <a:ext cx="2842370" cy="366732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89999" tIns="46800" rIns="89999" bIns="46800" anchor="ctr">
            <a:normAutofit/>
          </a:bodyPr>
          <a:lstStyle>
            <a:lvl1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14521" algn="l"/>
                <a:tab pos="1829042" algn="l"/>
                <a:tab pos="2743563" algn="l"/>
                <a:tab pos="3658084" algn="l"/>
                <a:tab pos="4572605" algn="l"/>
                <a:tab pos="5487126" algn="l"/>
                <a:tab pos="6401646" algn="l"/>
                <a:tab pos="7316168" algn="l"/>
                <a:tab pos="8230689" algn="l"/>
                <a:tab pos="9145210" algn="l"/>
                <a:tab pos="10059731" algn="l"/>
              </a:tabLst>
              <a:defRPr kumimoji="0" lang="ru-RU" altLang="en-US" sz="1800" b="0" i="0" baseline="0">
                <a:solidFill>
                  <a:srgbClr val="000000">
                    <a:alpha val="100000"/>
                  </a:srgbClr>
                </a:solidFill>
                <a:latin typeface="Arial"/>
                <a:cs typeface="DejaVu Sans"/>
              </a:defRPr>
            </a:lvl1pPr>
          </a:lstStyle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14521" algn="l"/>
                <a:tab pos="1829042" algn="l"/>
                <a:tab pos="2743562" algn="l"/>
                <a:tab pos="3658084" algn="l"/>
                <a:tab pos="4572605" algn="l"/>
                <a:tab pos="5487125" algn="l"/>
                <a:tab pos="6401646" algn="l"/>
                <a:tab pos="7316168" algn="l"/>
                <a:tab pos="8230689" algn="l"/>
                <a:tab pos="9145210" algn="l"/>
                <a:tab pos="10059731" algn="l"/>
              </a:tabLst>
              <a:defRPr/>
            </a:pPr>
            <a:fld id="{D8D7A7C4-C82A-4D21-9AB0-F0C5A1D3EF09}" type="datetime1">
              <a:rPr kumimoji="0" lang="ru-RU" altLang="en-US" sz="1800" b="0" i="0" baseline="0">
                <a:solidFill>
                  <a:srgbClr val="000000">
                    <a:alpha val="100000"/>
                  </a:srgbClr>
                </a:solidFill>
                <a:latin typeface="Arial Narrow"/>
                <a:cs typeface="Aparajita"/>
              </a:rPr>
              <a:pPr marL="0" lvl="0" indent="0" algn="l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14521" algn="l"/>
                  <a:tab pos="1829042" algn="l"/>
                  <a:tab pos="2743562" algn="l"/>
                  <a:tab pos="3658084" algn="l"/>
                  <a:tab pos="4572605" algn="l"/>
                  <a:tab pos="5487125" algn="l"/>
                  <a:tab pos="6401646" algn="l"/>
                  <a:tab pos="7316168" algn="l"/>
                  <a:tab pos="8230689" algn="l"/>
                  <a:tab pos="9145210" algn="l"/>
                  <a:tab pos="10059731" algn="l"/>
                </a:tabLst>
                <a:defRPr/>
              </a:pPr>
              <a:t>21.08.2021</a:t>
            </a:fld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 Narrow"/>
              <a:cs typeface="Aparajita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77" y="6354768"/>
            <a:ext cx="2842295" cy="366732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89999" tIns="46800" rIns="89999" bIns="46800" anchor="ctr">
            <a:normAutofit/>
          </a:bodyPr>
          <a:lstStyle>
            <a:lvl1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14521" algn="l"/>
                <a:tab pos="1829042" algn="l"/>
                <a:tab pos="2743563" algn="l"/>
                <a:tab pos="3658084" algn="l"/>
                <a:tab pos="4572605" algn="l"/>
                <a:tab pos="5487126" algn="l"/>
                <a:tab pos="6401646" algn="l"/>
                <a:tab pos="7316168" algn="l"/>
                <a:tab pos="8230689" algn="l"/>
                <a:tab pos="9145210" algn="l"/>
                <a:tab pos="10059731" algn="l"/>
              </a:tabLst>
              <a:defRPr kumimoji="0" lang="ru-RU" altLang="en-US" sz="1800" b="0" i="0" baseline="0">
                <a:solidFill>
                  <a:srgbClr val="000000">
                    <a:alpha val="100000"/>
                  </a:srgbClr>
                </a:solidFill>
                <a:latin typeface="Arial"/>
                <a:cs typeface="DejaVu Sans"/>
              </a:defRPr>
            </a:lvl1pPr>
          </a:lstStyle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14521" algn="l"/>
                <a:tab pos="1829042" algn="l"/>
                <a:tab pos="2743562" algn="l"/>
                <a:tab pos="3658084" algn="l"/>
                <a:tab pos="4572605" algn="l"/>
                <a:tab pos="5487125" algn="l"/>
                <a:tab pos="6401646" algn="l"/>
                <a:tab pos="7316168" algn="l"/>
                <a:tab pos="8230689" algn="l"/>
                <a:tab pos="9145210" algn="l"/>
                <a:tab pos="10059731" algn="l"/>
              </a:tabLst>
              <a:defRPr/>
            </a:pPr>
            <a:fld id="{00346772-9ADD-4C66-9D6A-33195410BC5D}" type="slidenum">
              <a:rPr kumimoji="0" lang="ru-RU" altLang="en-US" sz="1800" b="0" i="0" baseline="0">
                <a:solidFill>
                  <a:srgbClr val="000000">
                    <a:alpha val="100000"/>
                  </a:srgbClr>
                </a:solidFill>
                <a:latin typeface="Arial Narrow"/>
                <a:cs typeface="Aparajita"/>
              </a:rPr>
              <a:pPr marL="0" lvl="0" indent="0" algn="l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14521" algn="l"/>
                  <a:tab pos="1829042" algn="l"/>
                  <a:tab pos="2743562" algn="l"/>
                  <a:tab pos="3658084" algn="l"/>
                  <a:tab pos="4572605" algn="l"/>
                  <a:tab pos="5487125" algn="l"/>
                  <a:tab pos="6401646" algn="l"/>
                  <a:tab pos="7316168" algn="l"/>
                  <a:tab pos="8230689" algn="l"/>
                  <a:tab pos="9145210" algn="l"/>
                  <a:tab pos="10059731" algn="l"/>
                </a:tabLst>
                <a:defRPr/>
              </a:pPr>
              <a:t>‹#›</a:t>
            </a:fld>
            <a:endParaRPr kumimoji="0" lang="ru-RU" altLang="en-US" sz="1800" b="0" i="0">
              <a:solidFill>
                <a:srgbClr val="000000">
                  <a:alpha val="100000"/>
                </a:srgbClr>
              </a:solidFill>
              <a:latin typeface="Arial Narrow"/>
              <a:cs typeface="Aparajita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6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8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5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3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1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8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5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8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7" y="4800601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7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7" y="5367339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8DBB-48A8-4314-B35B-77C4BB031B8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6274-5033-40C7-BBAB-8ED569F8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7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Тема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BB008DBB-48A8-4314-B35B-77C4BB031B8A}" type="datetime1">
              <a:rPr lang="ru-RU"/>
              <a:pPr lvl="0">
                <a:defRPr/>
              </a:pPr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38C6274-5033-40C7-BBAB-8ED569F8C33E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75" y="-117794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pic>
        <p:nvPicPr>
          <p:cNvPr id="2054" name="Рисунок 2053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5" name="Заголовок 1"/>
          <p:cNvSpPr>
            <a:spLocks noGrp="1"/>
          </p:cNvSpPr>
          <p:nvPr/>
        </p:nvSpPr>
        <p:spPr>
          <a:xfrm>
            <a:off x="912793" y="1376772"/>
            <a:ext cx="10364827" cy="3384376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Идем на урок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формирующего оценивания</a:t>
            </a:r>
            <a:endParaRPr kumimoji="0" lang="ru-RU" sz="6000" b="1" i="0" u="none" strike="noStrike" kern="1200" cap="none" normalizeH="0" baseline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6" name="Подзаголовок 2"/>
          <p:cNvSpPr>
            <a:spLocks noGrp="1"/>
          </p:cNvSpPr>
          <p:nvPr/>
        </p:nvSpPr>
        <p:spPr>
          <a:xfrm>
            <a:off x="1557918" y="4653136"/>
            <a:ext cx="10320481" cy="1752600"/>
          </a:xfrm>
          <a:prstGeom prst="rect">
            <a:avLst/>
          </a:prstGeom>
        </p:spPr>
        <p:txBody>
          <a:bodyPr vert="horz" lIns="91440" tIns="45720" rIns="91440" bIns="45720">
            <a:normAutofit fontScale="92500" lnSpcReduction="10000"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/>
            </a:pPr>
            <a:endParaRPr kumimoji="0" lang="ru-RU" sz="2800" b="0" i="0" u="none" strike="noStrike" kern="1200" cap="none" normalizeH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r" defTabSz="914400" rtl="0" eaLnBrk="1" latinLnBrk="0" hangingPunct="1">
              <a:spcBef>
                <a:spcPct val="20000"/>
              </a:spcBef>
              <a:buFont typeface="Arial"/>
              <a:buNone/>
              <a:defRPr/>
            </a:pPr>
            <a:r>
              <a:rPr kumimoji="0" lang="ru-RU" sz="2600" b="1" i="0" u="none" strike="noStrike" kern="1200" cap="none" normalizeH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 О.А., </a:t>
            </a:r>
            <a:endParaRPr kumimoji="0" lang="ru-RU" sz="2600" b="1" i="0" u="none" strike="noStrike" kern="1200" cap="none" normalizeH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defTabSz="914400" rtl="0" eaLnBrk="1" latinLnBrk="0" hangingPunct="1">
              <a:spcBef>
                <a:spcPct val="20000"/>
              </a:spcBef>
              <a:buFont typeface="Arial"/>
              <a:buNone/>
              <a:defRPr/>
            </a:pPr>
            <a:r>
              <a:rPr kumimoji="0" lang="ru-RU" sz="2600" b="1" i="0" u="none" strike="noStrike" kern="1200" cap="none" normalizeH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kumimoji="0" lang="ru-RU" sz="2600" b="1" i="0" u="none" strike="noStrike" kern="1200" cap="none" normalizeH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</a:t>
            </a:r>
            <a:endParaRPr kumimoji="0" lang="ru-RU" sz="2600" b="1" i="0" u="none" strike="noStrike" kern="1200" cap="none" normalizeH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defTabSz="914400" rtl="0" eaLnBrk="1" latinLnBrk="0" hangingPunct="1">
              <a:spcBef>
                <a:spcPct val="20000"/>
              </a:spcBef>
              <a:buFont typeface="Arial"/>
              <a:buNone/>
              <a:defRPr/>
            </a:pPr>
            <a:r>
              <a:rPr kumimoji="0" lang="ru-RU" sz="2600" b="1" i="0" u="none" strike="noStrike" kern="1200" cap="none" normalizeH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kumimoji="0" lang="ru-RU" sz="2600" b="1" i="0" u="none" strike="noStrike" kern="1200" cap="none" normalizeH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№ </a:t>
            </a:r>
            <a:r>
              <a:rPr kumimoji="0" lang="ru-RU" sz="2600" b="1" i="0" u="none" strike="noStrike" kern="1200" cap="none" normalizeH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г. Красноярска</a:t>
            </a:r>
            <a:endParaRPr kumimoji="0" lang="ru-RU" sz="2600" b="1" i="0" u="none" strike="noStrike" kern="1200" cap="none" normalizeH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9393" y="-15488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854773" y="1052736"/>
            <a:ext cx="10971372" cy="1143000"/>
          </a:xfr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Действия учителя по результатам обратной связи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187283" y="2528901"/>
            <a:ext cx="6153176" cy="4140460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Игнорирует?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Компенсирует фронтально?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Компенсирует для группы обучающихся?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59" y="2636914"/>
            <a:ext cx="5644117" cy="3420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2" y="217937"/>
            <a:ext cx="13716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9393" y="-15488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187284" y="1412776"/>
            <a:ext cx="11907811" cy="1143000"/>
          </a:xfr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Формы организации 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учебной деятельности обучающихся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91" y="3032956"/>
            <a:ext cx="5984111" cy="3636404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Парная?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97" y="3104964"/>
            <a:ext cx="5411513" cy="3041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692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9393" y="-15488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187284" y="927440"/>
            <a:ext cx="11907811" cy="1143000"/>
          </a:xfr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Вариативность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92" y="2348880"/>
            <a:ext cx="5312124" cy="4320480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деятельности?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06" y="2528900"/>
            <a:ext cx="5963611" cy="234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39369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9393" y="-15488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187284" y="1052736"/>
            <a:ext cx="11907811" cy="1143000"/>
          </a:xfr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Уровень заданий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по </a:t>
            </a:r>
            <a:r>
              <a:rPr lang="ru-RU" sz="5400" b="1" dirty="0" err="1" smtClean="0">
                <a:solidFill>
                  <a:srgbClr val="0070C0"/>
                </a:solidFill>
              </a:rPr>
              <a:t>Блуму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92" y="2348880"/>
            <a:ext cx="5312124" cy="4320480"/>
          </a:xfrm>
        </p:spPr>
        <p:txBody>
          <a:bodyPr vert="horz" lIns="91440" tIns="45720" rIns="91440" bIns="45720">
            <a:noAutofit/>
          </a:bodyPr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26" y="2492896"/>
            <a:ext cx="4700158" cy="352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22056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9393" y="-15488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187284" y="1052736"/>
            <a:ext cx="11907811" cy="1143000"/>
          </a:xfr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Домашнее задание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92" y="2348880"/>
            <a:ext cx="5312124" cy="4320480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для всех?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Дифференцированное?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2420888"/>
            <a:ext cx="5600775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25204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9393" y="-15488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187284" y="1052736"/>
            <a:ext cx="11907811" cy="1143000"/>
          </a:xfr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Рефлексия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92" y="2348880"/>
            <a:ext cx="6032108" cy="4320480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по теме?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достижения планируемого результата?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00" y="2420888"/>
            <a:ext cx="5496411" cy="3386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3466" y="44511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24715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-26359" y="18103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54994"/>
              </p:ext>
            </p:extLst>
          </p:nvPr>
        </p:nvGraphicFramePr>
        <p:xfrm>
          <a:off x="185832" y="1405064"/>
          <a:ext cx="11763812" cy="52933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32910"/>
                <a:gridCol w="3960440"/>
                <a:gridCol w="2592288"/>
                <a:gridCol w="2052228"/>
                <a:gridCol w="1425946"/>
              </a:tblGrid>
              <a:tr h="1753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Критерий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Показатели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баллов, примечания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256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9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Целеполагание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Цель урока сформулирована учениками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Цель урока сформулирована учителем совместно с учениками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Цель урока сформулирована учителем либо не сформулирована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439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Цель сформулирована учителем или учащимися как планируемый результат урока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Цель сформулирована не как планируемый результат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Цель сформулирована с позиции учителя 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Операционализация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Планируемые результаты </a:t>
                      </a:r>
                      <a:r>
                        <a:rPr lang="ru-RU" sz="1200" b="1" dirty="0" err="1">
                          <a:effectLst/>
                        </a:rPr>
                        <a:t>операционализированы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Имеются попытки операционализации планируемых результатов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проводится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4320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Критерии оценивания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Выработаны совместно с учащимися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Даны учителем в готовом виде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предъявлены, не используются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252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Предъявлены до работы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Предъявлены после работы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предъявлены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Субъект оценивания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Ученик сам себя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Одноклассник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Учитель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Функция оценивания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Коррекционная: наметить план по ликвидации возникших проблем и трудностей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Диагностическая: увидеть проблему в формировании конкретного умения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Констатирующая: показать несоответствие образцу, эталону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5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Результат оценивания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Количественно-качественный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Количественный (балльный), отличный от традиционного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Количественный 5-балльный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86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Работа с результатом оценивания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Учитель организует предъявление возможных способов устранения выявленных дефицитов в выполнении умения/ операции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Учащимся предложено самим найти способы устранения дефицитов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проводится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34987" y="-61656"/>
            <a:ext cx="86950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КАРТА АНАЛИЗА УРОКА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позиции формирующего оценивания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ФИО педагога_____________________________________________ Дата  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Учебный предмет___________________________________________ Класс___________________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_______________________________________________________________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101" y="55079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9824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-26359" y="18103"/>
            <a:ext cx="12216772" cy="68564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10715"/>
              </p:ext>
            </p:extLst>
          </p:nvPr>
        </p:nvGraphicFramePr>
        <p:xfrm>
          <a:off x="271887" y="1349189"/>
          <a:ext cx="11620280" cy="48511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87056"/>
                <a:gridCol w="3277515"/>
                <a:gridCol w="2433306"/>
                <a:gridCol w="2234670"/>
                <a:gridCol w="1787733"/>
              </a:tblGrid>
              <a:tr h="5059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Техники обратной связи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 течение урока применено две и/или более техник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 течение урока использовалась одна техника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Техники обратной связи не применялись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429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Использовались на всех этапах урока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Использовались на отдельных этапах урока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Использовались в конце урока или не использовались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Действия учителя по результатам обратной связи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Учитель выделяет группу учащихся, испытывающих учебные затруднения, и организует работу с ними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Учитель останавливает весь класс, чтобы компенсировать дефициты отдельных учащихся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Не осуществляются: учитель продолжает урок, не обращая внимания на возникающие у учащихся трудности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Формы организации учебной деятельности обучающихся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Преобладают парная и групповая формы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Учитель использует разные формы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Преобладает фронтальная форма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Вариативность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Задания вариативны, ученик имеет возможность выбора темпа, уровня сложности, способов деятельности на всех этапах урока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Задания вариативны, ученик имеет возможность выбора темпа, уровня сложности, способов деятельности на одном этапе урока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Вариативности нет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Уровень заданий по </a:t>
                      </a:r>
                      <a:r>
                        <a:rPr lang="ru-RU" sz="1100" b="1" dirty="0" err="1">
                          <a:effectLst/>
                        </a:rPr>
                        <a:t>Блуму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Установлен для всех заданий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Установлен для части заданий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Не установлен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Домашнее задание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Дифференцированное по выявленным персонифицированным дефицитам в выполнении умения/ операции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Дифференцированное в зависимости от уровня достижения планируемых результатов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Одинаковое для всех обучающихся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Рефлексия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Фиксируется степень достижения каждым учащимся планируемых результатов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Фиксируется результат продвижения по теме в общем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Фиксируется общее эмоциональное состояние ученика либо не проводится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00" y="6228202"/>
            <a:ext cx="117126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00176" y="44511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7203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0" y="1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67" name="Прямоугольник 2066"/>
          <p:cNvSpPr/>
          <p:nvPr/>
        </p:nvSpPr>
        <p:spPr>
          <a:xfrm>
            <a:off x="425047" y="2132856"/>
            <a:ext cx="1142378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5400" b="1" i="0" strike="noStrike" dirty="0">
                <a:solidFill>
                  <a:srgbClr val="FF0000"/>
                </a:solidFill>
                <a:latin typeface="Arial"/>
                <a:ea typeface="Times New Roman"/>
              </a:rPr>
              <a:t>Спасибо за внимание</a:t>
            </a:r>
            <a:r>
              <a:rPr lang="en-US" altLang="ru-RU" sz="5400" b="1" i="0" strike="noStrike" dirty="0">
                <a:solidFill>
                  <a:srgbClr val="FF0000"/>
                </a:solidFill>
                <a:latin typeface="Arial"/>
                <a:ea typeface="Times New Roman"/>
              </a:rPr>
              <a:t>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31" y="3541059"/>
            <a:ext cx="7923769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3466" y="49497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-14361" y="0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Объект 2"/>
          <p:cNvSpPr>
            <a:spLocks noGrp="1"/>
          </p:cNvSpPr>
          <p:nvPr>
            <p:ph idx="1"/>
          </p:nvPr>
        </p:nvSpPr>
        <p:spPr>
          <a:xfrm>
            <a:off x="93466" y="2276872"/>
            <a:ext cx="6757824" cy="4320480"/>
          </a:xfrm>
        </p:spPr>
        <p:txBody>
          <a:bodyPr vert="horz" lIns="91440" tIns="45720" rIns="91440" bIns="4572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/>
                <a:ea typeface="Times New Roman"/>
              </a:rPr>
              <a:t>Кто субъект целеполагания?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/>
                <a:ea typeface="Times New Roman"/>
              </a:rPr>
              <a:t>Цель = Планируемый результат?</a:t>
            </a:r>
            <a:endParaRPr lang="ru-RU" sz="3200" dirty="0"/>
          </a:p>
        </p:txBody>
      </p:sp>
      <p:sp>
        <p:nvSpPr>
          <p:cNvPr id="2058" name="Заголовок 1"/>
          <p:cNvSpPr>
            <a:spLocks noGrp="1"/>
          </p:cNvSpPr>
          <p:nvPr>
            <p:ph type="title"/>
          </p:nvPr>
        </p:nvSpPr>
        <p:spPr>
          <a:xfrm>
            <a:off x="383316" y="1088740"/>
            <a:ext cx="10971372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Целеполагание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51" y="2348880"/>
            <a:ext cx="5434764" cy="338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2271" y="0"/>
            <a:ext cx="12188142" cy="697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Объект 2"/>
          <p:cNvSpPr>
            <a:spLocks noGrp="1"/>
          </p:cNvSpPr>
          <p:nvPr>
            <p:ph idx="1"/>
          </p:nvPr>
        </p:nvSpPr>
        <p:spPr>
          <a:xfrm>
            <a:off x="187283" y="2847287"/>
            <a:ext cx="6340776" cy="2309905"/>
          </a:xfrm>
        </p:spPr>
        <p:txBody>
          <a:bodyPr vert="horz" lIns="91440" tIns="45720" rIns="91440" bIns="45720">
            <a:normAutofit/>
          </a:bodyPr>
          <a:lstStyle/>
          <a:p>
            <a:pPr marL="0" indent="0"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действия?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2058" name="Заголовок 1"/>
          <p:cNvSpPr>
            <a:spLocks noGrp="1"/>
          </p:cNvSpPr>
          <p:nvPr>
            <p:ph type="title"/>
          </p:nvPr>
        </p:nvSpPr>
        <p:spPr>
          <a:xfrm>
            <a:off x="479314" y="1088740"/>
            <a:ext cx="10971372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sz="5400" b="1" dirty="0" err="1" smtClean="0">
                <a:solidFill>
                  <a:srgbClr val="0070C0"/>
                </a:solidFill>
              </a:rPr>
              <a:t>Операционализация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62" y="2312877"/>
            <a:ext cx="5203715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3" name="Стрелка вправо 2"/>
          <p:cNvSpPr/>
          <p:nvPr/>
        </p:nvSpPr>
        <p:spPr>
          <a:xfrm>
            <a:off x="1395041" y="3000237"/>
            <a:ext cx="720080" cy="274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2272" y="0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Объект 2"/>
          <p:cNvSpPr>
            <a:spLocks noGrp="1"/>
          </p:cNvSpPr>
          <p:nvPr>
            <p:ph idx="1"/>
          </p:nvPr>
        </p:nvSpPr>
        <p:spPr>
          <a:xfrm>
            <a:off x="513204" y="2222145"/>
            <a:ext cx="5246012" cy="4525963"/>
          </a:xfrm>
        </p:spPr>
        <p:txBody>
          <a:bodyPr vert="horz" lIns="91440" tIns="45720" rIns="91440" bIns="4572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 разрабатываются?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предъявляются?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b="1" dirty="0"/>
          </a:p>
        </p:txBody>
      </p:sp>
      <p:sp>
        <p:nvSpPr>
          <p:cNvPr id="2058" name="Заголовок 1"/>
          <p:cNvSpPr>
            <a:spLocks noGrp="1"/>
          </p:cNvSpPr>
          <p:nvPr>
            <p:ph type="title"/>
          </p:nvPr>
        </p:nvSpPr>
        <p:spPr>
          <a:xfrm>
            <a:off x="383316" y="1088740"/>
            <a:ext cx="10971372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Критерии оценивания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91" y="2434004"/>
            <a:ext cx="4943517" cy="362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30540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2272" y="-17309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582025" y="955842"/>
            <a:ext cx="10971372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Субъект оценивания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92" y="2240868"/>
            <a:ext cx="5667540" cy="4428492"/>
          </a:xfrm>
        </p:spPr>
        <p:txBody>
          <a:bodyPr vert="horz" lIns="91440" tIns="45720" rIns="91440" bIns="4572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ученик?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18" y="2276873"/>
            <a:ext cx="5132245" cy="392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11981" y="-105728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609521" y="927440"/>
            <a:ext cx="10971372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Функция оценивания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90" y="2240868"/>
            <a:ext cx="6080110" cy="4428492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Констатирующая?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Корректирующая?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74" y="2132857"/>
            <a:ext cx="3853577" cy="410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8707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4658" y="31900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582025" y="941987"/>
            <a:ext cx="10971372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Результат оценивания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89" y="2240868"/>
            <a:ext cx="6032111" cy="4428492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31" y="2528901"/>
            <a:ext cx="5327898" cy="3276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3666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6704" y="18103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609521" y="1160748"/>
            <a:ext cx="10971372" cy="1143000"/>
          </a:xfr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Работа с результатом оценивания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442578" y="2492896"/>
            <a:ext cx="6624736" cy="4176464"/>
          </a:xfrm>
        </p:spPr>
        <p:txBody>
          <a:bodyPr vert="horz" lIns="91440" tIns="45720" rIns="91440" bIns="45720">
            <a:normAutofit/>
          </a:bodyPr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Предъявлены ли способы устранения выявленных дефицитов?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94" y="2708922"/>
            <a:ext cx="4926181" cy="369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30014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049"/>
          <p:cNvPicPr/>
          <p:nvPr/>
        </p:nvPicPr>
        <p:blipFill rotWithShape="1">
          <a:blip r:embed="rId2">
            <a:lum/>
          </a:blip>
          <a:srcRect r="12720" b="37610"/>
          <a:stretch>
            <a:fillRect/>
          </a:stretch>
        </p:blipFill>
        <p:spPr>
          <a:xfrm>
            <a:off x="9393" y="-15488"/>
            <a:ext cx="12188142" cy="69757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1" name="TextBox 2050"/>
          <p:cNvSpPr txBox="1"/>
          <p:nvPr/>
        </p:nvSpPr>
        <p:spPr>
          <a:xfrm>
            <a:off x="1101" y="44511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en-US" sz="1800" b="0" i="0" baseline="0">
              <a:solidFill>
                <a:srgbClr val="000000">
                  <a:alpha val="100000"/>
                </a:srgbClr>
              </a:solidFill>
              <a:latin typeface="Arial"/>
              <a:cs typeface="DejaVu Sans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131936" y="316504"/>
            <a:ext cx="786939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муниципальное бюджетное общеобразовательное учреждение</a:t>
            </a:r>
            <a:r>
              <a:rPr kumimoji="0" lang="ru-RU" altLang="en-US" sz="1600" b="1" i="0" baseline="0">
                <a:solidFill>
                  <a:schemeClr val="tx1"/>
                </a:solidFill>
                <a:latin typeface="Arial Narrow"/>
                <a:cs typeface="Aparajita"/>
              </a:rPr>
              <a:t> </a:t>
            </a:r>
            <a:r>
              <a:rPr kumimoji="0" lang="ru-RU" altLang="ru-RU" sz="1600" b="0" i="0" baseline="0">
                <a:solidFill>
                  <a:schemeClr val="tx1"/>
                </a:solidFill>
                <a:latin typeface="Impact"/>
                <a:cs typeface="DejaVu Sans"/>
              </a:rPr>
              <a:t>«Средняя школа № 4»</a:t>
            </a:r>
            <a:r>
              <a:rPr kumimoji="0" lang="ru-RU" altLang="ru-RU" sz="1600" b="0" i="0" baseline="0">
                <a:solidFill>
                  <a:schemeClr val="bg1"/>
                </a:solidFill>
                <a:latin typeface="Impact"/>
                <a:cs typeface="DejaVu Sans"/>
              </a:rPr>
              <a:t>4</a:t>
            </a:r>
            <a:r>
              <a:rPr kumimoji="0" lang="ru-RU" altLang="ru-RU" sz="1300" b="0" i="0" baseline="0">
                <a:solidFill>
                  <a:schemeClr val="bg1"/>
                </a:solidFill>
                <a:latin typeface="Impact"/>
                <a:cs typeface="DejaVu Sans"/>
              </a:rPr>
              <a:t>"</a:t>
            </a: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863306" y="1052736"/>
            <a:ext cx="10971372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Техники обратной связи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058" name="Объект 2"/>
          <p:cNvSpPr>
            <a:spLocks noGrp="1"/>
          </p:cNvSpPr>
          <p:nvPr>
            <p:ph idx="1"/>
          </p:nvPr>
        </p:nvSpPr>
        <p:spPr>
          <a:xfrm>
            <a:off x="399090" y="2204864"/>
            <a:ext cx="6606382" cy="4464496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техник применено?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этапах урока?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72" y="2456893"/>
            <a:ext cx="4606607" cy="3599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87282" y="194262"/>
            <a:ext cx="1370636" cy="1304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33123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701</Words>
  <Application>Microsoft Office PowerPoint</Application>
  <PresentationFormat>Произвольный</PresentationFormat>
  <Paragraphs>170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Целеполагание</vt:lpstr>
      <vt:lpstr>Операционализация</vt:lpstr>
      <vt:lpstr>Критерии оценивания</vt:lpstr>
      <vt:lpstr>Субъект оценивания</vt:lpstr>
      <vt:lpstr>Функция оценивания</vt:lpstr>
      <vt:lpstr>Результат оценивания</vt:lpstr>
      <vt:lpstr>Работа с результатом оценивания</vt:lpstr>
      <vt:lpstr>Техники обратной связи</vt:lpstr>
      <vt:lpstr>Действия учителя по результатам обратной связи</vt:lpstr>
      <vt:lpstr>Формы организации  учебной деятельности обучающихся</vt:lpstr>
      <vt:lpstr>Вариативность</vt:lpstr>
      <vt:lpstr>Уровень заданий  по Блуму</vt:lpstr>
      <vt:lpstr>Домашнее задание</vt:lpstr>
      <vt:lpstr>Рефлексия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З и С на конце приставок</dc:title>
  <dc:creator>S-udod</dc:creator>
  <cp:lastModifiedBy>svn</cp:lastModifiedBy>
  <cp:revision>123</cp:revision>
  <dcterms:created xsi:type="dcterms:W3CDTF">2020-08-15T14:45:09Z</dcterms:created>
  <dcterms:modified xsi:type="dcterms:W3CDTF">2021-08-21T10:21:05Z</dcterms:modified>
  <cp:version>0906.0100.01</cp:version>
</cp:coreProperties>
</file>