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49" r:id="rId3"/>
  </p:sldMasterIdLst>
  <p:notesMasterIdLst>
    <p:notesMasterId r:id="rId34"/>
  </p:notesMasterIdLst>
  <p:sldIdLst>
    <p:sldId id="336" r:id="rId4"/>
    <p:sldId id="326" r:id="rId5"/>
    <p:sldId id="331" r:id="rId6"/>
    <p:sldId id="327" r:id="rId7"/>
    <p:sldId id="332" r:id="rId8"/>
    <p:sldId id="328" r:id="rId9"/>
    <p:sldId id="333" r:id="rId10"/>
    <p:sldId id="329" r:id="rId11"/>
    <p:sldId id="334" r:id="rId12"/>
    <p:sldId id="330" r:id="rId13"/>
    <p:sldId id="335" r:id="rId14"/>
    <p:sldId id="337" r:id="rId15"/>
    <p:sldId id="317" r:id="rId16"/>
    <p:sldId id="316" r:id="rId17"/>
    <p:sldId id="311" r:id="rId18"/>
    <p:sldId id="298" r:id="rId19"/>
    <p:sldId id="297" r:id="rId20"/>
    <p:sldId id="300" r:id="rId21"/>
    <p:sldId id="299" r:id="rId22"/>
    <p:sldId id="302" r:id="rId23"/>
    <p:sldId id="305" r:id="rId24"/>
    <p:sldId id="304" r:id="rId25"/>
    <p:sldId id="307" r:id="rId26"/>
    <p:sldId id="321" r:id="rId27"/>
    <p:sldId id="322" r:id="rId28"/>
    <p:sldId id="320" r:id="rId29"/>
    <p:sldId id="338" r:id="rId30"/>
    <p:sldId id="318" r:id="rId31"/>
    <p:sldId id="319" r:id="rId32"/>
    <p:sldId id="28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2" autoAdjust="0"/>
    <p:restoredTop sz="94637" autoAdjust="0"/>
  </p:normalViewPr>
  <p:slideViewPr>
    <p:cSldViewPr>
      <p:cViewPr varScale="1">
        <p:scale>
          <a:sx n="71" d="100"/>
          <a:sy n="71" d="100"/>
        </p:scale>
        <p:origin x="-15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91750-D455-4BF8-9FDD-3B79B1296CC0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EB4218-836F-43F8-BD72-6C9727902E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8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D9633A-46CF-413B-A7F0-784F8C2C8D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30DA3-44A2-4E81-9F02-253FDD4E49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D9633A-46CF-413B-A7F0-784F8C2C8D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30DA3-44A2-4E81-9F02-253FDD4E4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D9633A-46CF-413B-A7F0-784F8C2C8D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30DA3-44A2-4E81-9F02-253FDD4E4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89776" cy="1470025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7356" y="2112941"/>
            <a:ext cx="542928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30156-697B-4FC9-AD7E-761474ADE0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C9FE4-7CD9-4BF8-8588-45D15C5E89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4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C339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5332-0BE1-47E8-A347-0854B99394D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73590-A43E-40A1-AFBD-C137725EB4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98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60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78D55-2804-4FDA-A7C8-B7473B1C64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DC9E-8144-4905-9D5D-09C7356F56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37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526AE-C4C8-43B2-9C59-2E5C054563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9F5E-54E0-4DD5-BEB4-74BA597D8D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52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78341-65C2-4CFE-A943-C6A1359A4CB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544F8-E77B-40FE-8AC6-A5B91314F9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93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3E41C-34CB-4726-9024-0A98A6EB50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22396-A5E3-473C-BD7D-1CC03F4B10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517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53043-4CA5-429E-B6C3-113793F69A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A9128-0A09-459F-BA3D-64507EACC4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149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20F12-1429-4B20-A530-5F1E5218C0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1B15E-2F3A-4016-BC56-865CD6D1A7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3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D9633A-46CF-413B-A7F0-784F8C2C8D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30DA3-44A2-4E81-9F02-253FDD4E4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D532A-7A30-494D-81B3-0CA4562E50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83FC-1123-4DC5-BFA7-2D842633B7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0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17802-9360-4C76-91CF-F682EE630DC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D843-9A83-42B2-8CF9-8038C40475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42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ACDC2-B716-4CF3-9B40-615259E7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272BA-DCEC-4A0B-8A68-CC7D700788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05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8C24-4F6B-4F86-BB2B-75B0B77D4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4951-3EDE-483D-BF9D-798EA795B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25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8C24-4F6B-4F86-BB2B-75B0B77D4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4951-3EDE-483D-BF9D-798EA795B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238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8C24-4F6B-4F86-BB2B-75B0B77D4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4951-3EDE-483D-BF9D-798EA795B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279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8C24-4F6B-4F86-BB2B-75B0B77D4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4951-3EDE-483D-BF9D-798EA795B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211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8C24-4F6B-4F86-BB2B-75B0B77D4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4951-3EDE-483D-BF9D-798EA795B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11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8C24-4F6B-4F86-BB2B-75B0B77D4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4951-3EDE-483D-BF9D-798EA795B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220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8C24-4F6B-4F86-BB2B-75B0B77D4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4951-3EDE-483D-BF9D-798EA795B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6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D9633A-46CF-413B-A7F0-784F8C2C8D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30DA3-44A2-4E81-9F02-253FDD4E493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8C24-4F6B-4F86-BB2B-75B0B77D4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4951-3EDE-483D-BF9D-798EA795B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33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8C24-4F6B-4F86-BB2B-75B0B77D4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4951-3EDE-483D-BF9D-798EA795B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3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8C24-4F6B-4F86-BB2B-75B0B77D4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4951-3EDE-483D-BF9D-798EA795B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704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8C24-4F6B-4F86-BB2B-75B0B77D4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A4951-3EDE-483D-BF9D-798EA795B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2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D9633A-46CF-413B-A7F0-784F8C2C8D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30DA3-44A2-4E81-9F02-253FDD4E4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D9633A-46CF-413B-A7F0-784F8C2C8D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30DA3-44A2-4E81-9F02-253FDD4E4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D9633A-46CF-413B-A7F0-784F8C2C8D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30DA3-44A2-4E81-9F02-253FDD4E4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D9633A-46CF-413B-A7F0-784F8C2C8D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30DA3-44A2-4E81-9F02-253FDD4E493F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D9633A-46CF-413B-A7F0-784F8C2C8D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30DA3-44A2-4E81-9F02-253FDD4E493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D9633A-46CF-413B-A7F0-784F8C2C8D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330DA3-44A2-4E81-9F02-253FDD4E493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7D9633A-46CF-413B-A7F0-784F8C2C8D3D}" type="datetimeFigureOut">
              <a:rPr lang="ru-RU" smtClean="0"/>
              <a:t>24.08.2021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4330DA3-44A2-4E81-9F02-253FDD4E493F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solidFill>
            <a:srgbClr val="FFFFFF">
              <a:alpha val="6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285ADE-B73D-452E-A142-E8B0ABBE16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FAFC19-FB55-47BD-A52C-E3BC528423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49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78C24-4F6B-4F86-BB2B-75B0B77D4D9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24.08.2021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A4951-3EDE-483D-BF9D-798EA795BF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14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myOBGQ4liY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Jm3Ko636A1Y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457" y="329136"/>
            <a:ext cx="73448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регулятивных умений 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использования 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техник и приёмов</a:t>
            </a:r>
          </a:p>
          <a:p>
            <a:pPr algn="ctr">
              <a:lnSpc>
                <a:spcPct val="150000"/>
              </a:lnSpc>
            </a:pPr>
            <a:r>
              <a:rPr lang="ru-RU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8024" y="4869160"/>
            <a:ext cx="4200830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 МАОУ СШ №76: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Тимошенко </a:t>
            </a:r>
            <a:r>
              <a:rPr lang="ru-RU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аталья Викторовна,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Ермоленко Ольга Анатольевна</a:t>
            </a:r>
            <a:endParaRPr lang="ru-RU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38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632848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Основная роль учителя в процессе обучения:</a:t>
            </a: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848872" cy="4752528"/>
          </a:xfrm>
        </p:spPr>
        <p:txBody>
          <a:bodyPr>
            <a:noAutofit/>
          </a:bodyPr>
          <a:lstStyle/>
          <a:p>
            <a:pPr lvl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быть консультантом и </a:t>
            </a:r>
          </a:p>
          <a:p>
            <a:pPr lvl="0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наставником.</a:t>
            </a:r>
          </a:p>
          <a:p>
            <a:pPr lvl="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быть другом.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объяснять критерии оценивания. </a:t>
            </a:r>
          </a:p>
          <a:p>
            <a:pPr lvl="0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5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332656"/>
            <a:ext cx="7632848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Основная роль учителя в процессе обучения:</a:t>
            </a:r>
            <a: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848872" cy="4752528"/>
          </a:xfrm>
        </p:spPr>
        <p:txBody>
          <a:bodyPr>
            <a:noAutofit/>
          </a:bodyPr>
          <a:lstStyle/>
          <a:p>
            <a:pPr lvl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быть консультантом и </a:t>
            </a:r>
          </a:p>
          <a:p>
            <a:pPr lvl="0"/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наставником.</a:t>
            </a:r>
          </a:p>
          <a:p>
            <a:pPr lvl="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быть другом.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объяснять критерии оценивания. </a:t>
            </a:r>
          </a:p>
          <a:p>
            <a:pPr lvl="0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3457" y="329136"/>
            <a:ext cx="734481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</a:p>
          <a:p>
            <a:pPr algn="ctr">
              <a:lnSpc>
                <a:spcPct val="150000"/>
              </a:lnSpc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регулятивных умений </a:t>
            </a:r>
          </a:p>
          <a:p>
            <a:pPr algn="ctr">
              <a:lnSpc>
                <a:spcPct val="150000"/>
              </a:lnSpc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использования </a:t>
            </a:r>
          </a:p>
          <a:p>
            <a:pPr algn="ctr">
              <a:lnSpc>
                <a:spcPct val="150000"/>
              </a:lnSpc>
            </a:pP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техник и приёмов</a:t>
            </a:r>
          </a:p>
          <a:p>
            <a:pPr algn="ctr">
              <a:lnSpc>
                <a:spcPct val="150000"/>
              </a:lnSpc>
            </a:pPr>
            <a:r>
              <a:rPr lang="ru-RU" sz="4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критериального</a:t>
            </a:r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62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-12\Desktop\к МАСТЕР-КЛАССУ 24.08.21\К МАСТЕР-КЛАССУ 24.08.2021\slide_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t="4401" r="2477" b="11236"/>
          <a:stretch/>
        </p:blipFill>
        <p:spPr bwMode="auto">
          <a:xfrm>
            <a:off x="1187624" y="196443"/>
            <a:ext cx="784887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-12\Desktop\к МАСТЕР-КЛАССУ 24.08.21\К МАСТЕР-КЛАССУ 24.08.2021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748883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23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134d/001744cc-c2568cce/1/640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9505056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729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312"/>
            <a:ext cx="7776864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C:\Users\3-12\Documents\Scanned Documents\Рисунок (268)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6624736" cy="30872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667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3-12\Documents\Scanned Documents\Рисунок (265)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75"/>
          <a:stretch/>
        </p:blipFill>
        <p:spPr bwMode="auto">
          <a:xfrm>
            <a:off x="1123225" y="1196752"/>
            <a:ext cx="7989178" cy="52064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Критериальные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рубрики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3-12\Documents\Scanned Documents\Рисунок (267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803"/>
          <a:stretch/>
        </p:blipFill>
        <p:spPr bwMode="auto">
          <a:xfrm>
            <a:off x="994493" y="1165661"/>
            <a:ext cx="7704856" cy="41573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5237" y="1340768"/>
            <a:ext cx="2703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/>
              <a:t>В.Сутеев</a:t>
            </a:r>
            <a:r>
              <a:rPr lang="ru-RU" b="1" dirty="0"/>
              <a:t> </a:t>
            </a:r>
            <a:r>
              <a:rPr lang="ru-RU" b="1" dirty="0" smtClean="0"/>
              <a:t>  «</a:t>
            </a:r>
            <a:r>
              <a:rPr lang="ru-RU" b="1" dirty="0"/>
              <a:t>Три котенка»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39673" y="404664"/>
            <a:ext cx="3190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Ментальные карты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531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0025" y="706281"/>
            <a:ext cx="7920880" cy="2096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Г. Юдин </a:t>
            </a:r>
            <a:r>
              <a:rPr lang="ru-RU" b="1" dirty="0">
                <a:latin typeface="Calibri"/>
                <a:ea typeface="Calibri"/>
                <a:cs typeface="Times New Roman"/>
              </a:rPr>
              <a:t>Как </a:t>
            </a:r>
            <a:r>
              <a:rPr lang="ru-RU" b="1" dirty="0" err="1">
                <a:latin typeface="Calibri"/>
                <a:ea typeface="Calibri"/>
                <a:cs typeface="Times New Roman"/>
              </a:rPr>
              <a:t>Мыша</a:t>
            </a:r>
            <a:r>
              <a:rPr lang="ru-RU" b="1" dirty="0">
                <a:latin typeface="Calibri"/>
                <a:ea typeface="Calibri"/>
                <a:cs typeface="Times New Roman"/>
              </a:rPr>
              <a:t> за сыром ездил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Утром Мышонок </a:t>
            </a:r>
            <a:r>
              <a:rPr lang="ru-RU" sz="1400" b="1" dirty="0" err="1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Мыша</a:t>
            </a:r>
            <a:r>
              <a:rPr lang="ru-RU" sz="14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 сел на трёхколёсный велосипед и поехал в магазин </a:t>
            </a:r>
            <a:r>
              <a:rPr lang="ru-RU" sz="1400" b="1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за</a:t>
            </a:r>
            <a:r>
              <a:rPr lang="ru-RU" sz="14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 </a:t>
            </a:r>
            <a:r>
              <a:rPr lang="ru-RU" sz="1400" b="1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сыром</a:t>
            </a:r>
            <a:r>
              <a:rPr lang="ru-RU" sz="14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. Только отъехал от дома, смотрит - кот на дороге разлёгся и спит. Объехал его </a:t>
            </a:r>
            <a:r>
              <a:rPr lang="ru-RU" sz="1400" b="1" dirty="0" err="1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Мыша</a:t>
            </a:r>
            <a:r>
              <a:rPr lang="ru-RU" sz="1400" b="1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тихонечко и дальше поехал. Съехал с горки, подъехал к магазину, </a:t>
            </a:r>
            <a:r>
              <a:rPr lang="ru-RU" sz="1400" b="1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сыру</a:t>
            </a:r>
            <a:r>
              <a:rPr lang="ru-RU" sz="14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 купил и обратно поехал. Только въехал на горку, видит - кот проснулся. Потягивается. "Посижу-ка я под кустиком, - думает </a:t>
            </a:r>
            <a:r>
              <a:rPr lang="ru-RU" sz="1400" b="1" dirty="0" err="1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Мыша</a:t>
            </a:r>
            <a:r>
              <a:rPr lang="ru-RU" sz="14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, - съем кусочек </a:t>
            </a:r>
            <a:r>
              <a:rPr lang="ru-RU" sz="1400" b="1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сыра</a:t>
            </a:r>
            <a:r>
              <a:rPr lang="ru-RU" sz="14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". Сел и отъел кусочек. - Эх, только сел, а уже всё съел... Но уж лучше я </a:t>
            </a:r>
            <a:r>
              <a:rPr lang="ru-RU" sz="1400" b="1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сыр</a:t>
            </a:r>
            <a:r>
              <a:rPr lang="ru-RU" sz="14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 съем, чем кот меня вместе с </a:t>
            </a:r>
            <a:r>
              <a:rPr lang="ru-RU" sz="1400" b="1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сыром</a:t>
            </a:r>
            <a:r>
              <a:rPr lang="ru-RU" sz="1400" dirty="0">
                <a:solidFill>
                  <a:srgbClr val="333333"/>
                </a:solidFill>
                <a:latin typeface="Arial"/>
                <a:ea typeface="Calibri"/>
                <a:cs typeface="Times New Roman"/>
              </a:rPr>
              <a:t>. 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" name="Рисунок 4" descr="C:\Users\3-12\Documents\Scanned Documents\Рисунок (255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74" b="61330"/>
          <a:stretch/>
        </p:blipFill>
        <p:spPr bwMode="auto">
          <a:xfrm>
            <a:off x="1430531" y="2802752"/>
            <a:ext cx="7357356" cy="3794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13772" y="143054"/>
            <a:ext cx="3190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Ментальные карты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5968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7632848" cy="1584176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формирующее оценивание?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Формирующее оценивание это-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7848872" cy="4752528"/>
          </a:xfrm>
        </p:spPr>
        <p:txBody>
          <a:bodyPr>
            <a:noAutofit/>
          </a:bodyPr>
          <a:lstStyle/>
          <a:p>
            <a:pPr lvl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Технический прием.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2 -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Оценочная процедура, способствующая развитию обучающихся, обеспечивающая эффективную обратную связь </a:t>
            </a:r>
          </a:p>
          <a:p>
            <a:pPr lvl="0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обучающимися.</a:t>
            </a:r>
          </a:p>
          <a:p>
            <a:pPr lvl="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Оценивание обучения.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-04\Desktop\ФОТО К ФО\ФОТО к ПЕДСОВЕТУ\20190125_1715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5" t="2993" r="9324" b="4934"/>
          <a:stretch/>
        </p:blipFill>
        <p:spPr bwMode="auto">
          <a:xfrm>
            <a:off x="1484768" y="1249379"/>
            <a:ext cx="6808206" cy="520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40313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58051"/>
            <a:ext cx="78863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Интеллект-карта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графическое выражение 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роцесса мышления с помощью схем, рисунков </a:t>
            </a:r>
          </a:p>
        </p:txBody>
      </p:sp>
    </p:spTree>
    <p:extLst>
      <p:ext uri="{BB962C8B-B14F-4D97-AF65-F5344CB8AC3E}">
        <p14:creationId xmlns:p14="http://schemas.microsoft.com/office/powerpoint/2010/main" val="39810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-04\Desktop\ФОТО К ФО\20190126_1229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4" b="4243"/>
          <a:stretch/>
        </p:blipFill>
        <p:spPr bwMode="auto">
          <a:xfrm>
            <a:off x="1207958" y="1268760"/>
            <a:ext cx="785042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99827" y="401922"/>
            <a:ext cx="2641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понятий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63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-04\Desktop\ФОТО К ФО\20190126_12113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1" t="1706" r="7821" b="7475"/>
          <a:stretch/>
        </p:blipFill>
        <p:spPr bwMode="auto">
          <a:xfrm>
            <a:off x="1367073" y="1149790"/>
            <a:ext cx="7061704" cy="516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255680"/>
            <a:ext cx="2641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понятий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0007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-04\Desktop\ФОТО К ФО\IMG-310cbc2fcee32e5ac05a1e1b99412542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t="18832" r="3025" b="31884"/>
          <a:stretch/>
        </p:blipFill>
        <p:spPr bwMode="auto">
          <a:xfrm>
            <a:off x="1403648" y="1268760"/>
            <a:ext cx="748852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635896" y="314118"/>
            <a:ext cx="2641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понятий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211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-04\Desktop\2 класс КОНТРОЛЬНЫЕ 1\Screenshot_20210823_18414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7"/>
          <a:stretch/>
        </p:blipFill>
        <p:spPr bwMode="auto">
          <a:xfrm>
            <a:off x="1043608" y="1060957"/>
            <a:ext cx="7905201" cy="521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30304" y="260648"/>
            <a:ext cx="4731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обратной связи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1871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-04\Desktop\2 класс КОНТРОЛЬНЫЕ 1\20210823_184318.bi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13" r="36140"/>
          <a:stretch/>
        </p:blipFill>
        <p:spPr bwMode="auto">
          <a:xfrm>
            <a:off x="1691680" y="1268760"/>
            <a:ext cx="6964360" cy="492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01922"/>
            <a:ext cx="4731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обратной связи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184756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-04\Desktop\2 класс КОНТРОЛЬНЫЕ 1\Screenshot_20210823_1737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242" y="1412776"/>
            <a:ext cx="6912768" cy="438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414345"/>
            <a:ext cx="4731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Сигналы обратной связи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312154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-04\Downloads\IMG_20210823_140302_resized_20210823_0433393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" r="3574" b="2089"/>
          <a:stretch/>
        </p:blipFill>
        <p:spPr bwMode="auto">
          <a:xfrm rot="16200000">
            <a:off x="2665198" y="-705412"/>
            <a:ext cx="4633382" cy="777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6298" y="21542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самооценки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64432" y="5661248"/>
            <a:ext cx="31214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youtu.be/vmyOBGQ4liY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31743" y="6120661"/>
            <a:ext cx="3078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youtu.be/Jm3Ko636A1Y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18864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Критериальное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оценивание применяется для того, чтобы: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2889" y="653299"/>
            <a:ext cx="6703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ченик имел критерии оценивания,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помогающие постепенно продвигаться к цели;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1-04\Downloads\IMG_20210823_140302_resized_20210823_04333937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" r="3574" b="2089"/>
          <a:stretch/>
        </p:blipFill>
        <p:spPr bwMode="auto">
          <a:xfrm rot="16200000">
            <a:off x="2811707" y="863661"/>
            <a:ext cx="4166047" cy="699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62889" y="167119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самооценки</a:t>
            </a:r>
          </a:p>
        </p:txBody>
      </p:sp>
    </p:spTree>
    <p:extLst>
      <p:ext uri="{BB962C8B-B14F-4D97-AF65-F5344CB8AC3E}">
        <p14:creationId xmlns:p14="http://schemas.microsoft.com/office/powerpoint/2010/main" val="32683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88640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Критериальное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оценивание применяется для того, чтобы: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7" y="764704"/>
            <a:ext cx="7704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ченик получал обратную связь,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помогающую ему корректировать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действия, направленные на достижение цели.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003023"/>
              </p:ext>
            </p:extLst>
          </p:nvPr>
        </p:nvGraphicFramePr>
        <p:xfrm>
          <a:off x="1103987" y="2060848"/>
          <a:ext cx="7668880" cy="3995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696"/>
                <a:gridCol w="778774"/>
                <a:gridCol w="778774"/>
                <a:gridCol w="778774"/>
                <a:gridCol w="778774"/>
                <a:gridCol w="778774"/>
                <a:gridCol w="677672"/>
                <a:gridCol w="677672"/>
                <a:gridCol w="871682"/>
                <a:gridCol w="385288"/>
              </a:tblGrid>
              <a:tr h="2005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 учащегося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Регулятивные УУД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 vert="vert270"/>
                </a:tc>
              </a:tr>
              <a:tr h="2062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 организовывать свое рабочее место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Следовать режиму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учебной 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ной деятельности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лять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формулировать цель  учебной деятель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ности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с помощью учителя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лять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ния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  на уроках и во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внеуроч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ной деятельности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Следовать при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нии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заданий 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циям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учителя  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алгорит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мам, описывающем стандарт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учебные действия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Осуществлять само и взаимопроверку работ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Коррек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тировать выполнение задания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Оценивать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ние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своего задания по следую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щим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парамет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рам: легко или трудно выполнять, в чем сложность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 Ф.И.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</a:tr>
              <a:tr h="2005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 Ф.И.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3585" marR="43585" marT="0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7624" y="6309320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– не научился    1 б. – частично научился     2 б. – в полной мере научился</a:t>
            </a:r>
          </a:p>
        </p:txBody>
      </p:sp>
    </p:spTree>
    <p:extLst>
      <p:ext uri="{BB962C8B-B14F-4D97-AF65-F5344CB8AC3E}">
        <p14:creationId xmlns:p14="http://schemas.microsoft.com/office/powerpoint/2010/main" val="30462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88640"/>
            <a:ext cx="7632848" cy="1584176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формирующее оценивание? 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Формирующее оценивание это-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7848872" cy="4752528"/>
          </a:xfrm>
        </p:spPr>
        <p:txBody>
          <a:bodyPr>
            <a:noAutofit/>
          </a:bodyPr>
          <a:lstStyle/>
          <a:p>
            <a:pPr lvl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Технический прием.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2 -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Оценочная процедура, способствующая развитию обучающихся, обеспечивающая эффективную обратную связь </a:t>
            </a:r>
          </a:p>
          <a:p>
            <a:pPr lvl="0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обучающимися.</a:t>
            </a:r>
          </a:p>
          <a:p>
            <a:pPr lvl="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Оценивание обучения.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1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Результаты применения инструментов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критериального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оценивания: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Arial"/>
              <a:buChar char="•"/>
            </a:pPr>
            <a:r>
              <a:rPr lang="ru-RU" sz="3600" dirty="0">
                <a:solidFill>
                  <a:srgbClr val="333333"/>
                </a:solidFill>
                <a:latin typeface="Helvetica Neue"/>
              </a:rPr>
              <a:t>Определение границ </a:t>
            </a:r>
            <a:r>
              <a:rPr lang="ru-RU" sz="3600" dirty="0" smtClean="0">
                <a:solidFill>
                  <a:srgbClr val="333333"/>
                </a:solidFill>
                <a:latin typeface="Helvetica Neue"/>
              </a:rPr>
              <a:t>знания-незнания;</a:t>
            </a:r>
            <a:endParaRPr lang="ru-RU" sz="3600" dirty="0">
              <a:solidFill>
                <a:srgbClr val="333333"/>
              </a:solidFill>
              <a:latin typeface="Helvetica Neue"/>
            </a:endParaRPr>
          </a:p>
          <a:p>
            <a:pPr>
              <a:buFont typeface="Arial"/>
              <a:buChar char="•"/>
            </a:pPr>
            <a:r>
              <a:rPr lang="ru-RU" sz="3600" dirty="0">
                <a:solidFill>
                  <a:srgbClr val="333333"/>
                </a:solidFill>
                <a:latin typeface="Helvetica Neue"/>
              </a:rPr>
              <a:t>Определение направления коррекционной </a:t>
            </a:r>
            <a:r>
              <a:rPr lang="ru-RU" sz="3600" dirty="0" smtClean="0">
                <a:solidFill>
                  <a:srgbClr val="333333"/>
                </a:solidFill>
                <a:latin typeface="Helvetica Neue"/>
              </a:rPr>
              <a:t>работы;</a:t>
            </a:r>
            <a:endParaRPr lang="ru-RU" sz="3600" dirty="0">
              <a:solidFill>
                <a:srgbClr val="333333"/>
              </a:solidFill>
              <a:latin typeface="Helvetica Neue"/>
            </a:endParaRPr>
          </a:p>
          <a:p>
            <a:pPr>
              <a:buFont typeface="Arial"/>
              <a:buChar char="•"/>
            </a:pPr>
            <a:r>
              <a:rPr lang="ru-RU" sz="3600" dirty="0">
                <a:solidFill>
                  <a:srgbClr val="333333"/>
                </a:solidFill>
                <a:latin typeface="Helvetica Neue"/>
              </a:rPr>
              <a:t>Оценивание личной динамики </a:t>
            </a:r>
            <a:r>
              <a:rPr lang="ru-RU" sz="3600" dirty="0" smtClean="0">
                <a:solidFill>
                  <a:srgbClr val="333333"/>
                </a:solidFill>
                <a:latin typeface="Helvetica Neue"/>
              </a:rPr>
              <a:t>учащихся;</a:t>
            </a:r>
            <a:endParaRPr lang="ru-RU" sz="3600" dirty="0">
              <a:solidFill>
                <a:srgbClr val="333333"/>
              </a:solidFill>
              <a:latin typeface="Helvetica Neue"/>
            </a:endParaRPr>
          </a:p>
          <a:p>
            <a:pPr algn="just">
              <a:buFont typeface="Arial"/>
              <a:buChar char="•"/>
            </a:pPr>
            <a:r>
              <a:rPr lang="ru-RU" sz="3600" dirty="0">
                <a:solidFill>
                  <a:srgbClr val="333333"/>
                </a:solidFill>
                <a:latin typeface="Helvetica Neue"/>
              </a:rPr>
              <a:t>Мотивирование учащихся к </a:t>
            </a:r>
            <a:r>
              <a:rPr lang="ru-RU" sz="3600" dirty="0" smtClean="0">
                <a:solidFill>
                  <a:srgbClr val="333333"/>
                </a:solidFill>
                <a:latin typeface="Helvetica Neue"/>
              </a:rPr>
              <a:t>обучению;</a:t>
            </a:r>
            <a:endParaRPr lang="ru-RU" sz="3600" dirty="0">
              <a:solidFill>
                <a:srgbClr val="333333"/>
              </a:solidFill>
              <a:latin typeface="Helvetica Neue"/>
            </a:endParaRPr>
          </a:p>
          <a:p>
            <a:pPr algn="just">
              <a:buFont typeface="Arial"/>
              <a:buChar char="•"/>
            </a:pPr>
            <a:r>
              <a:rPr lang="ru-RU" sz="3600" dirty="0">
                <a:solidFill>
                  <a:srgbClr val="333333"/>
                </a:solidFill>
                <a:latin typeface="Helvetica Neue"/>
              </a:rPr>
              <a:t>Стимулирование ответственности учащихся за образовательные </a:t>
            </a:r>
            <a:r>
              <a:rPr lang="ru-RU" sz="3600" dirty="0" smtClean="0">
                <a:solidFill>
                  <a:srgbClr val="333333"/>
                </a:solidFill>
                <a:latin typeface="Helvetica Neue"/>
              </a:rPr>
              <a:t>результаты.</a:t>
            </a:r>
            <a:endParaRPr lang="ru-RU" sz="3600" dirty="0">
              <a:solidFill>
                <a:srgbClr val="333333"/>
              </a:solidFill>
              <a:latin typeface="Helvetica Neue"/>
            </a:endParaRPr>
          </a:p>
          <a:p>
            <a:pPr algn="just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7877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632848" cy="158417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Целью формирующего оценивания является: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556792"/>
            <a:ext cx="7848872" cy="4752528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корректировка деятельности учителя и обучающихся в процессе обучения на основе промежуточных результатов.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регистрация продвижения обучения.</a:t>
            </a:r>
          </a:p>
          <a:p>
            <a:pPr lvl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подведение итогов для выставления отметок.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7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632848" cy="158417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Целью формирующего оценивания является: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556792"/>
            <a:ext cx="7848872" cy="4752528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корректировка деятельности учителя и обучающихся в процессе обучения на основе промежуточных результатов.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регистрация продвижения обучения.</a:t>
            </a:r>
          </a:p>
          <a:p>
            <a:pPr lvl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подведение итогов для выставления отметок.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6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763284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играет главную роль современном обществе в обеспечении успешных достижений в обучении обучающихся ?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848872" cy="4752528"/>
          </a:xfrm>
        </p:spPr>
        <p:txBody>
          <a:bodyPr>
            <a:noAutofit/>
          </a:bodyPr>
          <a:lstStyle/>
          <a:p>
            <a:pPr lvl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внутренняя мотивация.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самореализация учеников.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осведомление ученика о том, что он достиг определенного уровня в обучении.</a:t>
            </a:r>
          </a:p>
          <a:p>
            <a:pPr lvl="0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548680"/>
            <a:ext cx="7632848" cy="15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играет главную роль современном обществе в обеспечении успешных достижений в обучении обучающихся ?</a:t>
            </a:r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848872" cy="4752528"/>
          </a:xfrm>
        </p:spPr>
        <p:txBody>
          <a:bodyPr>
            <a:noAutofit/>
          </a:bodyPr>
          <a:lstStyle/>
          <a:p>
            <a:pPr lvl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внутренняя мотивация.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самореализация учеников.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осведомление ученика о том, что он достиг определенного уровня в обучении.</a:t>
            </a:r>
          </a:p>
          <a:p>
            <a:pPr lvl="0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41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836712"/>
            <a:ext cx="7632848" cy="19442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того, чтобы повысить внутреннюю мотивацию обучающихся, очень важно учитывать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848872" cy="4752528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предыдущий опыт их достижений.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целенаправленную организацию активной деятельности на уроке с обеспечением обратной связи с обучающимися.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перечисленное.</a:t>
            </a:r>
          </a:p>
          <a:p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4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836712"/>
            <a:ext cx="7632848" cy="194421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того, чтобы повысить внутреннюю мотивацию обучающихся, очень важно учитывать</a:t>
            </a:r>
            <a:r>
              <a:rPr lang="ru-RU" sz="2800" dirty="0" smtClean="0">
                <a:solidFill>
                  <a:srgbClr val="7030A0"/>
                </a:solidFill>
              </a:rPr>
              <a:t/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988840"/>
            <a:ext cx="7848872" cy="4752528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предыдущий опыт их достижений.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целенаправленную организацию активной деятельности на уроке с обеспечением обратной связи с обучающимися.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3 -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перечисленное.</a:t>
            </a:r>
          </a:p>
          <a:p>
            <a:endParaRPr lang="ru-RU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66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19087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972</TotalTime>
  <Words>580</Words>
  <Application>Microsoft Office PowerPoint</Application>
  <PresentationFormat>Экран (4:3)</PresentationFormat>
  <Paragraphs>157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Солнцестояние</vt:lpstr>
      <vt:lpstr>TS101908700</vt:lpstr>
      <vt:lpstr>7_Тема Office</vt:lpstr>
      <vt:lpstr>Презентация PowerPoint</vt:lpstr>
      <vt:lpstr>Что такое формирующее оценивание?  Формирующее оценивание это- </vt:lpstr>
      <vt:lpstr>Что такое формирующее оценивание?  Формирующее оценивание это- </vt:lpstr>
      <vt:lpstr>Целью формирующего оценивания является: </vt:lpstr>
      <vt:lpstr>Целью формирующего оценивания является: </vt:lpstr>
      <vt:lpstr> Что играет главную роль современном обществе в обеспечении успешных достижений в обучении обучающихся ? </vt:lpstr>
      <vt:lpstr> Что играет главную роль современном обществе в обеспечении успешных достижений в обучении обучающихся ? </vt:lpstr>
      <vt:lpstr>    Для того, чтобы повысить внутреннюю мотивацию обучающихся, очень важно учитывать  </vt:lpstr>
      <vt:lpstr>    Для того, чтобы повысить внутреннюю мотивацию обучающихся, очень важно учитывать  </vt:lpstr>
      <vt:lpstr>    Основная роль учителя в процессе обучения:  </vt:lpstr>
      <vt:lpstr>    Основная роль учителя в процессе обучения: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применения инструментов критериального оценивания: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metodist</dc:creator>
  <cp:lastModifiedBy>1-04</cp:lastModifiedBy>
  <cp:revision>68</cp:revision>
  <dcterms:created xsi:type="dcterms:W3CDTF">2018-11-13T02:39:27Z</dcterms:created>
  <dcterms:modified xsi:type="dcterms:W3CDTF">2021-08-24T05:06:39Z</dcterms:modified>
</cp:coreProperties>
</file>