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83" r:id="rId7"/>
    <p:sldId id="268" r:id="rId8"/>
    <p:sldId id="273" r:id="rId9"/>
    <p:sldId id="267" r:id="rId10"/>
    <p:sldId id="263" r:id="rId11"/>
    <p:sldId id="292" r:id="rId12"/>
    <p:sldId id="269" r:id="rId13"/>
    <p:sldId id="270" r:id="rId14"/>
    <p:sldId id="271" r:id="rId15"/>
    <p:sldId id="272" r:id="rId16"/>
    <p:sldId id="274" r:id="rId17"/>
    <p:sldId id="257" r:id="rId18"/>
    <p:sldId id="282" r:id="rId19"/>
    <p:sldId id="281" r:id="rId20"/>
    <p:sldId id="284" r:id="rId21"/>
    <p:sldId id="285" r:id="rId22"/>
    <p:sldId id="275" r:id="rId23"/>
    <p:sldId id="276" r:id="rId24"/>
    <p:sldId id="278" r:id="rId25"/>
    <p:sldId id="277" r:id="rId26"/>
    <p:sldId id="286" r:id="rId27"/>
    <p:sldId id="287" r:id="rId28"/>
    <p:sldId id="293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725225225225228E-2"/>
          <c:y val="0.10150695258837326"/>
          <c:w val="0.93355855855855852"/>
          <c:h val="0.898493047411626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349843938426625"/>
                  <c:y val="0.135835985927291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26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07813719231042"/>
                      <c:h val="0.210672641983581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9782285237993894"/>
                  <c:y val="-0.2495517116211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/>
                      <a:t>88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1666666666668"/>
                      <c:h val="0.130787037037037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'Посещение семинаров инфо 04.04'!$I$24:$I$25</c:f>
              <c:strCache>
                <c:ptCount val="2"/>
                <c:pt idx="0">
                  <c:v>Не предоставлены сведения</c:v>
                </c:pt>
                <c:pt idx="1">
                  <c:v>Предоставили матрицу</c:v>
                </c:pt>
              </c:strCache>
            </c:strRef>
          </c:cat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27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4037274211759618E-2"/>
          <c:w val="1"/>
          <c:h val="0.97596272578824039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823667826405421"/>
                  <c:y val="-0.331049536233631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04.04'!$J$28:$J$29</c:f>
              <c:numCache>
                <c:formatCode>General</c:formatCode>
                <c:ptCount val="2"/>
                <c:pt idx="0">
                  <c:v>18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6092218202454417E-2"/>
          <c:w val="1"/>
          <c:h val="0.92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737174544576585"/>
                  <c:y val="-0.263573242533872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/>
                      <a:t>50</a:t>
                    </a:r>
                    <a:endParaRPr lang="en-US" sz="32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84452296819788"/>
                      <c:h val="0.202702702702702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547274464079683"/>
                  <c:y val="7.36219099833078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/>
                      <a:t>64</a:t>
                    </a:r>
                    <a:endParaRPr lang="en-US" sz="32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77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138385694048647"/>
        </c:manualLayout>
      </c:layout>
      <c:pie3DChart>
        <c:varyColors val="1"/>
        <c:ser>
          <c:idx val="0"/>
          <c:order val="0"/>
          <c:spPr>
            <a:solidFill>
              <a:srgbClr val="7030A0"/>
            </a:solidFill>
          </c:spPr>
          <c:explosion val="26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8869034920242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108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035498850592024E-2"/>
          <c:w val="0.99243739997470148"/>
          <c:h val="0.94964501149407976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95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4714196171932242E-2"/>
          <c:w val="1"/>
          <c:h val="0.98528580382806774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15525058101673"/>
                  <c:y val="-0.293635805223387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05237715770296"/>
                  <c:y val="9.7991586064737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04.04'!$J$104:$J$105</c:f>
              <c:numCache>
                <c:formatCode>General</c:formatCode>
                <c:ptCount val="2"/>
                <c:pt idx="0">
                  <c:v>75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338546239037271E-2"/>
          <c:y val="0"/>
          <c:w val="0.98626009533586878"/>
          <c:h val="0.94962105234512129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2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953782049336118"/>
                  <c:y val="0.114876432263802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282205091710396"/>
                  <c:y val="-0.329091948150906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04.04'!$J$26:$J$27</c:f>
              <c:numCache>
                <c:formatCode>General</c:formatCode>
                <c:ptCount val="2"/>
                <c:pt idx="0">
                  <c:v>17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338546239037271E-2"/>
          <c:y val="0"/>
          <c:w val="0.98626009533586878"/>
          <c:h val="0.94962105234512129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2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645863736573595"/>
                  <c:y val="-0.28981795421456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04.04'!$J$26:$J$27</c:f>
              <c:numCache>
                <c:formatCode>General</c:formatCode>
                <c:ptCount val="2"/>
                <c:pt idx="0">
                  <c:v>26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338546239037271E-2"/>
          <c:y val="0"/>
          <c:w val="0.98626009533586878"/>
          <c:h val="0.94962105234512129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2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645863736573595"/>
                  <c:y val="-0.28981795421456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04.04'!$J$26:$J$27</c:f>
              <c:numCache>
                <c:formatCode>General</c:formatCode>
                <c:ptCount val="2"/>
                <c:pt idx="0">
                  <c:v>27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186053223789524E-2"/>
          <c:w val="1"/>
          <c:h val="0.98796494442704663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705002851521419"/>
                  <c:y val="2.997353931789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44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276531089075156"/>
                  <c:y val="-0.177423673645657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04.04'!$I$19:$I$20</c:f>
              <c:numCache>
                <c:formatCode>General</c:formatCode>
                <c:ptCount val="2"/>
                <c:pt idx="0">
                  <c:v>44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1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2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4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0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2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1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6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7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D1A8-A0BA-4FB5-8042-BF05858354F4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1C02C-0A11-4661-82E6-A7244D5D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850" y="1122363"/>
            <a:ext cx="10763250" cy="23876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Анализ </a:t>
            </a:r>
            <a:r>
              <a:rPr lang="ru-RU" sz="2800" b="1" dirty="0"/>
              <a:t>выполнения </a:t>
            </a:r>
            <a:r>
              <a:rPr lang="ru-RU" sz="2800" b="1" dirty="0" smtClean="0"/>
              <a:t>общеобразовательными </a:t>
            </a:r>
            <a:r>
              <a:rPr lang="ru-RU" sz="2800" b="1" dirty="0"/>
              <a:t>организациями </a:t>
            </a:r>
            <a:r>
              <a:rPr lang="ru-RU" sz="2800" dirty="0"/>
              <a:t>Дорожной карты реализации приоритетных направлений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развития </a:t>
            </a:r>
            <a:r>
              <a:rPr lang="ru-RU" sz="2800" dirty="0"/>
              <a:t>МСО г. Красноярска,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принятой </a:t>
            </a:r>
            <a:r>
              <a:rPr lang="ru-RU" sz="2800" dirty="0"/>
              <a:t>по итогам городской августовской конференции 2018 </a:t>
            </a:r>
            <a:r>
              <a:rPr lang="ru-RU" sz="2800" dirty="0" smtClean="0"/>
              <a:t>года, по состоянию на </a:t>
            </a:r>
            <a:r>
              <a:rPr lang="ru-RU" sz="2800" b="1" dirty="0" smtClean="0"/>
              <a:t>18 июня 2019</a:t>
            </a:r>
            <a:r>
              <a:rPr lang="ru-RU" sz="2800" dirty="0" smtClean="0"/>
              <a:t> </a:t>
            </a:r>
            <a:r>
              <a:rPr lang="ru-RU" sz="2800" dirty="0"/>
              <a:t>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475" y="4497388"/>
            <a:ext cx="9144000" cy="1350962"/>
          </a:xfrm>
        </p:spPr>
        <p:txBody>
          <a:bodyPr/>
          <a:lstStyle/>
          <a:p>
            <a:r>
              <a:rPr lang="ru-RU" dirty="0" smtClean="0"/>
              <a:t>Совещание директоров общеобразовательных организаций и учреждений дополнительного образования</a:t>
            </a:r>
          </a:p>
          <a:p>
            <a:r>
              <a:rPr lang="ru-RU" dirty="0" smtClean="0"/>
              <a:t>20 июня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2262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28878"/>
              </p:ext>
            </p:extLst>
          </p:nvPr>
        </p:nvGraphicFramePr>
        <p:xfrm>
          <a:off x="431800" y="2034116"/>
          <a:ext cx="11468462" cy="462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 из 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Уточнены образовательные результаты, технологии, процедуры оценивания</a:t>
                      </a:r>
                      <a:endParaRPr lang="ru-RU" dirty="0"/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6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Лицей № 7, 28, Гимназия № 8, СШ № 12, 19, Прогимназия № 131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2, 16, Лицей № 2, СШ № 4, 10, 51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4, Лицей № 11, СШ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№ 8, 55, 63, 81,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15, Лицей № 3, Лицей № 12, СШ № 13, 50, 64, 88, 148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13, Лицей № 1, Лицей № 8, Лицей № 10, СШ-И № 1, </a:t>
                      </a:r>
                      <a:b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3, 36,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72, 82, 133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14, СШ № 45, 62, 92, 93, 137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1, 2, 7, 18, 56, 66, 69, 70, 85, 91, 98, 108, 115, 121, 129, 139, 141, 144, 145, 147, 150, 151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5973" b="7002"/>
          <a:stretch/>
        </p:blipFill>
        <p:spPr>
          <a:xfrm>
            <a:off x="838199" y="1943100"/>
            <a:ext cx="10148031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3.3</a:t>
            </a:r>
            <a:r>
              <a:rPr lang="ru-RU" sz="2200" b="1" dirty="0"/>
              <a:t>. Продолжить поиск и реализацию моделей управления </a:t>
            </a:r>
            <a:r>
              <a:rPr lang="ru-RU" sz="2200" b="1" dirty="0" smtClean="0"/>
              <a:t>… муниципальной системой </a:t>
            </a:r>
            <a:r>
              <a:rPr lang="ru-RU" sz="2200" b="1" dirty="0"/>
              <a:t>образования.</a:t>
            </a:r>
          </a:p>
          <a:p>
            <a:pPr marL="0" indent="0" algn="just">
              <a:buNone/>
            </a:pPr>
            <a:r>
              <a:rPr lang="ru-RU" sz="2200" dirty="0" smtClean="0"/>
              <a:t>3.3.4. </a:t>
            </a:r>
            <a:r>
              <a:rPr lang="ru-RU" sz="2200" dirty="0"/>
              <a:t>Создать на сайте каждой общеобразовательной организации раздел «Красноярский стандарт качества образования» с приоритетными направлениями развития МСО, где разместить план мероприятий на 2018-2019 учебный год с деятельностью по каждому направлению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2360"/>
              </p:ext>
            </p:extLst>
          </p:nvPr>
        </p:nvGraphicFramePr>
        <p:xfrm>
          <a:off x="261257" y="2743200"/>
          <a:ext cx="11639004" cy="392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502"/>
                <a:gridCol w="5819502"/>
              </a:tblGrid>
              <a:tr h="392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«Красноярский стандарт качества образования»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создан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112 организациях.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План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ДК) мероприятий по 4 направлениям КСКО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представлен 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98 организациях.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625102"/>
              </p:ext>
            </p:extLst>
          </p:nvPr>
        </p:nvGraphicFramePr>
        <p:xfrm>
          <a:off x="261256" y="3389586"/>
          <a:ext cx="5540454" cy="327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46754"/>
              </p:ext>
            </p:extLst>
          </p:nvPr>
        </p:nvGraphicFramePr>
        <p:xfrm>
          <a:off x="6306206" y="3216166"/>
          <a:ext cx="5454870" cy="345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52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6010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3.3.4. Создать на сайте каждой общеобразовательной организации раздел «Красноярский стандарт качества образования» </a:t>
            </a:r>
            <a:r>
              <a:rPr lang="ru-RU" sz="2200" dirty="0" smtClean="0"/>
              <a:t>с планом мероприятий по 4 направлениям развития МСО.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96607"/>
              </p:ext>
            </p:extLst>
          </p:nvPr>
        </p:nvGraphicFramePr>
        <p:xfrm>
          <a:off x="431800" y="1813560"/>
          <a:ext cx="11297745" cy="478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916"/>
                <a:gridCol w="4297174"/>
                <a:gridCol w="4729655"/>
              </a:tblGrid>
              <a:tr h="4724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раздел КСКО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план (ДК) по 4 направлениям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Железнодорожный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Лицей № 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612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4, СШ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№ 8, 46, 63, 135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65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44 (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 задачам 2017-2018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уч.года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612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»,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3, </a:t>
                      </a:r>
                      <a:br>
                        <a:rPr lang="ru-R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21, 36, 84, 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62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69,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СШ № 149 (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 задачам 2017-2018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уч.года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5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90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r>
              <a:rPr lang="ru-RU" sz="2200" b="1" dirty="0" smtClean="0"/>
              <a:t>1.4.3. </a:t>
            </a:r>
            <a:r>
              <a:rPr lang="ru-RU" sz="2400" dirty="0"/>
              <a:t>Составить и утвердить на методическом совете план мероприятий на 2018-2019 учебный год по обеспечению формирования системы приоритетно выделенных личностных и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результатов, направленных на повышение качества освоения учебных </a:t>
            </a:r>
            <a:r>
              <a:rPr lang="ru-RU" sz="2400" dirty="0" smtClean="0"/>
              <a:t>предметов				</a:t>
            </a:r>
            <a:r>
              <a:rPr lang="ru-RU" sz="2200" b="1" dirty="0" smtClean="0"/>
              <a:t>Срок: до 30 ноября 2018</a:t>
            </a:r>
          </a:p>
          <a:p>
            <a:pPr marL="0" indent="0" algn="just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sz="2200" b="1" u="sng" dirty="0" smtClean="0"/>
              <a:t>18 июня 2019 </a:t>
            </a:r>
            <a:r>
              <a:rPr lang="ru-RU" sz="2200" b="1" dirty="0" smtClean="0"/>
              <a:t>	</a:t>
            </a:r>
          </a:p>
          <a:p>
            <a:pPr marL="0" indent="0">
              <a:buNone/>
            </a:pPr>
            <a:r>
              <a:rPr lang="ru-RU" sz="2200" b="1" dirty="0" smtClean="0"/>
              <a:t>Сведения о выполнении задачи 1.4.3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93 организации имеют план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21 </a:t>
            </a:r>
            <a:r>
              <a:rPr lang="ru-RU" sz="2200" b="1" dirty="0" smtClean="0">
                <a:solidFill>
                  <a:srgbClr val="7030A0"/>
                </a:solidFill>
              </a:rPr>
              <a:t>организация </a:t>
            </a:r>
            <a:r>
              <a:rPr lang="ru-RU" sz="2200" b="1" dirty="0" smtClean="0">
                <a:solidFill>
                  <a:srgbClr val="FF0000"/>
                </a:solidFill>
              </a:rPr>
              <a:t>не имеет план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681732"/>
              </p:ext>
            </p:extLst>
          </p:nvPr>
        </p:nvGraphicFramePr>
        <p:xfrm>
          <a:off x="6132786" y="3421117"/>
          <a:ext cx="5767476" cy="318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60002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1.4.3. </a:t>
            </a:r>
            <a:r>
              <a:rPr lang="ru-RU" sz="2200" dirty="0"/>
              <a:t>Составить и утвердить на методическом совете план мероприятий на 2018-2019 учебный год по обеспечению формирования системы приоритетно выделенных личностных и </a:t>
            </a:r>
            <a:r>
              <a:rPr lang="ru-RU" sz="2200" dirty="0" err="1"/>
              <a:t>метапредметных</a:t>
            </a:r>
            <a:r>
              <a:rPr lang="ru-RU" sz="2200" dirty="0"/>
              <a:t> результатов, направленных на повышение качества освоения учебных предметов				</a:t>
            </a:r>
            <a:r>
              <a:rPr lang="ru-RU" sz="2200" dirty="0" smtClean="0"/>
              <a:t>		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ноября </a:t>
            </a:r>
            <a:r>
              <a:rPr lang="ru-RU" sz="2200" b="1" dirty="0" smtClean="0"/>
              <a:t>2018</a:t>
            </a:r>
            <a:br>
              <a:rPr lang="ru-RU" sz="2200" b="1" dirty="0" smtClean="0"/>
            </a:br>
            <a:r>
              <a:rPr lang="ru-RU" sz="2200" b="1" u="sng" dirty="0" smtClean="0"/>
              <a:t>18 июня 2019</a:t>
            </a:r>
            <a:endParaRPr lang="ru-RU" sz="2200" b="1" u="sng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1025"/>
              </p:ext>
            </p:extLst>
          </p:nvPr>
        </p:nvGraphicFramePr>
        <p:xfrm>
          <a:off x="361769" y="2240801"/>
          <a:ext cx="11468462" cy="43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4078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план формирования образовательных результатов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 из 13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31, 44, 65, 89, 94, 148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84, 95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5, СШ № 17, 34, 45, 78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7, 18, 22, 149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1.5. </a:t>
            </a:r>
            <a:r>
              <a:rPr lang="ru-RU" sz="2400" b="1" dirty="0"/>
              <a:t>Повысить во </a:t>
            </a:r>
            <a:r>
              <a:rPr lang="ru-RU" sz="2400" b="1" dirty="0" err="1"/>
              <a:t>внутришкольной</a:t>
            </a:r>
            <a:r>
              <a:rPr lang="ru-RU" sz="2400" b="1" dirty="0"/>
              <a:t> системе оценки качества образования объективность оценивания системы образовательных результатов и качество мониторинга процесса по показателям их целенаправленного </a:t>
            </a:r>
            <a:r>
              <a:rPr lang="ru-RU" sz="2400" b="1" dirty="0" smtClean="0"/>
              <a:t>формирования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Информация </a:t>
            </a:r>
            <a:r>
              <a:rPr lang="ru-RU" sz="2400" dirty="0" smtClean="0"/>
              <a:t>о проведении </a:t>
            </a:r>
            <a:r>
              <a:rPr lang="ru-RU" sz="2400" dirty="0"/>
              <a:t>педагогических и методических советов, заседаний методических объединений, семинаров по освоению процедур оценивания, семинаров рефлексивно-аналитического характера с рассмотрением вопросов объективности оценивания результатов </a:t>
            </a:r>
            <a:r>
              <a:rPr lang="ru-RU" sz="2400" dirty="0" smtClean="0"/>
              <a:t>обучения </a:t>
            </a:r>
            <a:r>
              <a:rPr lang="ru-RU" sz="2400" dirty="0"/>
              <a:t>предоставлялась в рефлексивно-аналитической справке </a:t>
            </a:r>
            <a:r>
              <a:rPr lang="ru-RU" sz="2400" dirty="0" smtClean="0"/>
              <a:t>(</a:t>
            </a:r>
            <a:r>
              <a:rPr lang="ru-RU" sz="2400" b="1" dirty="0" smtClean="0"/>
              <a:t>формат </a:t>
            </a:r>
            <a:r>
              <a:rPr lang="ru-RU" sz="2400" b="1" dirty="0"/>
              <a:t>«А</a:t>
            </a:r>
            <a:r>
              <a:rPr lang="ru-RU" sz="2400" b="1" dirty="0" smtClean="0"/>
              <a:t>»)</a:t>
            </a:r>
            <a:r>
              <a:rPr lang="ru-RU" sz="2400" dirty="0" smtClean="0"/>
              <a:t>.		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</a:t>
            </a:r>
            <a:r>
              <a:rPr lang="ru-RU" sz="2200" b="1" dirty="0" smtClean="0"/>
              <a:t>января 2019</a:t>
            </a:r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72508"/>
              </p:ext>
            </p:extLst>
          </p:nvPr>
        </p:nvGraphicFramePr>
        <p:xfrm>
          <a:off x="3431627" y="3598817"/>
          <a:ext cx="4908331" cy="323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277" y="4803885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 </a:t>
            </a:r>
            <a:br>
              <a:rPr lang="ru-RU" sz="2400" dirty="0" smtClean="0"/>
            </a:br>
            <a:r>
              <a:rPr lang="ru-RU" sz="2400" dirty="0" smtClean="0"/>
              <a:t>в формате «А»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76343" y="3827691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49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1.5. </a:t>
            </a:r>
            <a:r>
              <a:rPr lang="ru-RU" sz="2400" b="1" dirty="0"/>
              <a:t>Повысить во </a:t>
            </a:r>
            <a:r>
              <a:rPr lang="ru-RU" sz="2400" b="1" dirty="0" err="1"/>
              <a:t>внутришкольной</a:t>
            </a:r>
            <a:r>
              <a:rPr lang="ru-RU" sz="2400" b="1" dirty="0"/>
              <a:t> системе оценки качества образования объективность оценивания системы образовательных результатов и качество мониторинга процесса по показателям их целенаправленного </a:t>
            </a:r>
            <a:r>
              <a:rPr lang="ru-RU" sz="2400" b="1" dirty="0" smtClean="0"/>
              <a:t>формирования. </a:t>
            </a:r>
            <a:br>
              <a:rPr lang="ru-RU" sz="2400" b="1" dirty="0" smtClean="0"/>
            </a:br>
            <a:r>
              <a:rPr lang="ru-RU" sz="2200" b="1" u="sng" dirty="0" smtClean="0"/>
              <a:t>18 июня 2019 </a:t>
            </a:r>
            <a:r>
              <a:rPr lang="ru-RU" sz="2400" b="1" dirty="0" smtClean="0"/>
              <a:t>				 (формат «А») 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</a:t>
            </a:r>
            <a:r>
              <a:rPr lang="ru-RU" sz="2200" b="1" dirty="0" smtClean="0"/>
              <a:t>января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69956"/>
              </p:ext>
            </p:extLst>
          </p:nvPr>
        </p:nvGraphicFramePr>
        <p:xfrm>
          <a:off x="431800" y="21865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о мероприятиях по объективности оценивания результатов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32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16, Лицей № 2, ОК «Покровский»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СШ №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 30,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39, 84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34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69, 134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7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2.2. Расширить арсенал владения цифровыми технологиями для обеспечения образовательного процесса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Информация </a:t>
            </a:r>
            <a:r>
              <a:rPr lang="ru-RU" sz="2400" dirty="0" smtClean="0"/>
              <a:t>о </a:t>
            </a:r>
            <a:r>
              <a:rPr lang="ru-RU" sz="2400" dirty="0"/>
              <a:t>об арсенале цифровых технологий (приёмов и способов), эффективно используемых педагогами в образовательном процессе конкретной образовательной организации для достижения приоритетно выделенных личностных, </a:t>
            </a:r>
            <a:r>
              <a:rPr lang="ru-RU" sz="2400" dirty="0" err="1"/>
              <a:t>метапредметных</a:t>
            </a:r>
            <a:r>
              <a:rPr lang="ru-RU" sz="2400" dirty="0"/>
              <a:t> и предметных образовательных результатов</a:t>
            </a:r>
            <a:r>
              <a:rPr lang="ru-RU" sz="2400" dirty="0" smtClean="0"/>
              <a:t> </a:t>
            </a:r>
            <a:r>
              <a:rPr lang="ru-RU" sz="2400" dirty="0"/>
              <a:t>предоставлялась в рефлексивно-аналитической справке </a:t>
            </a:r>
            <a:r>
              <a:rPr lang="ru-RU" sz="2400" dirty="0" smtClean="0"/>
              <a:t>(</a:t>
            </a:r>
            <a:r>
              <a:rPr lang="ru-RU" sz="2400" b="1" dirty="0" smtClean="0"/>
              <a:t>формат «Б»)</a:t>
            </a:r>
            <a:r>
              <a:rPr lang="ru-RU" sz="2400" dirty="0" smtClean="0"/>
              <a:t>.		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</a:t>
            </a:r>
            <a:r>
              <a:rPr lang="ru-RU" sz="2200" b="1" dirty="0" smtClean="0"/>
              <a:t>апреля 2019</a:t>
            </a:r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62328"/>
              </p:ext>
            </p:extLst>
          </p:nvPr>
        </p:nvGraphicFramePr>
        <p:xfrm>
          <a:off x="3431627" y="3598817"/>
          <a:ext cx="4908331" cy="323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277" y="4803885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</a:t>
            </a:r>
            <a:br>
              <a:rPr lang="ru-RU" sz="2400" dirty="0" smtClean="0"/>
            </a:br>
            <a:r>
              <a:rPr lang="ru-RU" sz="2400" dirty="0" smtClean="0"/>
              <a:t>в формате «Б»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76343" y="3827691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972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2.2. </a:t>
            </a:r>
            <a:r>
              <a:rPr lang="ru-RU" sz="2400" b="1" dirty="0"/>
              <a:t>Расширить арсенал владения цифровыми технологиями для обеспечения образовательного </a:t>
            </a:r>
            <a:r>
              <a:rPr lang="ru-RU" sz="2400" b="1" dirty="0" smtClean="0"/>
              <a:t>процесса. </a:t>
            </a:r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  <a:r>
              <a:rPr lang="ru-RU" sz="2200" b="1" dirty="0" smtClean="0"/>
              <a:t> 				</a:t>
            </a:r>
            <a:r>
              <a:rPr lang="ru-RU" sz="2400" b="1" dirty="0" smtClean="0"/>
              <a:t>(</a:t>
            </a:r>
            <a:r>
              <a:rPr lang="ru-RU" sz="2400" b="1" dirty="0"/>
              <a:t>формат «Б</a:t>
            </a:r>
            <a:r>
              <a:rPr lang="ru-RU" sz="2400" b="1" dirty="0" smtClean="0"/>
              <a:t>»)	</a:t>
            </a:r>
            <a:r>
              <a:rPr lang="ru-RU" sz="2200" b="1" dirty="0"/>
              <a:t>		 Срок: до 30 апреля 2019</a:t>
            </a:r>
          </a:p>
          <a:p>
            <a:pPr marL="0" indent="0" algn="just">
              <a:buNone/>
            </a:pPr>
            <a:endParaRPr lang="ru-RU" sz="2200" b="1" u="sng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76416"/>
              </p:ext>
            </p:extLst>
          </p:nvPr>
        </p:nvGraphicFramePr>
        <p:xfrm>
          <a:off x="431800" y="2034116"/>
          <a:ext cx="11468462" cy="454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18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о владении цифровыми технологиями 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для обеспечения образовательного процесса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32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СШ № 47, 50,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 30,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39, 84, 99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5, СШ № 6, 17, 34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Советский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 из 30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6625" t="14222" r="2875" b="8889"/>
          <a:stretch/>
        </p:blipFill>
        <p:spPr>
          <a:xfrm>
            <a:off x="2270759" y="705394"/>
            <a:ext cx="6703511" cy="57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2560320" y="4632960"/>
            <a:ext cx="1828800" cy="18135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9175" y="5355074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Развитие МСО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20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</a:t>
            </a:r>
            <a:r>
              <a:rPr lang="ru-RU" sz="2400" b="1" dirty="0" smtClean="0"/>
              <a:t>2.4. Активизировать 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организации, а также в проектах межведомственного сотрудничества «Сетевой педагогический лицей» и «Педагогическая интернатура».</a:t>
            </a:r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  <a:r>
              <a:rPr lang="ru-RU" sz="2200" b="1" dirty="0" smtClean="0"/>
              <a:t>				</a:t>
            </a:r>
            <a:r>
              <a:rPr lang="ru-RU" sz="2400" dirty="0" smtClean="0"/>
              <a:t>(</a:t>
            </a:r>
            <a:r>
              <a:rPr lang="ru-RU" sz="2400" b="1" dirty="0"/>
              <a:t>формат «В</a:t>
            </a:r>
            <a:r>
              <a:rPr lang="ru-RU" sz="2400" b="1" dirty="0" smtClean="0"/>
              <a:t>»)</a:t>
            </a:r>
            <a:r>
              <a:rPr lang="ru-RU" sz="2400" dirty="0"/>
              <a:t>			</a:t>
            </a:r>
            <a:r>
              <a:rPr lang="ru-RU" sz="2200" b="1" dirty="0"/>
              <a:t>Срок: до 30 мая 2019</a:t>
            </a:r>
          </a:p>
          <a:p>
            <a:pPr marL="0" indent="0" algn="just">
              <a:buNone/>
            </a:pPr>
            <a:endParaRPr lang="ru-RU" sz="2200" b="1" u="sng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694984"/>
              </p:ext>
            </p:extLst>
          </p:nvPr>
        </p:nvGraphicFramePr>
        <p:xfrm>
          <a:off x="3431627" y="3258548"/>
          <a:ext cx="4908331" cy="323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277" y="4201488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</a:t>
            </a:r>
            <a:br>
              <a:rPr lang="ru-RU" sz="2400" dirty="0" smtClean="0"/>
            </a:br>
            <a:r>
              <a:rPr lang="ru-RU" sz="2400" dirty="0" smtClean="0"/>
              <a:t>в формате «В»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88824" y="3370491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310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2.4. </a:t>
            </a:r>
            <a:r>
              <a:rPr lang="ru-RU" sz="2400" b="1" dirty="0"/>
              <a:t>Активизировать 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</a:t>
            </a:r>
            <a:r>
              <a:rPr lang="ru-RU" sz="2400" b="1" dirty="0" smtClean="0"/>
              <a:t>организации. </a:t>
            </a:r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  <a:r>
              <a:rPr lang="ru-RU" sz="2200" b="1" dirty="0" smtClean="0"/>
              <a:t> 				</a:t>
            </a:r>
            <a:r>
              <a:rPr lang="ru-RU" sz="2400" b="1" dirty="0" smtClean="0"/>
              <a:t>(</a:t>
            </a:r>
            <a:r>
              <a:rPr lang="ru-RU" sz="2400" b="1" dirty="0"/>
              <a:t>формат </a:t>
            </a:r>
            <a:r>
              <a:rPr lang="ru-RU" sz="2400" b="1" dirty="0" smtClean="0"/>
              <a:t>«В»)	</a:t>
            </a:r>
            <a:r>
              <a:rPr lang="ru-RU" sz="2200" b="1" dirty="0"/>
              <a:t>		 Срок: до 30 </a:t>
            </a:r>
            <a:r>
              <a:rPr lang="ru-RU" sz="2200" b="1" dirty="0" smtClean="0"/>
              <a:t>мая </a:t>
            </a:r>
            <a:r>
              <a:rPr lang="ru-RU" sz="2200" b="1" dirty="0"/>
              <a:t>2019</a:t>
            </a:r>
          </a:p>
          <a:p>
            <a:pPr marL="0" indent="0" algn="just">
              <a:buNone/>
            </a:pPr>
            <a:endParaRPr lang="ru-RU" sz="2200" b="1" u="sng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48941"/>
              </p:ext>
            </p:extLst>
          </p:nvPr>
        </p:nvGraphicFramePr>
        <p:xfrm>
          <a:off x="346528" y="2179026"/>
          <a:ext cx="11468462" cy="431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4729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о вовлечении обучающихся в профессию педагога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Лицей № 28, СШ № 32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15, СШ № 47, 50,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39, 84, 99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5, СШ № 6, 17, 34, 42, 45, 92,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Советский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18, 70, 134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1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3.6. Осуществлять инфраструктурные изменения посредством проектов, направленных на повышение качества образовательного процесса в соответствии с образовательной программой и программой развития образовательной организации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3.6.1. </a:t>
            </a:r>
            <a:r>
              <a:rPr lang="ru-RU" sz="2400" dirty="0"/>
              <a:t>Организация на сайте образовательных организаций раздела «Проектное управление» и размещение материалов о деятельности по реализации </a:t>
            </a:r>
            <a:r>
              <a:rPr lang="ru-RU" sz="2400" dirty="0" smtClean="0"/>
              <a:t>проектов.</a:t>
            </a:r>
            <a:br>
              <a:rPr lang="ru-RU" sz="2400" dirty="0" smtClean="0"/>
            </a:br>
            <a:r>
              <a:rPr lang="ru-RU" sz="2200" b="1" u="sng" dirty="0" smtClean="0"/>
              <a:t>18 июня </a:t>
            </a:r>
            <a:r>
              <a:rPr lang="ru-RU" sz="2200" b="1" u="sng" dirty="0"/>
              <a:t>2019 </a:t>
            </a:r>
            <a:r>
              <a:rPr lang="ru-RU" sz="2200" b="1" dirty="0" smtClean="0"/>
              <a:t>							Срок</a:t>
            </a:r>
            <a:r>
              <a:rPr lang="ru-RU" sz="2200" b="1" dirty="0"/>
              <a:t>: </a:t>
            </a:r>
            <a:r>
              <a:rPr lang="ru-RU" sz="2200" b="1" dirty="0" smtClean="0"/>
              <a:t>сентябрь 2018 - июнь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31931"/>
            <a:ext cx="2593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Раздел «Проектное управление» создан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08579" y="4016761"/>
            <a:ext cx="337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Раздел не обнаружен</a:t>
            </a:r>
            <a:endParaRPr lang="ru-RU" sz="24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284350"/>
              </p:ext>
            </p:extLst>
          </p:nvPr>
        </p:nvGraphicFramePr>
        <p:xfrm>
          <a:off x="2869324" y="3231931"/>
          <a:ext cx="5339255" cy="326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8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3.6.1. Организация </a:t>
            </a:r>
            <a:r>
              <a:rPr lang="ru-RU" sz="2400" dirty="0"/>
              <a:t>на сайте образовательных организаций раздела «Проектное управление» и размещение материалов о деятельности по реализации </a:t>
            </a:r>
            <a:r>
              <a:rPr lang="ru-RU" sz="2400" dirty="0" smtClean="0"/>
              <a:t>проектов</a:t>
            </a:r>
            <a:endParaRPr lang="ru-RU" sz="2200" b="1" dirty="0" smtClean="0"/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  <a:endParaRPr lang="ru-RU" sz="2200" b="1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72513"/>
              </p:ext>
            </p:extLst>
          </p:nvPr>
        </p:nvGraphicFramePr>
        <p:xfrm>
          <a:off x="431800" y="2034116"/>
          <a:ext cx="11468462" cy="462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раздел «Проектное управление» или его подобие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10, 51, ОК «Покровский»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Гимназии № 4, № 6, 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46, 49, 63, 81, 135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Гимназии № 7, Лицей № 3, СШ № 16,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44, 47, 50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, 89, 148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Гимназии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№ 3, 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21, 30, 36, 39, 73, 82, 84, 95, 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17,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23, 34, 42, 45, 97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1, 2, 22, 70, 91, 129, 149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3.6. Осуществлять инфраструктурные изменения посредством проектов, направленных на повышение качества образовательного процесса в соответствии с образовательной программой и программой развития образовательной организации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3.6.1. </a:t>
            </a:r>
            <a:r>
              <a:rPr lang="ru-RU" sz="2400" dirty="0"/>
              <a:t>Организация на сайте образовательных организаций раздела «Проектное управление» и размещение материалов о деятельности по реализации проектов </a:t>
            </a:r>
          </a:p>
          <a:p>
            <a:pPr marL="0" indent="0">
              <a:buNone/>
            </a:pPr>
            <a:r>
              <a:rPr lang="ru-RU" sz="2200" b="1" u="sng" dirty="0" smtClean="0"/>
              <a:t>18 июня 2019</a:t>
            </a:r>
            <a:r>
              <a:rPr lang="ru-RU" sz="2200" b="1" dirty="0" smtClean="0"/>
              <a:t>						Срок</a:t>
            </a:r>
            <a:r>
              <a:rPr lang="ru-RU" sz="2200" b="1" dirty="0"/>
              <a:t>: </a:t>
            </a:r>
            <a:r>
              <a:rPr lang="ru-RU" sz="2200" b="1" dirty="0" smtClean="0"/>
              <a:t>сентябрь 2018 - июнь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825084"/>
              </p:ext>
            </p:extLst>
          </p:nvPr>
        </p:nvGraphicFramePr>
        <p:xfrm>
          <a:off x="459828" y="3024361"/>
          <a:ext cx="5461000" cy="363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44055" y="3393866"/>
            <a:ext cx="62562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Проектное управление в определённой полноте по решению задач развития МСО: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Создан раздел «Проектное управление»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Проект оформлен в заданной структуре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Следы реализации проекта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50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3.6. Осуществлять инфраструктурные изменения посредством проектов, направленных на повышение качества образовательного процесса в соответствии с образовательной программой и программой развития образовательной </a:t>
            </a:r>
            <a:r>
              <a:rPr lang="ru-RU" sz="2200" b="1" dirty="0" smtClean="0"/>
              <a:t>организации.</a:t>
            </a:r>
            <a:br>
              <a:rPr lang="ru-RU" sz="2200" b="1" dirty="0" smtClean="0"/>
            </a:br>
            <a:r>
              <a:rPr lang="ru-RU" sz="2200" b="1" u="sng" dirty="0" smtClean="0"/>
              <a:t>18 мая </a:t>
            </a:r>
            <a:r>
              <a:rPr lang="ru-RU" sz="2200" b="1" u="sng" dirty="0"/>
              <a:t>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45492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из 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управление в определённой полноте осуществляют</a:t>
                      </a:r>
                      <a:endParaRPr lang="ru-RU" dirty="0"/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3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Прогимназия № 131, Гимназия № 8, СШ № 32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2, СШ № 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 из 13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79, 94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Лицей № 1, Лицей № 8, СШ-И № 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14, СШ № 6, 76, 92, 137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24, 66,  85, 108, 115, 143, 144, 151, 152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7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6625" t="14222" r="2875" b="8889"/>
          <a:stretch/>
        </p:blipFill>
        <p:spPr>
          <a:xfrm>
            <a:off x="2270759" y="705394"/>
            <a:ext cx="6703511" cy="57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2560320" y="4632960"/>
            <a:ext cx="1828800" cy="18135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89175" y="5355074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Мониторинг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1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552" t="10805" r="1595" b="9656"/>
          <a:stretch/>
        </p:blipFill>
        <p:spPr>
          <a:xfrm>
            <a:off x="1826738" y="705394"/>
            <a:ext cx="8578504" cy="57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5851" y="1512620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Мониторинг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30110" y="3058510"/>
            <a:ext cx="4335518" cy="22071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5851" y="2618346"/>
            <a:ext cx="114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Реестр по реализации Дорожной карты в 2018-2019 учебном году общеобразовательными организациями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962" t="19365" r="12981" b="4274"/>
          <a:stretch/>
        </p:blipFill>
        <p:spPr>
          <a:xfrm>
            <a:off x="439615" y="1031631"/>
            <a:ext cx="11283461" cy="5506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014" y="662299"/>
            <a:ext cx="114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Реестр по реализации Дорожной карты в 2018-2019 учебном году общеобразовательными организациями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6625" t="14222" r="2875" b="8889"/>
          <a:stretch/>
        </p:blipFill>
        <p:spPr>
          <a:xfrm>
            <a:off x="2270759" y="705394"/>
            <a:ext cx="6703511" cy="574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2560320" y="4632960"/>
            <a:ext cx="1828800" cy="18135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89175" y="5355074"/>
            <a:ext cx="167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Сетевой университет управления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71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25" t="14666" r="3500" b="29958"/>
          <a:stretch/>
        </p:blipFill>
        <p:spPr>
          <a:xfrm>
            <a:off x="474675" y="705394"/>
            <a:ext cx="11451942" cy="57188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543929" y="2570871"/>
            <a:ext cx="1574409" cy="8757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422" t="11264" r="1465" b="9656"/>
          <a:stretch/>
        </p:blipFill>
        <p:spPr>
          <a:xfrm>
            <a:off x="1868140" y="705393"/>
            <a:ext cx="8716589" cy="57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069" t="11495" r="4310" b="49560"/>
          <a:stretch/>
        </p:blipFill>
        <p:spPr>
          <a:xfrm>
            <a:off x="521677" y="705394"/>
            <a:ext cx="11148646" cy="576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677" y="1141107"/>
            <a:ext cx="167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Сетевой университет управления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6283569" y="2661138"/>
            <a:ext cx="4325815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8924" y="986655"/>
            <a:ext cx="23462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Карта потенциального ресурса</a:t>
            </a:r>
          </a:p>
          <a:p>
            <a:pPr algn="ctr"/>
            <a:endParaRPr lang="ru-RU" i="1" dirty="0" smtClean="0"/>
          </a:p>
          <a:p>
            <a:pPr algn="ctr"/>
            <a:r>
              <a:rPr lang="ru-RU" i="1" dirty="0" err="1" smtClean="0"/>
              <a:t>Сацук</a:t>
            </a:r>
            <a:r>
              <a:rPr lang="ru-RU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Ольга </a:t>
            </a:r>
            <a:r>
              <a:rPr lang="ru-RU" i="1" dirty="0" smtClean="0"/>
              <a:t>Ивановна, </a:t>
            </a:r>
            <a:r>
              <a:rPr lang="ru-RU" sz="1400" i="1" dirty="0" smtClean="0"/>
              <a:t>заведующий </a:t>
            </a:r>
            <a:br>
              <a:rPr lang="ru-RU" sz="1400" i="1" dirty="0" smtClean="0"/>
            </a:br>
            <a:r>
              <a:rPr lang="ru-RU" sz="1400" i="1" dirty="0" smtClean="0"/>
              <a:t>структурным подразделением «Инновации и развитие» </a:t>
            </a:r>
            <a:br>
              <a:rPr lang="ru-RU" sz="1400" i="1" dirty="0" smtClean="0"/>
            </a:br>
            <a:r>
              <a:rPr lang="ru-RU" sz="1400" i="1" dirty="0" smtClean="0"/>
              <a:t>МКУ КИМЦ</a:t>
            </a:r>
            <a:endParaRPr lang="ru-RU" sz="1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404" t="9425" r="820" b="8736"/>
          <a:stretch/>
        </p:blipFill>
        <p:spPr>
          <a:xfrm>
            <a:off x="2853559" y="646386"/>
            <a:ext cx="9238594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750" t="14667" r="4000" b="21923"/>
          <a:stretch/>
        </p:blipFill>
        <p:spPr>
          <a:xfrm>
            <a:off x="838200" y="705394"/>
            <a:ext cx="9780112" cy="569540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754923" y="3305908"/>
            <a:ext cx="7432431" cy="107852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9969" y="3451666"/>
            <a:ext cx="1143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Формирование ключевых личностных и </a:t>
            </a:r>
            <a:r>
              <a:rPr lang="ru-RU" sz="2000" b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2000" b="1" dirty="0" smtClean="0">
                <a:solidFill>
                  <a:srgbClr val="002060"/>
                </a:solidFill>
              </a:rPr>
              <a:t> образовательных результатов,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направленных на повышение качества освоения предметного содержани</a:t>
            </a:r>
            <a:r>
              <a:rPr lang="ru-RU" b="1" dirty="0" smtClean="0">
                <a:solidFill>
                  <a:srgbClr val="002060"/>
                </a:solidFill>
              </a:rPr>
              <a:t>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5973" b="7002"/>
          <a:stretch/>
        </p:blipFill>
        <p:spPr>
          <a:xfrm>
            <a:off x="838199" y="1943100"/>
            <a:ext cx="10148031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1.4.1. </a:t>
            </a:r>
            <a:r>
              <a:rPr lang="ru-RU" sz="2200" dirty="0"/>
              <a:t>Проанализировать (при необходимости скорректировать) приоритетно выделенные (заявленные для формирования в 2018-2019 учебном году) личностные и </a:t>
            </a:r>
            <a:r>
              <a:rPr lang="ru-RU" sz="2200" dirty="0" err="1"/>
              <a:t>метапредметные</a:t>
            </a:r>
            <a:r>
              <a:rPr lang="ru-RU" sz="2200" dirty="0"/>
              <a:t> результаты: …			</a:t>
            </a:r>
            <a:r>
              <a:rPr lang="ru-RU" sz="2200" dirty="0" smtClean="0"/>
              <a:t>		</a:t>
            </a:r>
            <a:r>
              <a:rPr lang="ru-RU" sz="2200" dirty="0"/>
              <a:t>	</a:t>
            </a:r>
            <a:r>
              <a:rPr lang="ru-RU" sz="2200" dirty="0" smtClean="0"/>
              <a:t>                      </a:t>
            </a:r>
            <a:r>
              <a:rPr lang="ru-RU" sz="2200" b="1" dirty="0" smtClean="0"/>
              <a:t>Срок</a:t>
            </a:r>
            <a:r>
              <a:rPr lang="ru-RU" sz="2200" b="1" dirty="0"/>
              <a:t>: сентябрь – ноябрь </a:t>
            </a:r>
            <a:r>
              <a:rPr lang="ru-RU" sz="2200" b="1" dirty="0" smtClean="0"/>
              <a:t>2018</a:t>
            </a:r>
            <a:br>
              <a:rPr lang="ru-RU" sz="2200" b="1" dirty="0" smtClean="0"/>
            </a:br>
            <a:r>
              <a:rPr lang="ru-RU" sz="2200" b="1" dirty="0" smtClean="0"/>
              <a:t>18 июня 2019				    </a:t>
            </a:r>
            <a:r>
              <a:rPr lang="ru-RU" sz="2200" b="1" i="1" dirty="0" smtClean="0"/>
              <a:t>Продлено до 30 </a:t>
            </a:r>
            <a:r>
              <a:rPr lang="ru-RU" sz="2200" b="1" i="1" dirty="0"/>
              <a:t>января </a:t>
            </a:r>
            <a:r>
              <a:rPr lang="ru-RU" sz="2200" b="1" i="1" dirty="0" smtClean="0"/>
              <a:t>2019 по матрице ЗУВР</a:t>
            </a:r>
            <a:endParaRPr lang="ru-RU" sz="2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22523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Замечания п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о формулировкам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образовательных результатов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32, 86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16, СШ № 27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6, Лицей № 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Гимназия № 11, СШ № 16, 31,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44, 47, 65, 79, 88, 94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 30, 39,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73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5, Лицей № 9, СШ № 6, 17, 23, 34, 76, 78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5, 22, 143, 149, 154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90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r>
              <a:rPr lang="ru-RU" sz="2200" b="1" dirty="0" smtClean="0"/>
              <a:t>1.4.1. </a:t>
            </a:r>
            <a:r>
              <a:rPr lang="ru-RU" sz="2400" dirty="0"/>
              <a:t>Проанализировать (при необходимости скорректировать) приоритетно выделенные (заявленные для формирования в 2018-2019 учебном году) личностные и </a:t>
            </a:r>
            <a:r>
              <a:rPr lang="ru-RU" sz="2400" dirty="0" err="1"/>
              <a:t>метапредметные</a:t>
            </a:r>
            <a:r>
              <a:rPr lang="ru-RU" sz="2400" dirty="0"/>
              <a:t> </a:t>
            </a:r>
            <a:r>
              <a:rPr lang="ru-RU" sz="2400" dirty="0" smtClean="0"/>
              <a:t>результаты: …				       </a:t>
            </a:r>
            <a:r>
              <a:rPr lang="ru-RU" sz="2200" b="1" dirty="0" smtClean="0"/>
              <a:t>Срок: сентябрь – ноябрь 2018</a:t>
            </a:r>
            <a:br>
              <a:rPr lang="ru-RU" sz="2200" b="1" dirty="0" smtClean="0"/>
            </a:br>
            <a:r>
              <a:rPr lang="ru-RU" sz="2200" b="1" u="sng" dirty="0" smtClean="0"/>
              <a:t>18 июня 2019</a:t>
            </a:r>
            <a:r>
              <a:rPr lang="ru-RU" sz="2200" b="1" i="1" dirty="0" smtClean="0"/>
              <a:t>					Продлено до 30 января 2019 по матрице ЗУВР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650" y="4895850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 </a:t>
            </a:r>
            <a:br>
              <a:rPr lang="ru-RU" sz="2400" dirty="0" smtClean="0"/>
            </a:br>
            <a:r>
              <a:rPr lang="ru-RU" sz="2400" dirty="0" smtClean="0"/>
              <a:t>по матрице ЗУВР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83316" y="3657872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261648"/>
              </p:ext>
            </p:extLst>
          </p:nvPr>
        </p:nvGraphicFramePr>
        <p:xfrm>
          <a:off x="3257550" y="3028950"/>
          <a:ext cx="5638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9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1.4.1. </a:t>
            </a:r>
            <a:r>
              <a:rPr lang="ru-RU" sz="2200" dirty="0"/>
              <a:t>Проанализировать (при необходимости скорректировать) приоритетно выделенные (заявленные для формирования в 2018-2019 учебном году) личностные и </a:t>
            </a:r>
            <a:r>
              <a:rPr lang="ru-RU" sz="2200" dirty="0" err="1"/>
              <a:t>метапредметные</a:t>
            </a:r>
            <a:r>
              <a:rPr lang="ru-RU" sz="2200" dirty="0"/>
              <a:t> результаты: …			</a:t>
            </a:r>
            <a:r>
              <a:rPr lang="ru-RU" sz="2200" dirty="0" smtClean="0"/>
              <a:t>		</a:t>
            </a:r>
            <a:r>
              <a:rPr lang="ru-RU" sz="2200" dirty="0"/>
              <a:t>	</a:t>
            </a:r>
            <a:r>
              <a:rPr lang="ru-RU" sz="2200" dirty="0" smtClean="0"/>
              <a:t>                      </a:t>
            </a:r>
            <a:r>
              <a:rPr lang="ru-RU" sz="2200" b="1" dirty="0" smtClean="0"/>
              <a:t>Срок</a:t>
            </a:r>
            <a:r>
              <a:rPr lang="ru-RU" sz="2200" b="1" dirty="0"/>
              <a:t>: сентябрь – ноябрь </a:t>
            </a:r>
            <a:r>
              <a:rPr lang="ru-RU" sz="2200" b="1" dirty="0" smtClean="0"/>
              <a:t>2018</a:t>
            </a:r>
            <a:br>
              <a:rPr lang="ru-RU" sz="2200" b="1" dirty="0" smtClean="0"/>
            </a:br>
            <a:r>
              <a:rPr lang="ru-RU" sz="2200" b="1" dirty="0" smtClean="0"/>
              <a:t>18 июня 2019				    </a:t>
            </a:r>
            <a:r>
              <a:rPr lang="ru-RU" sz="2200" b="1" i="1" dirty="0" smtClean="0"/>
              <a:t>Продлено до 30 </a:t>
            </a:r>
            <a:r>
              <a:rPr lang="ru-RU" sz="2200" b="1" i="1" dirty="0"/>
              <a:t>января </a:t>
            </a:r>
            <a:r>
              <a:rPr lang="ru-RU" sz="2200" b="1" i="1" dirty="0" smtClean="0"/>
              <a:t>2019 по матрице ЗУВР</a:t>
            </a:r>
            <a:endParaRPr lang="ru-RU" sz="2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11430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информации о коррекции и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формировании образовательных результатов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32, 86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ОК «Покровский»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6, Гимназия № 10, СШ № 46, 49, 63, 90, 135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Гимназия № 11, СШ №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 30, 39, 84, 95, 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Лицей № 9 «Лидер», СШ № 34,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134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90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>
              <a:buNone/>
            </a:pPr>
            <a:r>
              <a:rPr lang="ru-RU" sz="2200" b="1" u="sng" dirty="0" smtClean="0"/>
              <a:t>18 июня 2019 </a:t>
            </a:r>
            <a:r>
              <a:rPr lang="ru-RU" sz="2200" b="1" dirty="0" smtClean="0"/>
              <a:t>	</a:t>
            </a:r>
          </a:p>
          <a:p>
            <a:pPr marL="0" indent="0">
              <a:buNone/>
            </a:pPr>
            <a:r>
              <a:rPr lang="ru-RU" sz="2400" dirty="0" smtClean="0"/>
              <a:t>Уточнены </a:t>
            </a:r>
            <a:br>
              <a:rPr lang="ru-RU" sz="2400" dirty="0" smtClean="0"/>
            </a:br>
            <a:r>
              <a:rPr lang="ru-RU" sz="2400" dirty="0" smtClean="0"/>
              <a:t>образовательные </a:t>
            </a:r>
            <a:r>
              <a:rPr lang="ru-RU" sz="2400" dirty="0"/>
              <a:t>результаты,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методы формирования, </a:t>
            </a:r>
            <a:br>
              <a:rPr lang="ru-RU" sz="2400" dirty="0" smtClean="0"/>
            </a:br>
            <a:r>
              <a:rPr lang="ru-RU" sz="2400" dirty="0" smtClean="0"/>
              <a:t>процедуры </a:t>
            </a:r>
            <a:r>
              <a:rPr lang="ru-RU" sz="2400" dirty="0"/>
              <a:t>оценивания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Сведения о выполнении задачи 1.4.1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B050"/>
                </a:solidFill>
              </a:rPr>
              <a:t>6</a:t>
            </a:r>
            <a:r>
              <a:rPr lang="ru-RU" sz="2200" b="1" dirty="0" smtClean="0">
                <a:solidFill>
                  <a:srgbClr val="00B050"/>
                </a:solidFill>
              </a:rPr>
              <a:t>4 организации выполнили задачу 1.4.1.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7030A0"/>
                </a:solidFill>
              </a:rPr>
              <a:t>5</a:t>
            </a:r>
            <a:r>
              <a:rPr lang="ru-RU" sz="2200" b="1" dirty="0" smtClean="0">
                <a:solidFill>
                  <a:srgbClr val="7030A0"/>
                </a:solidFill>
              </a:rPr>
              <a:t>0 организаций должны </a:t>
            </a:r>
            <a:r>
              <a:rPr lang="ru-RU" sz="2200" b="1" dirty="0" smtClean="0">
                <a:solidFill>
                  <a:srgbClr val="7030A0"/>
                </a:solidFill>
              </a:rPr>
              <a:t>внести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исправления и дополнения</a:t>
            </a:r>
            <a:endParaRPr lang="ru-RU" sz="22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360329"/>
              </p:ext>
            </p:extLst>
          </p:nvPr>
        </p:nvGraphicFramePr>
        <p:xfrm>
          <a:off x="5171090" y="1797269"/>
          <a:ext cx="6729172" cy="454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9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2241</Words>
  <Application>Microsoft Office PowerPoint</Application>
  <PresentationFormat>Широкоэкранный</PresentationFormat>
  <Paragraphs>362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Анализ выполнения общеобразовательными организациями Дорожной карты реализации приоритетных направлений  развития МСО г. Красноярска,  принятой по итогам городской августовской конференции 2018 года, по состоянию на 18 июня 2019 года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директоров общеобразовательных организаций и учреждений дополнительного образования</dc:title>
  <dc:creator>kab302_teacher</dc:creator>
  <cp:lastModifiedBy>kab302_teacher</cp:lastModifiedBy>
  <cp:revision>181</cp:revision>
  <dcterms:created xsi:type="dcterms:W3CDTF">2019-04-09T03:26:58Z</dcterms:created>
  <dcterms:modified xsi:type="dcterms:W3CDTF">2019-06-20T04:45:09Z</dcterms:modified>
</cp:coreProperties>
</file>