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9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4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95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6" r:id="rId42"/>
    <p:sldId id="297" r:id="rId4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2BF-0BFD-4653-9926-6219CEBDAD7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1FD7-00F0-474C-82DC-063BA970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76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2BF-0BFD-4653-9926-6219CEBDAD7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1FD7-00F0-474C-82DC-063BA970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10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2BF-0BFD-4653-9926-6219CEBDAD7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1FD7-00F0-474C-82DC-063BA970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6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2BF-0BFD-4653-9926-6219CEBDAD7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1FD7-00F0-474C-82DC-063BA970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97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2BF-0BFD-4653-9926-6219CEBDAD7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1FD7-00F0-474C-82DC-063BA970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22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2BF-0BFD-4653-9926-6219CEBDAD7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1FD7-00F0-474C-82DC-063BA970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77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2BF-0BFD-4653-9926-6219CEBDAD7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1FD7-00F0-474C-82DC-063BA970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42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2BF-0BFD-4653-9926-6219CEBDAD7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1FD7-00F0-474C-82DC-063BA970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6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2BF-0BFD-4653-9926-6219CEBDAD7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1FD7-00F0-474C-82DC-063BA970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41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2BF-0BFD-4653-9926-6219CEBDAD7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1FD7-00F0-474C-82DC-063BA970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44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792BF-0BFD-4653-9926-6219CEBDAD7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1FD7-00F0-474C-82DC-063BA970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1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792BF-0BFD-4653-9926-6219CEBDAD73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1FD7-00F0-474C-82DC-063BA970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36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78476"/>
            <a:ext cx="9144000" cy="373153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Реализация </a:t>
            </a:r>
            <a:br>
              <a:rPr lang="ru-RU" b="1" dirty="0" smtClean="0"/>
            </a:br>
            <a:r>
              <a:rPr lang="ru-RU" b="1" dirty="0" smtClean="0"/>
              <a:t>Дорожной карты развития МСО г. Красноярска </a:t>
            </a:r>
            <a:br>
              <a:rPr lang="ru-RU" b="1" dirty="0" smtClean="0"/>
            </a:br>
            <a:r>
              <a:rPr lang="ru-RU" b="1" dirty="0" smtClean="0"/>
              <a:t>на 2023-2024 учебный </a:t>
            </a:r>
            <a:r>
              <a:rPr lang="ru-RU" b="1" dirty="0" smtClean="0"/>
              <a:t>год</a:t>
            </a:r>
            <a:br>
              <a:rPr lang="ru-RU" b="1" dirty="0" smtClean="0"/>
            </a:br>
            <a:r>
              <a:rPr lang="ru-RU" b="1" dirty="0" smtClean="0"/>
              <a:t>(1 полугодие)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814527"/>
            <a:ext cx="9144000" cy="908222"/>
          </a:xfrm>
        </p:spPr>
        <p:txBody>
          <a:bodyPr/>
          <a:lstStyle/>
          <a:p>
            <a:r>
              <a:rPr lang="ru-RU" dirty="0" smtClean="0"/>
              <a:t>Совещание директоров общеобразовательных организаций </a:t>
            </a:r>
          </a:p>
          <a:p>
            <a:r>
              <a:rPr lang="ru-RU" dirty="0" smtClean="0"/>
              <a:t>1 февраля 2024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0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714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Сводные данные по направлению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«</a:t>
            </a:r>
            <a:r>
              <a:rPr lang="ru-RU" sz="2800" b="1" dirty="0"/>
              <a:t>Повышение качества математического образования»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1" y="1405467"/>
            <a:ext cx="11978640" cy="5330612"/>
          </a:xfrm>
        </p:spPr>
        <p:txBody>
          <a:bodyPr>
            <a:normAutofit/>
          </a:bodyPr>
          <a:lstStyle/>
          <a:p>
            <a:pPr marL="441325" indent="-441325">
              <a:buNone/>
            </a:pPr>
            <a:r>
              <a:rPr lang="ru-RU" dirty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1889125" indent="-1889125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 	Лицей № 7, СШ № 144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	СШ № 56, СШ № 85, СШ № 129</a:t>
            </a:r>
            <a:r>
              <a:rPr lang="ru-RU" dirty="0">
                <a:solidFill>
                  <a:srgbClr val="0070C0"/>
                </a:solidFill>
              </a:rPr>
              <a:t>, СШ № </a:t>
            </a:r>
            <a:r>
              <a:rPr lang="ru-RU" dirty="0" smtClean="0">
                <a:solidFill>
                  <a:srgbClr val="0070C0"/>
                </a:solidFill>
              </a:rPr>
              <a:t>152</a:t>
            </a:r>
          </a:p>
          <a:p>
            <a:pPr marL="2692400" indent="-2692400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		Гимназия № 1 «</a:t>
            </a:r>
            <a:r>
              <a:rPr lang="ru-RU" dirty="0" err="1" smtClean="0">
                <a:solidFill>
                  <a:srgbClr val="00B050"/>
                </a:solidFill>
              </a:rPr>
              <a:t>Универс</a:t>
            </a:r>
            <a:r>
              <a:rPr lang="ru-RU" dirty="0">
                <a:solidFill>
                  <a:srgbClr val="00B050"/>
                </a:solidFill>
              </a:rPr>
              <a:t>», Гимназия № </a:t>
            </a:r>
            <a:r>
              <a:rPr lang="ru-RU" dirty="0" smtClean="0">
                <a:solidFill>
                  <a:srgbClr val="00B050"/>
                </a:solidFill>
              </a:rPr>
              <a:t>8, </a:t>
            </a:r>
            <a:r>
              <a:rPr lang="ru-RU" dirty="0">
                <a:solidFill>
                  <a:srgbClr val="00B050"/>
                </a:solidFill>
              </a:rPr>
              <a:t>Лицей </a:t>
            </a:r>
            <a:r>
              <a:rPr lang="ru-RU" dirty="0" smtClean="0">
                <a:solidFill>
                  <a:srgbClr val="00B050"/>
                </a:solidFill>
              </a:rPr>
              <a:t>№ 2,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№ 4</a:t>
            </a:r>
            <a:r>
              <a:rPr lang="ru-RU" dirty="0">
                <a:solidFill>
                  <a:srgbClr val="00B050"/>
                </a:solidFill>
              </a:rPr>
              <a:t>, СШ № </a:t>
            </a:r>
            <a:r>
              <a:rPr lang="ru-RU" dirty="0" smtClean="0">
                <a:solidFill>
                  <a:srgbClr val="00B050"/>
                </a:solidFill>
              </a:rPr>
              <a:t>18,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42,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63,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82,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93,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134,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147,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150,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154,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158 «Грани»</a:t>
            </a:r>
          </a:p>
          <a:p>
            <a:pPr marL="3675063" indent="-3675063">
              <a:buNone/>
            </a:pPr>
            <a:r>
              <a:rPr lang="ru-RU" dirty="0" smtClean="0">
                <a:solidFill>
                  <a:srgbClr val="FF0000"/>
                </a:solidFill>
              </a:rPr>
              <a:t>Не достигли базового уровня 84 из 111 ОУ (76%)</a:t>
            </a:r>
          </a:p>
          <a:p>
            <a:pPr marL="3675063" indent="-3675063">
              <a:buNone/>
            </a:pPr>
            <a:r>
              <a:rPr lang="ru-RU" dirty="0" smtClean="0">
                <a:solidFill>
                  <a:srgbClr val="FF0000"/>
                </a:solidFill>
              </a:rPr>
              <a:t>Недостаточно данных	Гимназия № 3</a:t>
            </a:r>
            <a:r>
              <a:rPr lang="ru-RU" dirty="0">
                <a:solidFill>
                  <a:srgbClr val="FF0000"/>
                </a:solidFill>
              </a:rPr>
              <a:t>, Гимназия № 6,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2, СШ № 12,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21,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55,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108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/>
              <a:t>Приумножение потенциала воспитания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3"/>
            <a:ext cx="11565925" cy="5671752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2.1. </a:t>
            </a:r>
            <a:r>
              <a:rPr lang="ru-RU" dirty="0"/>
              <a:t>Активизировать деятельность детских общественных объединений с увеличением количества участников</a:t>
            </a:r>
            <a:r>
              <a:rPr lang="ru-RU" dirty="0" smtClean="0"/>
              <a:t>.</a:t>
            </a:r>
          </a:p>
          <a:p>
            <a:pPr marL="2422525" indent="-2422525">
              <a:buNone/>
            </a:pPr>
            <a:r>
              <a:rPr lang="ru-RU" dirty="0" smtClean="0"/>
              <a:t>Показатель 2.1. </a:t>
            </a:r>
            <a:r>
              <a:rPr lang="ru-RU" dirty="0"/>
              <a:t>Наличие детских общественных </a:t>
            </a:r>
            <a:r>
              <a:rPr lang="ru-RU" dirty="0" smtClean="0"/>
              <a:t>объединений</a:t>
            </a:r>
          </a:p>
          <a:p>
            <a:pPr marL="0" indent="0">
              <a:buNone/>
            </a:pPr>
            <a:r>
              <a:rPr lang="ru-RU" dirty="0" smtClean="0"/>
              <a:t>Наличие 	</a:t>
            </a:r>
            <a:r>
              <a:rPr lang="ru-RU" dirty="0" smtClean="0">
                <a:solidFill>
                  <a:srgbClr val="00B050"/>
                </a:solidFill>
              </a:rPr>
              <a:t>объединений</a:t>
            </a:r>
            <a:r>
              <a:rPr lang="ru-RU" dirty="0" smtClean="0"/>
              <a:t>	</a:t>
            </a:r>
            <a:r>
              <a:rPr lang="ru-RU" dirty="0" smtClean="0">
                <a:solidFill>
                  <a:srgbClr val="0070C0"/>
                </a:solidFill>
              </a:rPr>
              <a:t>динамики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самоуправления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17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«Приумножение потенциала воспитания»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3"/>
            <a:ext cx="11846011" cy="5671752"/>
          </a:xfrm>
        </p:spPr>
        <p:txBody>
          <a:bodyPr>
            <a:normAutofit/>
          </a:bodyPr>
          <a:lstStyle/>
          <a:p>
            <a:pPr marL="2422525" indent="-2422525">
              <a:buNone/>
            </a:pPr>
            <a:r>
              <a:rPr lang="ru-RU" dirty="0" smtClean="0"/>
              <a:t>Показатель 2.1. </a:t>
            </a:r>
            <a:r>
              <a:rPr lang="ru-RU" dirty="0"/>
              <a:t>Активизировать деятельность детских общественных объединений с увеличением количества </a:t>
            </a:r>
            <a:r>
              <a:rPr lang="ru-RU" dirty="0" smtClean="0"/>
              <a:t>участников</a:t>
            </a:r>
          </a:p>
          <a:p>
            <a:pPr marL="441325" indent="-441325">
              <a:buNone/>
            </a:pPr>
            <a:r>
              <a:rPr lang="ru-RU" dirty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 имеет 102 ОУ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</a:t>
            </a:r>
            <a:r>
              <a:rPr lang="ru-RU" dirty="0">
                <a:solidFill>
                  <a:srgbClr val="0070C0"/>
                </a:solidFill>
              </a:rPr>
              <a:t>Гимназия № </a:t>
            </a:r>
            <a:r>
              <a:rPr lang="ru-RU" dirty="0" smtClean="0">
                <a:solidFill>
                  <a:srgbClr val="0070C0"/>
                </a:solidFill>
              </a:rPr>
              <a:t>4,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4,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44,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39,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51,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81</a:t>
            </a:r>
            <a:r>
              <a:rPr lang="ru-RU" dirty="0">
                <a:solidFill>
                  <a:srgbClr val="0070C0"/>
                </a:solidFill>
              </a:rPr>
              <a:t>, СШ № </a:t>
            </a:r>
            <a:r>
              <a:rPr lang="ru-RU" dirty="0" smtClean="0">
                <a:solidFill>
                  <a:srgbClr val="0070C0"/>
                </a:solidFill>
              </a:rPr>
              <a:t>82,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93,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151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	СШ № 86</a:t>
            </a:r>
          </a:p>
          <a:p>
            <a:pPr marL="2149475" indent="-2149475">
              <a:buNone/>
            </a:pPr>
            <a:endParaRPr lang="ru-RU" sz="800" dirty="0" smtClean="0"/>
          </a:p>
          <a:p>
            <a:pPr marL="2149475" indent="-2149475">
              <a:buNone/>
            </a:pPr>
            <a:r>
              <a:rPr lang="ru-RU" dirty="0" smtClean="0">
                <a:solidFill>
                  <a:srgbClr val="FF0000"/>
                </a:solidFill>
              </a:rPr>
              <a:t>Нет данных	Гимназия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3, Гимназия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10, </a:t>
            </a:r>
            <a:r>
              <a:rPr lang="ru-RU" dirty="0">
                <a:solidFill>
                  <a:srgbClr val="FF0000"/>
                </a:solidFill>
              </a:rPr>
              <a:t>Гимназия № 15, </a:t>
            </a:r>
            <a:r>
              <a:rPr lang="ru-RU" dirty="0" smtClean="0">
                <a:solidFill>
                  <a:srgbClr val="FF0000"/>
                </a:solidFill>
              </a:rPr>
              <a:t>Лицей </a:t>
            </a:r>
            <a:r>
              <a:rPr lang="ru-RU" dirty="0">
                <a:solidFill>
                  <a:srgbClr val="FF0000"/>
                </a:solidFill>
              </a:rPr>
              <a:t>№ 12, </a:t>
            </a:r>
            <a:r>
              <a:rPr lang="ru-RU" dirty="0" smtClean="0">
                <a:solidFill>
                  <a:srgbClr val="FF0000"/>
                </a:solidFill>
              </a:rPr>
              <a:t>СШ № 12, </a:t>
            </a:r>
            <a:r>
              <a:rPr lang="ru-RU" dirty="0">
                <a:solidFill>
                  <a:srgbClr val="FF0000"/>
                </a:solidFill>
              </a:rPr>
              <a:t>СШ № 21,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63, </a:t>
            </a:r>
            <a:r>
              <a:rPr lang="ru-RU" dirty="0">
                <a:solidFill>
                  <a:srgbClr val="FF0000"/>
                </a:solidFill>
              </a:rPr>
              <a:t>СШ № 95,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135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5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/>
              <a:t>Приумножение потенциала воспитания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3"/>
            <a:ext cx="11565925" cy="5671752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2.2. </a:t>
            </a:r>
            <a:r>
              <a:rPr lang="ru-RU" dirty="0"/>
              <a:t>В каждой школе должны быть творческие объединения, школьный театр и музей</a:t>
            </a:r>
            <a:r>
              <a:rPr lang="ru-RU" dirty="0" smtClean="0"/>
              <a:t>.</a:t>
            </a:r>
          </a:p>
          <a:p>
            <a:pPr marL="2422525" indent="-2422525">
              <a:buNone/>
            </a:pPr>
            <a:r>
              <a:rPr lang="ru-RU" dirty="0" smtClean="0"/>
              <a:t>Показатель 2.2. </a:t>
            </a:r>
            <a:r>
              <a:rPr lang="ru-RU" dirty="0"/>
              <a:t>Наличие творческих коллективов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Наличие 	</a:t>
            </a:r>
            <a:r>
              <a:rPr lang="ru-RU" dirty="0" err="1" smtClean="0">
                <a:solidFill>
                  <a:srgbClr val="00B050"/>
                </a:solidFill>
              </a:rPr>
              <a:t>театр+музей</a:t>
            </a:r>
            <a:r>
              <a:rPr lang="ru-RU" dirty="0" smtClean="0"/>
              <a:t>	</a:t>
            </a:r>
            <a:r>
              <a:rPr lang="ru-RU" dirty="0" smtClean="0">
                <a:solidFill>
                  <a:srgbClr val="0070C0"/>
                </a:solidFill>
              </a:rPr>
              <a:t>+коллектив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+музейная педагогика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				</a:t>
            </a:r>
            <a:r>
              <a:rPr lang="ru-RU" dirty="0" smtClean="0">
                <a:solidFill>
                  <a:srgbClr val="0070C0"/>
                </a:solidFill>
              </a:rPr>
              <a:t>+динамика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		+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муз.коллектив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							+пресс-центр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							+хор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«Приумножение потенциала воспитания»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778476"/>
            <a:ext cx="11846011" cy="6079524"/>
          </a:xfrm>
        </p:spPr>
        <p:txBody>
          <a:bodyPr>
            <a:noAutofit/>
          </a:bodyPr>
          <a:lstStyle/>
          <a:p>
            <a:pPr marL="2422525" indent="-2422525">
              <a:buNone/>
            </a:pPr>
            <a:r>
              <a:rPr lang="ru-RU" sz="2600" dirty="0" smtClean="0"/>
              <a:t>Показатель 2.2</a:t>
            </a:r>
            <a:r>
              <a:rPr lang="ru-RU" sz="2600" dirty="0"/>
              <a:t>. Наличие творческих коллективов</a:t>
            </a:r>
            <a:endParaRPr lang="ru-RU" sz="2600" dirty="0" smtClean="0"/>
          </a:p>
          <a:p>
            <a:pPr marL="441325" indent="-441325">
              <a:buNone/>
            </a:pPr>
            <a:r>
              <a:rPr lang="ru-RU" sz="2600" dirty="0"/>
              <a:t>	</a:t>
            </a:r>
            <a:r>
              <a:rPr lang="ru-RU" sz="2600" u="sng" dirty="0" smtClean="0"/>
              <a:t>Уровень</a:t>
            </a:r>
            <a:r>
              <a:rPr lang="ru-RU" sz="2600" dirty="0" smtClean="0"/>
              <a:t>			</a:t>
            </a:r>
            <a:r>
              <a:rPr lang="ru-RU" sz="2600" u="sng" dirty="0" smtClean="0"/>
              <a:t>Организации</a:t>
            </a:r>
          </a:p>
          <a:p>
            <a:pPr marL="2149475" indent="-2149475">
              <a:buNone/>
            </a:pP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Продвинутый   Гимназия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10,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Гимназия 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13,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Гимназия 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14, Гимназия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15, </a:t>
            </a:r>
            <a:b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Лицей № 1, СШ-И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1, СШ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4, СШ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5, </a:t>
            </a:r>
            <a:b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СШ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10, СШ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18,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СШ № 19, СШ № 63,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СШ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65,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76, </a:t>
            </a:r>
            <a:b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СШ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150,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156, </a:t>
            </a: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СШ </a:t>
            </a:r>
            <a:r>
              <a:rPr lang="ru-RU" sz="2600" dirty="0" smtClean="0">
                <a:solidFill>
                  <a:schemeClr val="accent4">
                    <a:lumMod val="75000"/>
                  </a:schemeClr>
                </a:solidFill>
              </a:rPr>
              <a:t>ОК «Покровский» </a:t>
            </a:r>
          </a:p>
          <a:p>
            <a:pPr marL="2149475" indent="-2149475">
              <a:buNone/>
            </a:pPr>
            <a:r>
              <a:rPr lang="ru-RU" sz="2600" dirty="0" smtClean="0">
                <a:solidFill>
                  <a:srgbClr val="0070C0"/>
                </a:solidFill>
              </a:rPr>
              <a:t>Основной	47 ОУ		</a:t>
            </a:r>
            <a:r>
              <a:rPr lang="ru-RU" sz="2600" dirty="0" smtClean="0">
                <a:solidFill>
                  <a:srgbClr val="00B050"/>
                </a:solidFill>
              </a:rPr>
              <a:t>Базовый	38 ОУ</a:t>
            </a:r>
          </a:p>
          <a:p>
            <a:pPr marL="2149475" indent="-2149475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Нет данных	</a:t>
            </a:r>
            <a:r>
              <a:rPr lang="ru-RU" sz="2400" dirty="0" smtClean="0">
                <a:solidFill>
                  <a:srgbClr val="FF0000"/>
                </a:solidFill>
              </a:rPr>
              <a:t>Гимназия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3, Гимназия № 6, Лицей № 3, Лицей </a:t>
            </a:r>
            <a:r>
              <a:rPr lang="ru-RU" sz="2400" dirty="0">
                <a:solidFill>
                  <a:srgbClr val="FF0000"/>
                </a:solidFill>
              </a:rPr>
              <a:t>№ 12, 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СШ № 12,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21, 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55, 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89, </a:t>
            </a:r>
            <a:r>
              <a:rPr lang="ru-RU" sz="2400" dirty="0">
                <a:solidFill>
                  <a:srgbClr val="FF0000"/>
                </a:solidFill>
              </a:rPr>
              <a:t>СШ № 95, </a:t>
            </a:r>
            <a:r>
              <a:rPr lang="ru-RU" sz="2400" dirty="0" smtClean="0">
                <a:solidFill>
                  <a:srgbClr val="FF0000"/>
                </a:solidFill>
              </a:rPr>
              <a:t>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135</a:t>
            </a:r>
          </a:p>
          <a:p>
            <a:pPr marL="2149475" indent="-2149475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Не достигли	</a:t>
            </a:r>
            <a:r>
              <a:rPr lang="ru-RU" sz="2400" dirty="0" smtClean="0">
                <a:solidFill>
                  <a:srgbClr val="FF0000"/>
                </a:solidFill>
              </a:rPr>
              <a:t>Гимназия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7, Гимназия № 9, Лицей № 11, 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2, 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3, </a:t>
            </a:r>
            <a:r>
              <a:rPr lang="ru-RU" sz="2400" dirty="0">
                <a:solidFill>
                  <a:srgbClr val="FF0000"/>
                </a:solidFill>
              </a:rPr>
              <a:t>СШ № 13, 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2420938" indent="-2420938">
              <a:buNone/>
            </a:pPr>
            <a:r>
              <a:rPr lang="ru-RU" sz="2600" dirty="0">
                <a:solidFill>
                  <a:srgbClr val="FF0000"/>
                </a:solidFill>
              </a:rPr>
              <a:t>базового уровня </a:t>
            </a:r>
            <a:r>
              <a:rPr lang="ru-RU" sz="2400" dirty="0" smtClean="0">
                <a:solidFill>
                  <a:srgbClr val="FF0000"/>
                </a:solidFill>
              </a:rPr>
              <a:t>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24, 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34,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42,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45, 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50, </a:t>
            </a:r>
            <a:r>
              <a:rPr lang="ru-RU" sz="2400" dirty="0">
                <a:solidFill>
                  <a:srgbClr val="FF0000"/>
                </a:solidFill>
              </a:rPr>
              <a:t>СШ № 51, 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62,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66, 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78, 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79, </a:t>
            </a:r>
            <a:r>
              <a:rPr lang="ru-RU" sz="2400" dirty="0">
                <a:solidFill>
                  <a:srgbClr val="FF0000"/>
                </a:solidFill>
              </a:rPr>
              <a:t>СШ № 81, СШ № 84, СШ № 86, 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90,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91, 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94, 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99,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115,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121,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129,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139,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141,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145,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147,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151,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154, </a:t>
            </a:r>
            <a:r>
              <a:rPr lang="ru-RU" sz="2400" dirty="0">
                <a:solidFill>
                  <a:srgbClr val="FF0000"/>
                </a:solidFill>
              </a:rPr>
              <a:t>СШ № </a:t>
            </a:r>
            <a:r>
              <a:rPr lang="ru-RU" sz="2400" dirty="0" smtClean="0">
                <a:solidFill>
                  <a:srgbClr val="FF0000"/>
                </a:solidFill>
              </a:rPr>
              <a:t>157, СШ </a:t>
            </a:r>
            <a:r>
              <a:rPr lang="ru-RU" sz="2400" dirty="0">
                <a:solidFill>
                  <a:srgbClr val="FF0000"/>
                </a:solidFill>
              </a:rPr>
              <a:t>№ </a:t>
            </a:r>
            <a:r>
              <a:rPr lang="ru-RU" sz="2400" dirty="0" smtClean="0">
                <a:solidFill>
                  <a:srgbClr val="FF0000"/>
                </a:solidFill>
              </a:rPr>
              <a:t>159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9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/>
              <a:t>Приумножение потенциала воспитания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3"/>
            <a:ext cx="11565925" cy="5671752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2.3. </a:t>
            </a:r>
            <a:r>
              <a:rPr lang="ru-RU" dirty="0"/>
              <a:t>Создавать городские событийные площадки по патриотическому воспитанию в </a:t>
            </a:r>
            <a:r>
              <a:rPr lang="ru-RU" dirty="0" err="1"/>
              <a:t>деятельностном</a:t>
            </a:r>
            <a:r>
              <a:rPr lang="ru-RU" dirty="0"/>
              <a:t> формате</a:t>
            </a:r>
            <a:r>
              <a:rPr lang="ru-RU" dirty="0" smtClean="0"/>
              <a:t>.</a:t>
            </a:r>
          </a:p>
          <a:p>
            <a:pPr marL="2422525" indent="-2422525">
              <a:buNone/>
            </a:pPr>
            <a:r>
              <a:rPr lang="ru-RU" dirty="0" smtClean="0"/>
              <a:t>Показатель 2.3. </a:t>
            </a:r>
            <a:r>
              <a:rPr lang="ru-RU" dirty="0"/>
              <a:t>Доля участников в мероприятиях «Большой перемены»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Наличие 	</a:t>
            </a:r>
            <a:r>
              <a:rPr lang="ru-RU" dirty="0" smtClean="0">
                <a:solidFill>
                  <a:srgbClr val="00B050"/>
                </a:solidFill>
              </a:rPr>
              <a:t>участников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полуфиналистов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финалистов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«Приумножение потенциала воспитания»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 fontScale="92500" lnSpcReduction="20000"/>
          </a:bodyPr>
          <a:lstStyle/>
          <a:p>
            <a:pPr marL="2422525" indent="-2422525">
              <a:buNone/>
            </a:pPr>
            <a:r>
              <a:rPr lang="ru-RU" dirty="0" smtClean="0"/>
              <a:t>Показатель 2.3. </a:t>
            </a:r>
            <a:r>
              <a:rPr lang="ru-RU" dirty="0"/>
              <a:t>Доля участников в мероприятиях «Большой перемены»</a:t>
            </a:r>
            <a:endParaRPr lang="ru-RU" dirty="0" smtClean="0"/>
          </a:p>
          <a:p>
            <a:pPr marL="441325" indent="-441325">
              <a:buNone/>
            </a:pPr>
            <a:r>
              <a:rPr lang="ru-RU" dirty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	Гимназия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 «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Универс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»,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Гимназия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2,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Лицей № 7, Лицей № 8, Лицей № 9,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 № 5, СШ № 18, СШ № 24, СШ № 85, СШ № 93, СШ № 149,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 № 151, СШ № 154, СШ № 156, СШ № 158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</a:t>
            </a:r>
            <a:r>
              <a:rPr lang="ru-RU" dirty="0">
                <a:solidFill>
                  <a:srgbClr val="0070C0"/>
                </a:solidFill>
              </a:rPr>
              <a:t>Гимназия № </a:t>
            </a:r>
            <a:r>
              <a:rPr lang="ru-RU" dirty="0" smtClean="0">
                <a:solidFill>
                  <a:srgbClr val="0070C0"/>
                </a:solidFill>
              </a:rPr>
              <a:t>9, </a:t>
            </a:r>
            <a:r>
              <a:rPr lang="ru-RU" dirty="0">
                <a:solidFill>
                  <a:srgbClr val="0070C0"/>
                </a:solidFill>
              </a:rPr>
              <a:t>Гимназия № 10, Лицей </a:t>
            </a:r>
            <a:r>
              <a:rPr lang="ru-RU" dirty="0" smtClean="0">
                <a:solidFill>
                  <a:srgbClr val="0070C0"/>
                </a:solidFill>
              </a:rPr>
              <a:t>№ 2, Лицей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28</a:t>
            </a:r>
            <a:r>
              <a:rPr lang="ru-RU" dirty="0">
                <a:solidFill>
                  <a:srgbClr val="0070C0"/>
                </a:solidFill>
              </a:rPr>
              <a:t>, </a:t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СШ-И № 1,СШ № </a:t>
            </a:r>
            <a:r>
              <a:rPr lang="ru-RU" dirty="0" smtClean="0">
                <a:solidFill>
                  <a:srgbClr val="0070C0"/>
                </a:solidFill>
              </a:rPr>
              <a:t>2,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4,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6,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62,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139,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143,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144,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152,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155,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157,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ОК «Покровский»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	48 ОУ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FF0000"/>
                </a:solidFill>
              </a:rPr>
              <a:t>Нет сведений  Прогимназия № 131, Гимназия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3, Гимназия </a:t>
            </a:r>
            <a:r>
              <a:rPr lang="ru-RU" dirty="0">
                <a:solidFill>
                  <a:srgbClr val="FF0000"/>
                </a:solidFill>
              </a:rPr>
              <a:t>№ 6</a:t>
            </a:r>
            <a:r>
              <a:rPr lang="ru-RU" dirty="0" smtClean="0">
                <a:solidFill>
                  <a:srgbClr val="FF0000"/>
                </a:solidFill>
              </a:rPr>
              <a:t>, Гимназия </a:t>
            </a:r>
            <a:r>
              <a:rPr lang="ru-RU" dirty="0">
                <a:solidFill>
                  <a:srgbClr val="FF0000"/>
                </a:solidFill>
              </a:rPr>
              <a:t>№ 15, </a:t>
            </a:r>
            <a:r>
              <a:rPr lang="ru-RU" dirty="0" smtClean="0">
                <a:solidFill>
                  <a:srgbClr val="FF0000"/>
                </a:solidFill>
              </a:rPr>
              <a:t>Лицей </a:t>
            </a:r>
            <a:r>
              <a:rPr lang="ru-RU" dirty="0">
                <a:solidFill>
                  <a:srgbClr val="FF0000"/>
                </a:solidFill>
              </a:rPr>
              <a:t>№ 12, СШ № </a:t>
            </a:r>
            <a:r>
              <a:rPr lang="ru-RU" dirty="0" smtClean="0">
                <a:solidFill>
                  <a:srgbClr val="FF0000"/>
                </a:solidFill>
              </a:rPr>
              <a:t>12,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13,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16,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21,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23, СШ № 27,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32,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39,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42,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44,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50,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53,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55,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76,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69,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79,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81,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84,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86,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89,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90,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91,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95,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135,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145,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148,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159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/>
              <a:t>Приумножение потенциала воспитания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3"/>
            <a:ext cx="11565925" cy="5671752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2.4</a:t>
            </a:r>
            <a:r>
              <a:rPr lang="ru-RU" dirty="0"/>
              <a:t>. Формировать </a:t>
            </a:r>
            <a:r>
              <a:rPr lang="ru-RU" dirty="0" smtClean="0"/>
              <a:t>чувство </a:t>
            </a:r>
            <a:r>
              <a:rPr lang="ru-RU" dirty="0"/>
              <a:t>любви к малой Родине.</a:t>
            </a:r>
          </a:p>
          <a:p>
            <a:pPr marL="2422525" indent="-2422525">
              <a:buNone/>
            </a:pPr>
            <a:r>
              <a:rPr lang="ru-RU" dirty="0"/>
              <a:t>Показатель 2.4. </a:t>
            </a:r>
            <a:r>
              <a:rPr lang="ru-RU" dirty="0" smtClean="0"/>
              <a:t>Включение обучающихся в</a:t>
            </a:r>
            <a:r>
              <a:rPr lang="ru-RU" dirty="0"/>
              <a:t> мероприятия воспитательной направленности – урок в пространстве </a:t>
            </a:r>
            <a:r>
              <a:rPr lang="ru-RU" dirty="0" smtClean="0"/>
              <a:t>города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Проведение занятий по разным тематическим областям (из 8 тем) </a:t>
            </a:r>
            <a:br>
              <a:rPr lang="ru-RU" dirty="0" smtClean="0"/>
            </a:br>
            <a:r>
              <a:rPr lang="ru-RU" dirty="0" smtClean="0"/>
              <a:t>с выходом в пространство города</a:t>
            </a:r>
          </a:p>
          <a:p>
            <a:pPr marL="0" indent="0">
              <a:buNone/>
            </a:pPr>
            <a:r>
              <a:rPr lang="ru-RU" dirty="0" smtClean="0"/>
              <a:t>Не менее 	</a:t>
            </a:r>
            <a:r>
              <a:rPr lang="ru-RU" dirty="0" smtClean="0">
                <a:solidFill>
                  <a:srgbClr val="00B050"/>
                </a:solidFill>
              </a:rPr>
              <a:t>3-х занятий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+партнёры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+соглашения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«Приумножение потенциала воспитания»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 lnSpcReduction="10000"/>
          </a:bodyPr>
          <a:lstStyle/>
          <a:p>
            <a:pPr marL="1885950" indent="-1885950">
              <a:buNone/>
            </a:pPr>
            <a:r>
              <a:rPr lang="ru-RU" dirty="0" smtClean="0"/>
              <a:t>Показатель 2.4. </a:t>
            </a:r>
            <a:r>
              <a:rPr lang="ru-RU" dirty="0"/>
              <a:t>Включение обучающихся в мероприятия воспитательной направленности – </a:t>
            </a:r>
            <a:r>
              <a:rPr lang="ru-RU" dirty="0" smtClean="0"/>
              <a:t>урок </a:t>
            </a:r>
            <a:r>
              <a:rPr lang="ru-RU" dirty="0"/>
              <a:t>в пространстве </a:t>
            </a:r>
            <a:r>
              <a:rPr lang="ru-RU" dirty="0" smtClean="0"/>
              <a:t>города</a:t>
            </a:r>
          </a:p>
          <a:p>
            <a:pPr marL="441325" indent="-441325">
              <a:buNone/>
            </a:pPr>
            <a:r>
              <a:rPr lang="ru-RU" dirty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	Гимназия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10,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10, СШ № 64, СШ № 98, СШ № 115,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 № 152, СШ № 156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</a:t>
            </a:r>
            <a:r>
              <a:rPr lang="ru-RU" dirty="0">
                <a:solidFill>
                  <a:srgbClr val="0070C0"/>
                </a:solidFill>
              </a:rPr>
              <a:t>Гимназия № 2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>
                <a:solidFill>
                  <a:srgbClr val="0070C0"/>
                </a:solidFill>
              </a:rPr>
              <a:t>Гимназия № 7</a:t>
            </a:r>
            <a:r>
              <a:rPr lang="ru-RU" dirty="0" smtClean="0">
                <a:solidFill>
                  <a:srgbClr val="0070C0"/>
                </a:solidFill>
              </a:rPr>
              <a:t>, Гимназия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14,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Лицей </a:t>
            </a:r>
            <a:r>
              <a:rPr lang="ru-RU" dirty="0">
                <a:solidFill>
                  <a:srgbClr val="0070C0"/>
                </a:solidFill>
              </a:rPr>
              <a:t>№ 1, Лицей № 10, Лицей № 28,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СШ-И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7,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19,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86,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81,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90,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94,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56,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108,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157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	70 ОУ</a:t>
            </a:r>
          </a:p>
          <a:p>
            <a:pPr marL="2149475" indent="-2149475">
              <a:buNone/>
            </a:pPr>
            <a:endParaRPr lang="ru-RU" sz="800" dirty="0" smtClean="0"/>
          </a:p>
          <a:p>
            <a:pPr marL="2149475" indent="-2149475">
              <a:buNone/>
            </a:pPr>
            <a:r>
              <a:rPr lang="ru-RU" dirty="0" smtClean="0">
                <a:solidFill>
                  <a:srgbClr val="FF0000"/>
                </a:solidFill>
              </a:rPr>
              <a:t>Нет сведений	Прогимназия № 131, Гимназия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3, Гимназия </a:t>
            </a:r>
            <a:r>
              <a:rPr lang="ru-RU" dirty="0">
                <a:solidFill>
                  <a:srgbClr val="FF0000"/>
                </a:solidFill>
              </a:rPr>
              <a:t>№ 6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Гимназия </a:t>
            </a:r>
            <a:r>
              <a:rPr lang="ru-RU" dirty="0">
                <a:solidFill>
                  <a:srgbClr val="FF0000"/>
                </a:solidFill>
              </a:rPr>
              <a:t>№ 15, </a:t>
            </a:r>
            <a:r>
              <a:rPr lang="ru-RU" dirty="0" smtClean="0">
                <a:solidFill>
                  <a:srgbClr val="FF0000"/>
                </a:solidFill>
              </a:rPr>
              <a:t>Лицей </a:t>
            </a:r>
            <a:r>
              <a:rPr lang="ru-RU" dirty="0">
                <a:solidFill>
                  <a:srgbClr val="FF0000"/>
                </a:solidFill>
              </a:rPr>
              <a:t>№ 12, СШ № </a:t>
            </a:r>
            <a:r>
              <a:rPr lang="ru-RU" dirty="0" smtClean="0">
                <a:solidFill>
                  <a:srgbClr val="FF0000"/>
                </a:solidFill>
              </a:rPr>
              <a:t>12,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16,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21,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№ 27,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34,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42,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55,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89,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95,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135,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145,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159, СШ ОК «Покровский»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6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1" y="365125"/>
            <a:ext cx="11623039" cy="413351"/>
          </a:xfrm>
        </p:spPr>
        <p:txBody>
          <a:bodyPr>
            <a:noAutofit/>
          </a:bodyPr>
          <a:lstStyle/>
          <a:p>
            <a:pPr marL="2422525" indent="-2422525" algn="ctr"/>
            <a:r>
              <a:rPr lang="ru-RU" sz="2800" b="1" dirty="0"/>
              <a:t>Сводные данные по направлению «Приумножение потенциала воспитания»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1" y="851243"/>
            <a:ext cx="11809306" cy="5955958"/>
          </a:xfrm>
        </p:spPr>
        <p:txBody>
          <a:bodyPr>
            <a:normAutofit lnSpcReduction="10000"/>
          </a:bodyPr>
          <a:lstStyle/>
          <a:p>
            <a:pPr marL="441325" indent="-441325">
              <a:buNone/>
            </a:pPr>
            <a:r>
              <a:rPr lang="ru-RU" dirty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1889125" indent="-1889125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 СШ № 156</a:t>
            </a:r>
          </a:p>
          <a:p>
            <a:pPr marL="1981200" indent="-1981200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Гимназия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2, Лицей № 28, СШ-И № 1, СШ </a:t>
            </a:r>
            <a:r>
              <a:rPr lang="ru-RU" dirty="0">
                <a:solidFill>
                  <a:srgbClr val="0070C0"/>
                </a:solidFill>
              </a:rPr>
              <a:t>№ 152, СШ № </a:t>
            </a:r>
            <a:r>
              <a:rPr lang="ru-RU" dirty="0" smtClean="0">
                <a:solidFill>
                  <a:srgbClr val="0070C0"/>
                </a:solidFill>
              </a:rPr>
              <a:t>156</a:t>
            </a:r>
          </a:p>
          <a:p>
            <a:pPr marL="1981200" indent="-1981200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	Гимназия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 «</a:t>
            </a:r>
            <a:r>
              <a:rPr lang="ru-RU" dirty="0" err="1" smtClean="0">
                <a:solidFill>
                  <a:srgbClr val="00B050"/>
                </a:solidFill>
              </a:rPr>
              <a:t>Универс</a:t>
            </a:r>
            <a:r>
              <a:rPr lang="ru-RU" dirty="0" smtClean="0">
                <a:solidFill>
                  <a:srgbClr val="00B050"/>
                </a:solidFill>
              </a:rPr>
              <a:t>», </a:t>
            </a:r>
            <a:r>
              <a:rPr lang="ru-RU" dirty="0">
                <a:solidFill>
                  <a:srgbClr val="00B050"/>
                </a:solidFill>
              </a:rPr>
              <a:t>Гимназия № </a:t>
            </a:r>
            <a:r>
              <a:rPr lang="ru-RU" dirty="0" smtClean="0">
                <a:solidFill>
                  <a:srgbClr val="00B050"/>
                </a:solidFill>
              </a:rPr>
              <a:t>2, Гимназия № 4,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Гимназия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8, </a:t>
            </a:r>
            <a:r>
              <a:rPr lang="ru-RU" dirty="0">
                <a:solidFill>
                  <a:srgbClr val="00B050"/>
                </a:solidFill>
              </a:rPr>
              <a:t>Гимназия № </a:t>
            </a:r>
            <a:r>
              <a:rPr lang="ru-RU" dirty="0" smtClean="0">
                <a:solidFill>
                  <a:srgbClr val="00B050"/>
                </a:solidFill>
              </a:rPr>
              <a:t>11, </a:t>
            </a:r>
            <a:r>
              <a:rPr lang="ru-RU" dirty="0">
                <a:solidFill>
                  <a:srgbClr val="00B050"/>
                </a:solidFill>
              </a:rPr>
              <a:t>Гимназия № </a:t>
            </a:r>
            <a:r>
              <a:rPr lang="ru-RU" dirty="0" smtClean="0">
                <a:solidFill>
                  <a:srgbClr val="00B050"/>
                </a:solidFill>
              </a:rPr>
              <a:t>13 «</a:t>
            </a:r>
            <a:r>
              <a:rPr lang="ru-RU" dirty="0" err="1" smtClean="0">
                <a:solidFill>
                  <a:srgbClr val="00B050"/>
                </a:solidFill>
              </a:rPr>
              <a:t>Академ</a:t>
            </a:r>
            <a:r>
              <a:rPr lang="ru-RU" dirty="0" smtClean="0">
                <a:solidFill>
                  <a:srgbClr val="00B050"/>
                </a:solidFill>
              </a:rPr>
              <a:t>»,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Гимназия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14, </a:t>
            </a:r>
            <a:r>
              <a:rPr lang="ru-RU" dirty="0">
                <a:solidFill>
                  <a:srgbClr val="00B050"/>
                </a:solidFill>
              </a:rPr>
              <a:t>Гимназия № </a:t>
            </a:r>
            <a:r>
              <a:rPr lang="ru-RU" dirty="0" smtClean="0">
                <a:solidFill>
                  <a:srgbClr val="00B050"/>
                </a:solidFill>
              </a:rPr>
              <a:t>16,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Лицей </a:t>
            </a:r>
            <a:r>
              <a:rPr lang="ru-RU" dirty="0">
                <a:solidFill>
                  <a:srgbClr val="00B050"/>
                </a:solidFill>
              </a:rPr>
              <a:t>№ 1</a:t>
            </a:r>
            <a:r>
              <a:rPr lang="ru-RU" dirty="0" smtClean="0">
                <a:solidFill>
                  <a:srgbClr val="00B050"/>
                </a:solidFill>
              </a:rPr>
              <a:t>, Лицей № 2, Лицей </a:t>
            </a:r>
            <a:r>
              <a:rPr lang="ru-RU" dirty="0">
                <a:solidFill>
                  <a:srgbClr val="00B050"/>
                </a:solidFill>
              </a:rPr>
              <a:t>№ 6 «Перспектива»,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Лицей № 7</a:t>
            </a:r>
            <a:r>
              <a:rPr lang="ru-RU" dirty="0">
                <a:solidFill>
                  <a:srgbClr val="00B050"/>
                </a:solidFill>
              </a:rPr>
              <a:t>, Лицей № 8, Лицей № </a:t>
            </a:r>
            <a:r>
              <a:rPr lang="ru-RU" dirty="0" smtClean="0">
                <a:solidFill>
                  <a:srgbClr val="00B050"/>
                </a:solidFill>
              </a:rPr>
              <a:t>9 «Лидер», Лицей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10,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4,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5,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6,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7, СШ </a:t>
            </a:r>
            <a:r>
              <a:rPr lang="ru-RU" dirty="0">
                <a:solidFill>
                  <a:srgbClr val="00B050"/>
                </a:solidFill>
              </a:rPr>
              <a:t>№ 8,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10,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17,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18, СШ </a:t>
            </a:r>
            <a:r>
              <a:rPr lang="ru-RU" dirty="0">
                <a:solidFill>
                  <a:srgbClr val="00B050"/>
                </a:solidFill>
              </a:rPr>
              <a:t>№ 19,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30,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31,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36,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46,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56,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64,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65,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72,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73,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82,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85,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93,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98,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108,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133,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134,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137,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143,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144,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149,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150,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152,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155,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156,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158</a:t>
            </a:r>
          </a:p>
        </p:txBody>
      </p:sp>
    </p:spTree>
    <p:extLst>
      <p:ext uri="{BB962C8B-B14F-4D97-AF65-F5344CB8AC3E}">
        <p14:creationId xmlns:p14="http://schemas.microsoft.com/office/powerpoint/2010/main" val="8035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«Повышение качества математического образования»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3"/>
            <a:ext cx="11565925" cy="5671752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1.1. Проанализировать </a:t>
            </a:r>
            <a:r>
              <a:rPr lang="ru-RU" dirty="0"/>
              <a:t>результаты оценочных процедур по математике и эффективность повышения квалификации учителей математики и учителей начальных классов по математике в соответствии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дефицитами их образовательной деятельности 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результатам профессиональной </a:t>
            </a:r>
            <a:r>
              <a:rPr lang="ru-RU" dirty="0" smtClean="0"/>
              <a:t>диагностики.</a:t>
            </a:r>
          </a:p>
          <a:p>
            <a:pPr marL="2422525" indent="-2422525">
              <a:buNone/>
            </a:pPr>
            <a:r>
              <a:rPr lang="ru-RU" dirty="0" smtClean="0"/>
              <a:t>Показатель 1.1. Наличие </a:t>
            </a:r>
            <a:r>
              <a:rPr lang="ru-RU" dirty="0"/>
              <a:t>удостоверения о повышении квалификации учителей математики и учителей начальных классов по математике </a:t>
            </a:r>
            <a:r>
              <a:rPr lang="ru-RU" dirty="0" smtClean="0"/>
              <a:t>(</a:t>
            </a:r>
            <a:r>
              <a:rPr lang="ru-RU" dirty="0"/>
              <a:t>16 часов и более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>100% учителей </a:t>
            </a:r>
            <a:r>
              <a:rPr lang="ru-RU" dirty="0" smtClean="0"/>
              <a:t>имеют </a:t>
            </a:r>
            <a:r>
              <a:rPr lang="ru-RU" dirty="0"/>
              <a:t>удостоверение о повышении квалификации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</a:t>
            </a:r>
            <a:r>
              <a:rPr lang="ru-RU" dirty="0"/>
              <a:t> методике </a:t>
            </a:r>
            <a:r>
              <a:rPr lang="ru-RU" dirty="0" smtClean="0"/>
              <a:t>преподавания </a:t>
            </a:r>
            <a:r>
              <a:rPr lang="ru-RU" dirty="0"/>
              <a:t>и разделам учебного предмета «Математика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Не менее 	</a:t>
            </a:r>
            <a:r>
              <a:rPr lang="ru-RU" dirty="0" smtClean="0">
                <a:solidFill>
                  <a:srgbClr val="00B050"/>
                </a:solidFill>
              </a:rPr>
              <a:t>3-х лет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2-х лет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 года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81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/>
              <a:t>Усиление </a:t>
            </a:r>
            <a:r>
              <a:rPr lang="ru-RU" sz="2400" b="1" dirty="0" err="1"/>
              <a:t>профориентационной</a:t>
            </a:r>
            <a:r>
              <a:rPr lang="ru-RU" sz="2400" b="1" dirty="0"/>
              <a:t> работы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565925" cy="5955957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3.1. </a:t>
            </a:r>
            <a:r>
              <a:rPr lang="ru-RU" dirty="0"/>
              <a:t>Организовать проведение </a:t>
            </a:r>
            <a:r>
              <a:rPr lang="ru-RU" dirty="0" err="1"/>
              <a:t>профориентационной</a:t>
            </a:r>
            <a:r>
              <a:rPr lang="ru-RU" dirty="0"/>
              <a:t> диагностики обучающихся </a:t>
            </a:r>
            <a:r>
              <a:rPr lang="ru-RU" dirty="0" smtClean="0"/>
              <a:t>с </a:t>
            </a:r>
            <a:r>
              <a:rPr lang="ru-RU" dirty="0"/>
              <a:t>6 по 11 класс с последующим анализом</a:t>
            </a:r>
            <a:r>
              <a:rPr lang="ru-RU" dirty="0" smtClean="0"/>
              <a:t>.</a:t>
            </a:r>
            <a:endParaRPr lang="ru-RU" dirty="0"/>
          </a:p>
          <a:p>
            <a:pPr marL="2422525" indent="-2422525">
              <a:buNone/>
            </a:pPr>
            <a:r>
              <a:rPr lang="ru-RU" dirty="0"/>
              <a:t>Показатель </a:t>
            </a:r>
            <a:r>
              <a:rPr lang="ru-RU" dirty="0" smtClean="0"/>
              <a:t>3.1. </a:t>
            </a:r>
            <a:r>
              <a:rPr lang="ru-RU" dirty="0"/>
              <a:t>Доля </a:t>
            </a:r>
            <a:r>
              <a:rPr lang="ru-RU" dirty="0" smtClean="0"/>
              <a:t>охваченных </a:t>
            </a:r>
            <a:r>
              <a:rPr lang="ru-RU" dirty="0" err="1"/>
              <a:t>профориентационной</a:t>
            </a:r>
            <a:r>
              <a:rPr lang="ru-RU" dirty="0"/>
              <a:t> диагностикой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B050"/>
                </a:solidFill>
              </a:rPr>
              <a:t>75% из 9-х и 11-х</a:t>
            </a:r>
            <a:r>
              <a:rPr lang="ru-RU" dirty="0" smtClean="0"/>
              <a:t>		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75% из 9-х и 11-х </a:t>
            </a:r>
            <a:r>
              <a:rPr lang="ru-RU" dirty="0" smtClean="0"/>
              <a:t>		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75% из 9-х и 11-х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</a:p>
          <a:p>
            <a:pPr marL="2686050" indent="-268605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На продвинутом уровне 82 из 111 ОУ</a:t>
            </a:r>
          </a:p>
          <a:p>
            <a:pPr marL="2686050" indent="-2686050">
              <a:buNone/>
            </a:pPr>
            <a:r>
              <a:rPr lang="ru-RU" dirty="0" smtClean="0">
                <a:solidFill>
                  <a:srgbClr val="FF0000"/>
                </a:solidFill>
              </a:rPr>
              <a:t>Не достигли 	</a:t>
            </a:r>
            <a:r>
              <a:rPr lang="ru-RU" dirty="0">
                <a:solidFill>
                  <a:srgbClr val="FF0000"/>
                </a:solidFill>
              </a:rPr>
              <a:t>Гимназия № </a:t>
            </a:r>
            <a:r>
              <a:rPr lang="ru-RU" dirty="0" smtClean="0">
                <a:solidFill>
                  <a:srgbClr val="FF0000"/>
                </a:solidFill>
              </a:rPr>
              <a:t>1 «</a:t>
            </a:r>
            <a:r>
              <a:rPr lang="ru-RU" dirty="0" err="1" smtClean="0">
                <a:solidFill>
                  <a:srgbClr val="FF0000"/>
                </a:solidFill>
              </a:rPr>
              <a:t>Универс</a:t>
            </a:r>
            <a:r>
              <a:rPr lang="ru-RU" dirty="0" smtClean="0">
                <a:solidFill>
                  <a:srgbClr val="FF0000"/>
                </a:solidFill>
              </a:rPr>
              <a:t>», Гимназия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4, Гимназия </a:t>
            </a:r>
            <a:r>
              <a:rPr lang="ru-RU" dirty="0">
                <a:solidFill>
                  <a:srgbClr val="FF0000"/>
                </a:solidFill>
              </a:rPr>
              <a:t>№ 9, </a:t>
            </a:r>
            <a:endParaRPr lang="ru-RU" dirty="0" smtClean="0">
              <a:solidFill>
                <a:srgbClr val="FF0000"/>
              </a:solidFill>
            </a:endParaRPr>
          </a:p>
          <a:p>
            <a:pPr marL="2686050" indent="-2686050">
              <a:spcBef>
                <a:spcPts val="0"/>
              </a:spcBef>
              <a:buNone/>
            </a:pPr>
            <a:r>
              <a:rPr lang="ru-RU" dirty="0">
                <a:solidFill>
                  <a:srgbClr val="FF0000"/>
                </a:solidFill>
              </a:rPr>
              <a:t>б</a:t>
            </a:r>
            <a:r>
              <a:rPr lang="ru-RU" dirty="0" smtClean="0">
                <a:solidFill>
                  <a:srgbClr val="FF0000"/>
                </a:solidFill>
              </a:rPr>
              <a:t>азового уровня   Лицей № 2, Лицей № 10, СШ-И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5,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6,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10,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18,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27, СШ </a:t>
            </a:r>
            <a:r>
              <a:rPr lang="ru-RU" dirty="0">
                <a:solidFill>
                  <a:srgbClr val="FF0000"/>
                </a:solidFill>
              </a:rPr>
              <a:t>№ 32,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72,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76,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81,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84,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85,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99,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108,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154</a:t>
            </a:r>
            <a:endParaRPr lang="ru-RU" dirty="0">
              <a:solidFill>
                <a:srgbClr val="FF0000"/>
              </a:solidFill>
            </a:endParaRPr>
          </a:p>
          <a:p>
            <a:pPr marL="2686050" indent="-2686050">
              <a:buNone/>
            </a:pPr>
            <a:r>
              <a:rPr lang="ru-RU" dirty="0" smtClean="0">
                <a:solidFill>
                  <a:srgbClr val="FF0000"/>
                </a:solidFill>
              </a:rPr>
              <a:t>Нет данных</a:t>
            </a:r>
            <a:r>
              <a:rPr lang="ru-RU" dirty="0">
                <a:solidFill>
                  <a:srgbClr val="FF0000"/>
                </a:solidFill>
              </a:rPr>
              <a:t>	Гимназия № </a:t>
            </a:r>
            <a:r>
              <a:rPr lang="ru-RU" dirty="0" smtClean="0">
                <a:solidFill>
                  <a:srgbClr val="FF0000"/>
                </a:solidFill>
              </a:rPr>
              <a:t>3, Гимназия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6, СШ </a:t>
            </a:r>
            <a:r>
              <a:rPr lang="ru-RU" dirty="0">
                <a:solidFill>
                  <a:srgbClr val="FF0000"/>
                </a:solidFill>
              </a:rPr>
              <a:t>№ 12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16,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21,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55,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95,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135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3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/>
              <a:t>Усиление </a:t>
            </a:r>
            <a:r>
              <a:rPr lang="ru-RU" sz="2400" b="1" dirty="0" err="1"/>
              <a:t>профориентационной</a:t>
            </a:r>
            <a:r>
              <a:rPr lang="ru-RU" sz="2400" b="1" dirty="0"/>
              <a:t> работы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784507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3.2. </a:t>
            </a:r>
            <a:r>
              <a:rPr lang="ru-RU" dirty="0"/>
              <a:t>Создать </a:t>
            </a:r>
            <a:r>
              <a:rPr lang="ru-RU" dirty="0" smtClean="0"/>
              <a:t>условия для профессиональных </a:t>
            </a:r>
            <a:r>
              <a:rPr lang="ru-RU" dirty="0"/>
              <a:t>проб практического и/или моделирующего характера в соответствии с результатами диагностики</a:t>
            </a:r>
            <a:r>
              <a:rPr lang="ru-RU" dirty="0" smtClean="0"/>
              <a:t>.</a:t>
            </a:r>
            <a:endParaRPr lang="ru-RU" dirty="0"/>
          </a:p>
          <a:p>
            <a:pPr marL="2422525" indent="-2422525">
              <a:buNone/>
            </a:pPr>
            <a:r>
              <a:rPr lang="ru-RU" dirty="0"/>
              <a:t>Показатель </a:t>
            </a:r>
            <a:r>
              <a:rPr lang="ru-RU" dirty="0" smtClean="0"/>
              <a:t>3.2. </a:t>
            </a:r>
            <a:r>
              <a:rPr lang="ru-RU" dirty="0"/>
              <a:t>Доля </a:t>
            </a:r>
            <a:r>
              <a:rPr lang="ru-RU" dirty="0" smtClean="0"/>
              <a:t>охваченных </a:t>
            </a:r>
            <a:r>
              <a:rPr lang="ru-RU" dirty="0"/>
              <a:t>профессиональными пробами 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>
                <a:solidFill>
                  <a:srgbClr val="00B050"/>
                </a:solidFill>
              </a:rPr>
              <a:t>2</a:t>
            </a:r>
            <a:r>
              <a:rPr lang="ru-RU" dirty="0" smtClean="0">
                <a:solidFill>
                  <a:srgbClr val="00B050"/>
                </a:solidFill>
              </a:rPr>
              <a:t>5% из 9-11-х</a:t>
            </a:r>
            <a:r>
              <a:rPr lang="ru-RU" dirty="0" smtClean="0"/>
              <a:t>		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35</a:t>
            </a:r>
            <a:r>
              <a:rPr lang="ru-RU" dirty="0">
                <a:solidFill>
                  <a:srgbClr val="0070C0"/>
                </a:solidFill>
              </a:rPr>
              <a:t>% из </a:t>
            </a:r>
            <a:r>
              <a:rPr lang="ru-RU" dirty="0" smtClean="0">
                <a:solidFill>
                  <a:srgbClr val="0070C0"/>
                </a:solidFill>
              </a:rPr>
              <a:t>9-11-х </a:t>
            </a:r>
            <a:r>
              <a:rPr lang="ru-RU" dirty="0" smtClean="0"/>
              <a:t>		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50%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из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9-11-х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</a:p>
          <a:p>
            <a:pPr marL="3676650" indent="-3676650">
              <a:buNone/>
            </a:pPr>
            <a:endParaRPr lang="ru-RU" sz="800" dirty="0" smtClean="0">
              <a:solidFill>
                <a:srgbClr val="FF0000"/>
              </a:solidFill>
            </a:endParaRPr>
          </a:p>
          <a:p>
            <a:pPr marL="2963863" indent="-2963863">
              <a:buNone/>
            </a:pPr>
            <a:r>
              <a:rPr lang="ru-RU" dirty="0" smtClean="0">
                <a:solidFill>
                  <a:srgbClr val="FF0000"/>
                </a:solidFill>
              </a:rPr>
              <a:t>Не достигли	Гимназия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4, </a:t>
            </a:r>
            <a:r>
              <a:rPr lang="ru-RU" dirty="0">
                <a:solidFill>
                  <a:srgbClr val="FF0000"/>
                </a:solidFill>
              </a:rPr>
              <a:t>Гимназия № </a:t>
            </a:r>
            <a:r>
              <a:rPr lang="ru-RU" dirty="0" smtClean="0">
                <a:solidFill>
                  <a:srgbClr val="FF0000"/>
                </a:solidFill>
              </a:rPr>
              <a:t>7, </a:t>
            </a:r>
            <a:r>
              <a:rPr lang="ru-RU" dirty="0">
                <a:solidFill>
                  <a:srgbClr val="FF0000"/>
                </a:solidFill>
              </a:rPr>
              <a:t>Гимназия № </a:t>
            </a:r>
            <a:r>
              <a:rPr lang="ru-RU" dirty="0" smtClean="0">
                <a:solidFill>
                  <a:srgbClr val="FF0000"/>
                </a:solidFill>
              </a:rPr>
              <a:t>8,</a:t>
            </a:r>
          </a:p>
          <a:p>
            <a:pPr marL="2963863" indent="-2963863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базового уровня      Лицей № 2, Лицей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3, Лицей № 10, Лицей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12,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3, СШ </a:t>
            </a:r>
            <a:r>
              <a:rPr lang="ru-RU" dirty="0">
                <a:solidFill>
                  <a:srgbClr val="FF0000"/>
                </a:solidFill>
              </a:rPr>
              <a:t>№ 8,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13, </a:t>
            </a:r>
            <a:r>
              <a:rPr lang="ru-RU" dirty="0">
                <a:solidFill>
                  <a:srgbClr val="FF0000"/>
                </a:solidFill>
              </a:rPr>
              <a:t>СШ № 32,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34,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42,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44,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51,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69,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85,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89, СШ </a:t>
            </a:r>
            <a:r>
              <a:rPr lang="ru-RU" dirty="0">
                <a:solidFill>
                  <a:srgbClr val="FF0000"/>
                </a:solidFill>
              </a:rPr>
              <a:t>№ 99,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108,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133,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143,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157,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159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7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«Усиление </a:t>
            </a:r>
            <a:r>
              <a:rPr lang="ru-RU" sz="2400" b="1" dirty="0" err="1"/>
              <a:t>профориентационной</a:t>
            </a:r>
            <a:r>
              <a:rPr lang="ru-RU" sz="2400" b="1" dirty="0"/>
              <a:t> работы»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/>
          </a:bodyPr>
          <a:lstStyle/>
          <a:p>
            <a:pPr marL="1885950" indent="-1885950">
              <a:buNone/>
            </a:pPr>
            <a:r>
              <a:rPr lang="ru-RU" dirty="0" smtClean="0"/>
              <a:t>Показатель 3.2. </a:t>
            </a:r>
            <a:r>
              <a:rPr lang="ru-RU" dirty="0"/>
              <a:t>Доля охваченных профессиональными пробами</a:t>
            </a:r>
            <a:endParaRPr lang="ru-RU" dirty="0" smtClean="0"/>
          </a:p>
          <a:p>
            <a:pPr marL="441325" indent="-441325">
              <a:buNone/>
            </a:pPr>
            <a:r>
              <a:rPr lang="ru-RU" dirty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50 ОУ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Гимназия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10,  Лицей № 6,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6,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18,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62,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64,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72,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76,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84, СШ № 150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	</a:t>
            </a:r>
            <a:r>
              <a:rPr lang="ru-RU" dirty="0">
                <a:solidFill>
                  <a:srgbClr val="00B050"/>
                </a:solidFill>
              </a:rPr>
              <a:t> Гимназия № </a:t>
            </a:r>
            <a:r>
              <a:rPr lang="ru-RU" dirty="0" smtClean="0">
                <a:solidFill>
                  <a:srgbClr val="00B050"/>
                </a:solidFill>
              </a:rPr>
              <a:t>13,  </a:t>
            </a:r>
            <a:r>
              <a:rPr lang="ru-RU" dirty="0">
                <a:solidFill>
                  <a:srgbClr val="00B050"/>
                </a:solidFill>
              </a:rPr>
              <a:t>Лицей № </a:t>
            </a:r>
            <a:r>
              <a:rPr lang="ru-RU" dirty="0" smtClean="0">
                <a:solidFill>
                  <a:srgbClr val="00B050"/>
                </a:solidFill>
              </a:rPr>
              <a:t>1, СШ-И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7,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17,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24,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31, СШ № </a:t>
            </a:r>
            <a:r>
              <a:rPr lang="ru-RU" dirty="0">
                <a:solidFill>
                  <a:srgbClr val="00B050"/>
                </a:solidFill>
              </a:rPr>
              <a:t>46, СШ № </a:t>
            </a:r>
            <a:r>
              <a:rPr lang="ru-RU" dirty="0" smtClean="0">
                <a:solidFill>
                  <a:srgbClr val="00B050"/>
                </a:solidFill>
              </a:rPr>
              <a:t>51, СШ № 82,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91, СШ № 93, </a:t>
            </a:r>
            <a:r>
              <a:rPr lang="ru-RU" dirty="0">
                <a:solidFill>
                  <a:srgbClr val="00B050"/>
                </a:solidFill>
              </a:rPr>
              <a:t>СШ </a:t>
            </a:r>
            <a:r>
              <a:rPr lang="ru-RU" dirty="0" smtClean="0">
                <a:solidFill>
                  <a:srgbClr val="00B050"/>
                </a:solidFill>
              </a:rPr>
              <a:t>№ 121, </a:t>
            </a:r>
            <a:r>
              <a:rPr lang="ru-RU" dirty="0">
                <a:solidFill>
                  <a:srgbClr val="00B050"/>
                </a:solidFill>
              </a:rPr>
              <a:t>СШ № 137, </a:t>
            </a: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141,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149,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ОК «Покровский»</a:t>
            </a:r>
            <a:endParaRPr lang="ru-RU" sz="800" dirty="0" smtClean="0"/>
          </a:p>
          <a:p>
            <a:pPr marL="4572000" indent="-4572000">
              <a:buNone/>
            </a:pPr>
            <a:r>
              <a:rPr lang="ru-RU" dirty="0">
                <a:solidFill>
                  <a:srgbClr val="FF0000"/>
                </a:solidFill>
              </a:rPr>
              <a:t>Не </a:t>
            </a:r>
            <a:r>
              <a:rPr lang="ru-RU" dirty="0" smtClean="0">
                <a:solidFill>
                  <a:srgbClr val="FF0000"/>
                </a:solidFill>
              </a:rPr>
              <a:t>обнаружено сведений</a:t>
            </a:r>
            <a:r>
              <a:rPr lang="ru-RU" dirty="0">
                <a:solidFill>
                  <a:srgbClr val="FF0000"/>
                </a:solidFill>
              </a:rPr>
              <a:t>	Гимназия № 3, Гимназия № 6,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12, СШ № 16,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21,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55,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95, СШ № 135</a:t>
            </a:r>
          </a:p>
        </p:txBody>
      </p:sp>
    </p:spTree>
    <p:extLst>
      <p:ext uri="{BB962C8B-B14F-4D97-AF65-F5344CB8AC3E}">
        <p14:creationId xmlns:p14="http://schemas.microsoft.com/office/powerpoint/2010/main" val="713995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/>
              <a:t>Усиление </a:t>
            </a:r>
            <a:r>
              <a:rPr lang="ru-RU" sz="2400" b="1" dirty="0" err="1"/>
              <a:t>профориентационной</a:t>
            </a:r>
            <a:r>
              <a:rPr lang="ru-RU" sz="2400" b="1" dirty="0"/>
              <a:t> работы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784507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3.3. </a:t>
            </a:r>
            <a:r>
              <a:rPr lang="ru-RU" dirty="0"/>
              <a:t>Обеспечить проведение уроков с элементами профессиональной ориентации с использованием интерактивного сервиса КИК</a:t>
            </a:r>
            <a:r>
              <a:rPr lang="ru-RU" dirty="0" smtClean="0"/>
              <a:t>.</a:t>
            </a:r>
            <a:endParaRPr lang="ru-RU" dirty="0"/>
          </a:p>
          <a:p>
            <a:pPr marL="2422525" indent="-2422525">
              <a:buNone/>
            </a:pPr>
            <a:r>
              <a:rPr lang="ru-RU" dirty="0"/>
              <a:t>Показатель </a:t>
            </a:r>
            <a:r>
              <a:rPr lang="ru-RU" dirty="0" smtClean="0"/>
              <a:t>3.3. </a:t>
            </a:r>
            <a:r>
              <a:rPr lang="ru-RU" dirty="0"/>
              <a:t>Наличие уроков с элементами </a:t>
            </a:r>
            <a:r>
              <a:rPr lang="ru-RU" dirty="0" err="1"/>
              <a:t>профориентационной</a:t>
            </a:r>
            <a:r>
              <a:rPr lang="ru-RU" dirty="0"/>
              <a:t> направленности с использованием электронного сервиса КИК «Конструктор будущего» или других </a:t>
            </a:r>
            <a:r>
              <a:rPr lang="ru-RU" dirty="0" smtClean="0"/>
              <a:t>сервисов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Не менее	</a:t>
            </a:r>
            <a:r>
              <a:rPr lang="ru-RU" dirty="0" smtClean="0">
                <a:solidFill>
                  <a:srgbClr val="00B050"/>
                </a:solidFill>
              </a:rPr>
              <a:t>4 уроков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7 уроков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10 уроков</a:t>
            </a:r>
          </a:p>
          <a:p>
            <a:pPr marL="0" indent="0">
              <a:buNone/>
            </a:pPr>
            <a:r>
              <a:rPr lang="ru-RU" dirty="0" smtClean="0"/>
              <a:t>с охватом</a:t>
            </a:r>
            <a:r>
              <a:rPr lang="ru-RU" dirty="0">
                <a:solidFill>
                  <a:srgbClr val="00B050"/>
                </a:solidFill>
              </a:rPr>
              <a:t>	</a:t>
            </a:r>
            <a:r>
              <a:rPr lang="ru-RU" dirty="0" smtClean="0">
                <a:solidFill>
                  <a:srgbClr val="00B050"/>
                </a:solidFill>
              </a:rPr>
              <a:t>20% из 6-11-х</a:t>
            </a:r>
            <a:r>
              <a:rPr lang="ru-RU" dirty="0" smtClean="0"/>
              <a:t>	</a:t>
            </a:r>
            <a:r>
              <a:rPr lang="ru-RU" dirty="0" smtClean="0">
                <a:solidFill>
                  <a:srgbClr val="0070C0"/>
                </a:solidFill>
              </a:rPr>
              <a:t>30% </a:t>
            </a:r>
            <a:r>
              <a:rPr lang="ru-RU" dirty="0">
                <a:solidFill>
                  <a:srgbClr val="0070C0"/>
                </a:solidFill>
              </a:rPr>
              <a:t>из 6</a:t>
            </a:r>
            <a:r>
              <a:rPr lang="ru-RU" dirty="0" smtClean="0">
                <a:solidFill>
                  <a:srgbClr val="0070C0"/>
                </a:solidFill>
              </a:rPr>
              <a:t>-11-х </a:t>
            </a:r>
            <a:r>
              <a:rPr lang="ru-RU" dirty="0" smtClean="0"/>
              <a:t>	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0%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из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6-11-х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03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«Усиление </a:t>
            </a:r>
            <a:r>
              <a:rPr lang="ru-RU" sz="2400" b="1" dirty="0" err="1"/>
              <a:t>профориентационной</a:t>
            </a:r>
            <a:r>
              <a:rPr lang="ru-RU" sz="2400" b="1" dirty="0"/>
              <a:t> работы»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 lnSpcReduction="10000"/>
          </a:bodyPr>
          <a:lstStyle/>
          <a:p>
            <a:pPr marL="2419350" indent="-2419350">
              <a:buNone/>
            </a:pPr>
            <a:r>
              <a:rPr lang="ru-RU" dirty="0" smtClean="0"/>
              <a:t>Показатель 3.3</a:t>
            </a:r>
            <a:r>
              <a:rPr lang="ru-RU" dirty="0"/>
              <a:t>. Наличие уроков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</a:t>
            </a:r>
            <a:r>
              <a:rPr lang="ru-RU" dirty="0"/>
              <a:t>направленности с использованием </a:t>
            </a:r>
            <a:r>
              <a:rPr lang="ru-RU" dirty="0" smtClean="0"/>
              <a:t>электронных сервисов</a:t>
            </a:r>
          </a:p>
          <a:p>
            <a:pPr marL="441325" indent="-441325">
              <a:buNone/>
            </a:pPr>
            <a:r>
              <a:rPr lang="ru-RU" dirty="0" smtClean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35 ОУ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</a:t>
            </a:r>
            <a:r>
              <a:rPr lang="ru-RU" dirty="0">
                <a:solidFill>
                  <a:srgbClr val="0070C0"/>
                </a:solidFill>
              </a:rPr>
              <a:t>Гимназия № 2</a:t>
            </a:r>
            <a:r>
              <a:rPr lang="ru-RU" dirty="0" smtClean="0">
                <a:solidFill>
                  <a:srgbClr val="0070C0"/>
                </a:solidFill>
              </a:rPr>
              <a:t>, Гимназия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9, Гимназия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14,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5,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46,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73,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99,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147,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149,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150,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152,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158 «Грани»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	Гимназия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13,  </a:t>
            </a:r>
            <a:r>
              <a:rPr lang="ru-RU" dirty="0">
                <a:solidFill>
                  <a:srgbClr val="00B050"/>
                </a:solidFill>
              </a:rPr>
              <a:t>Лицей № </a:t>
            </a:r>
            <a:r>
              <a:rPr lang="ru-RU" dirty="0" smtClean="0">
                <a:solidFill>
                  <a:srgbClr val="00B050"/>
                </a:solidFill>
              </a:rPr>
              <a:t>1, СШ-И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7,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17,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24,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31, СШ № </a:t>
            </a:r>
            <a:r>
              <a:rPr lang="ru-RU" dirty="0">
                <a:solidFill>
                  <a:srgbClr val="00B050"/>
                </a:solidFill>
              </a:rPr>
              <a:t>46, СШ № </a:t>
            </a:r>
            <a:r>
              <a:rPr lang="ru-RU" dirty="0" smtClean="0">
                <a:solidFill>
                  <a:srgbClr val="00B050"/>
                </a:solidFill>
              </a:rPr>
              <a:t>51, СШ № 82,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91, СШ № 93, </a:t>
            </a:r>
            <a:r>
              <a:rPr lang="ru-RU" dirty="0">
                <a:solidFill>
                  <a:srgbClr val="00B050"/>
                </a:solidFill>
              </a:rPr>
              <a:t>СШ </a:t>
            </a:r>
            <a:r>
              <a:rPr lang="ru-RU" dirty="0" smtClean="0">
                <a:solidFill>
                  <a:srgbClr val="00B050"/>
                </a:solidFill>
              </a:rPr>
              <a:t>№ 121, </a:t>
            </a:r>
            <a:r>
              <a:rPr lang="ru-RU" dirty="0">
                <a:solidFill>
                  <a:srgbClr val="00B050"/>
                </a:solidFill>
              </a:rPr>
              <a:t>СШ № </a:t>
            </a:r>
            <a:r>
              <a:rPr lang="ru-RU" dirty="0" smtClean="0">
                <a:solidFill>
                  <a:srgbClr val="00B050"/>
                </a:solidFill>
              </a:rPr>
              <a:t>133, СШ </a:t>
            </a:r>
            <a:r>
              <a:rPr lang="ru-RU" dirty="0">
                <a:solidFill>
                  <a:srgbClr val="00B050"/>
                </a:solidFill>
              </a:rPr>
              <a:t>№ 137, </a:t>
            </a: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141,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148, 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149, СШ ОК «Покровский»</a:t>
            </a:r>
            <a:endParaRPr lang="ru-RU" sz="800" dirty="0" smtClean="0"/>
          </a:p>
          <a:p>
            <a:pPr marL="4572000" indent="-4572000">
              <a:buNone/>
            </a:pPr>
            <a:r>
              <a:rPr lang="ru-RU" dirty="0">
                <a:solidFill>
                  <a:srgbClr val="FF0000"/>
                </a:solidFill>
              </a:rPr>
              <a:t>Не </a:t>
            </a:r>
            <a:r>
              <a:rPr lang="ru-RU" dirty="0" smtClean="0">
                <a:solidFill>
                  <a:srgbClr val="FF0000"/>
                </a:solidFill>
              </a:rPr>
              <a:t>обнаружено сведений</a:t>
            </a:r>
            <a:r>
              <a:rPr lang="ru-RU" dirty="0">
                <a:solidFill>
                  <a:srgbClr val="FF0000"/>
                </a:solidFill>
              </a:rPr>
              <a:t>	Гимназия № 3, Гимназия № 6,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12, СШ № 16,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21,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55,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95, СШ № 135</a:t>
            </a:r>
          </a:p>
        </p:txBody>
      </p:sp>
    </p:spTree>
    <p:extLst>
      <p:ext uri="{BB962C8B-B14F-4D97-AF65-F5344CB8AC3E}">
        <p14:creationId xmlns:p14="http://schemas.microsoft.com/office/powerpoint/2010/main" val="2815273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«Усиление </a:t>
            </a:r>
            <a:r>
              <a:rPr lang="ru-RU" sz="2400" b="1" dirty="0" err="1"/>
              <a:t>профориентационной</a:t>
            </a:r>
            <a:r>
              <a:rPr lang="ru-RU" sz="2400" b="1" dirty="0"/>
              <a:t> работы»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/>
          </a:bodyPr>
          <a:lstStyle/>
          <a:p>
            <a:pPr marL="2419350" indent="-2419350">
              <a:buNone/>
            </a:pPr>
            <a:r>
              <a:rPr lang="ru-RU" dirty="0" smtClean="0"/>
              <a:t>Показатель 3.3</a:t>
            </a:r>
            <a:r>
              <a:rPr lang="ru-RU" dirty="0"/>
              <a:t>. Наличие уроков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</a:t>
            </a:r>
            <a:r>
              <a:rPr lang="ru-RU" dirty="0"/>
              <a:t>направленности с использованием </a:t>
            </a:r>
            <a:r>
              <a:rPr lang="ru-RU" dirty="0" smtClean="0"/>
              <a:t>электронных сервисов</a:t>
            </a:r>
          </a:p>
          <a:p>
            <a:pPr marL="4572000" indent="-4572000">
              <a:buNone/>
            </a:pPr>
            <a:r>
              <a:rPr lang="ru-RU" dirty="0" smtClean="0">
                <a:solidFill>
                  <a:srgbClr val="FF0000"/>
                </a:solidFill>
              </a:rPr>
              <a:t>Не указан охват обучающихся</a:t>
            </a:r>
          </a:p>
          <a:p>
            <a:pPr marL="152400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Гимназия № 4, </a:t>
            </a:r>
            <a:r>
              <a:rPr lang="ru-RU" dirty="0">
                <a:solidFill>
                  <a:srgbClr val="FF0000"/>
                </a:solidFill>
              </a:rPr>
              <a:t>Лицей № 10, </a:t>
            </a:r>
            <a:r>
              <a:rPr lang="ru-RU" dirty="0" smtClean="0">
                <a:solidFill>
                  <a:srgbClr val="FF0000"/>
                </a:solidFill>
              </a:rPr>
              <a:t>Лицей № 28,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2,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10,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31,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50,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65,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81,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82, СШ № 86,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89,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129,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139,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143,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145,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155,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156,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157,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159</a:t>
            </a:r>
          </a:p>
          <a:p>
            <a:pPr marL="4572000" indent="-457200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4572000" indent="-4572000">
              <a:buNone/>
            </a:pPr>
            <a:r>
              <a:rPr lang="ru-RU" dirty="0" smtClean="0">
                <a:solidFill>
                  <a:srgbClr val="FF0000"/>
                </a:solidFill>
              </a:rPr>
              <a:t>Не обеспечен базовый уровень СШ № 8, СШ № 134</a:t>
            </a:r>
          </a:p>
        </p:txBody>
      </p:sp>
    </p:spTree>
    <p:extLst>
      <p:ext uri="{BB962C8B-B14F-4D97-AF65-F5344CB8AC3E}">
        <p14:creationId xmlns:p14="http://schemas.microsoft.com/office/powerpoint/2010/main" val="2981554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/>
              <a:t>Усиление </a:t>
            </a:r>
            <a:r>
              <a:rPr lang="ru-RU" sz="2400" b="1" dirty="0" err="1"/>
              <a:t>профориентационной</a:t>
            </a:r>
            <a:r>
              <a:rPr lang="ru-RU" sz="2400" b="1" dirty="0"/>
              <a:t> работы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784507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3.4. </a:t>
            </a:r>
            <a:r>
              <a:rPr lang="ru-RU" dirty="0"/>
              <a:t>Обеспечить посещение учреждений высшего и среднего профессионального образования (ВПО и СПО), а также работодателей региона, с учётом склонностей обучающихся, выявленных по результатам диагностики</a:t>
            </a:r>
            <a:r>
              <a:rPr lang="ru-RU" dirty="0" smtClean="0"/>
              <a:t>.</a:t>
            </a:r>
            <a:endParaRPr lang="ru-RU" dirty="0"/>
          </a:p>
          <a:p>
            <a:pPr marL="2422525" indent="-2422525">
              <a:buNone/>
            </a:pPr>
            <a:r>
              <a:rPr lang="ru-RU" dirty="0"/>
              <a:t>Показатель </a:t>
            </a:r>
            <a:r>
              <a:rPr lang="ru-RU" dirty="0" smtClean="0"/>
              <a:t>3.4. </a:t>
            </a:r>
            <a:r>
              <a:rPr lang="ru-RU" dirty="0"/>
              <a:t>Доля посещений организаций ВПО и СПО, а также работодателей региона, в </a:t>
            </a:r>
            <a:r>
              <a:rPr lang="ru-RU" dirty="0" err="1"/>
              <a:t>т.ч</a:t>
            </a:r>
            <a:r>
              <a:rPr lang="ru-RU" dirty="0"/>
              <a:t>. виртуальные туры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Не менее	</a:t>
            </a:r>
            <a:r>
              <a:rPr lang="ru-RU" dirty="0">
                <a:solidFill>
                  <a:srgbClr val="00B050"/>
                </a:solidFill>
              </a:rPr>
              <a:t>1</a:t>
            </a:r>
            <a:r>
              <a:rPr lang="ru-RU" dirty="0" smtClean="0">
                <a:solidFill>
                  <a:srgbClr val="00B050"/>
                </a:solidFill>
              </a:rPr>
              <a:t> организации</a:t>
            </a:r>
            <a:r>
              <a:rPr lang="ru-RU" dirty="0" smtClean="0"/>
              <a:t>	</a:t>
            </a:r>
            <a:r>
              <a:rPr lang="ru-RU" dirty="0" smtClean="0">
                <a:solidFill>
                  <a:srgbClr val="0070C0"/>
                </a:solidFill>
              </a:rPr>
              <a:t>3 организаций</a:t>
            </a:r>
            <a:r>
              <a:rPr lang="ru-RU" dirty="0" smtClean="0"/>
              <a:t>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5 организаций</a:t>
            </a:r>
          </a:p>
          <a:p>
            <a:pPr marL="0" indent="0">
              <a:buNone/>
            </a:pPr>
            <a:r>
              <a:rPr lang="ru-RU" dirty="0" smtClean="0"/>
              <a:t>с охватом</a:t>
            </a:r>
            <a:r>
              <a:rPr lang="ru-RU" dirty="0" smtClean="0">
                <a:solidFill>
                  <a:srgbClr val="00B050"/>
                </a:solidFill>
              </a:rPr>
              <a:t>	70% из 9-11-х</a:t>
            </a:r>
            <a:r>
              <a:rPr lang="ru-RU" dirty="0" smtClean="0"/>
              <a:t>	</a:t>
            </a:r>
            <a:r>
              <a:rPr lang="ru-RU" dirty="0">
                <a:solidFill>
                  <a:srgbClr val="0070C0"/>
                </a:solidFill>
              </a:rPr>
              <a:t>7</a:t>
            </a:r>
            <a:r>
              <a:rPr lang="ru-RU" dirty="0" smtClean="0">
                <a:solidFill>
                  <a:srgbClr val="0070C0"/>
                </a:solidFill>
              </a:rPr>
              <a:t>0% из </a:t>
            </a:r>
            <a:r>
              <a:rPr lang="ru-RU" dirty="0">
                <a:solidFill>
                  <a:srgbClr val="0070C0"/>
                </a:solidFill>
              </a:rPr>
              <a:t>9</a:t>
            </a:r>
            <a:r>
              <a:rPr lang="ru-RU" dirty="0" smtClean="0">
                <a:solidFill>
                  <a:srgbClr val="0070C0"/>
                </a:solidFill>
              </a:rPr>
              <a:t>-11-х </a:t>
            </a:r>
            <a:r>
              <a:rPr lang="ru-RU" dirty="0" smtClean="0"/>
              <a:t>	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0% из 9-11-х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644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«Усиление </a:t>
            </a:r>
            <a:r>
              <a:rPr lang="ru-RU" sz="2400" b="1" dirty="0" err="1"/>
              <a:t>профориентационной</a:t>
            </a:r>
            <a:r>
              <a:rPr lang="ru-RU" sz="2400" b="1" dirty="0"/>
              <a:t> работы»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 lnSpcReduction="10000"/>
          </a:bodyPr>
          <a:lstStyle/>
          <a:p>
            <a:pPr marL="2419350" indent="-2419350">
              <a:buNone/>
            </a:pPr>
            <a:r>
              <a:rPr lang="ru-RU" dirty="0" smtClean="0"/>
              <a:t>Показатель 3.4. </a:t>
            </a:r>
            <a:r>
              <a:rPr lang="ru-RU" dirty="0"/>
              <a:t>Наличие уроков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</a:t>
            </a:r>
            <a:r>
              <a:rPr lang="ru-RU" dirty="0"/>
              <a:t>направленности с использованием </a:t>
            </a:r>
            <a:r>
              <a:rPr lang="ru-RU" dirty="0" smtClean="0"/>
              <a:t>электронных сервисов</a:t>
            </a:r>
          </a:p>
          <a:p>
            <a:pPr marL="441325" indent="-441325">
              <a:buNone/>
            </a:pPr>
            <a:r>
              <a:rPr lang="ru-RU" dirty="0" smtClean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Лицей № 1, Лицей № 8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СШ № 24,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27, СШ №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39,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45, СШ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66,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98,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115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</a:t>
            </a:r>
            <a:r>
              <a:rPr lang="ru-RU" dirty="0">
                <a:solidFill>
                  <a:srgbClr val="0070C0"/>
                </a:solidFill>
              </a:rPr>
              <a:t>Гимназия № 2</a:t>
            </a:r>
            <a:r>
              <a:rPr lang="ru-RU" dirty="0" smtClean="0">
                <a:solidFill>
                  <a:srgbClr val="0070C0"/>
                </a:solidFill>
              </a:rPr>
              <a:t>, Гимназия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9</a:t>
            </a:r>
            <a:r>
              <a:rPr lang="ru-RU" dirty="0">
                <a:solidFill>
                  <a:srgbClr val="0070C0"/>
                </a:solidFill>
              </a:rPr>
              <a:t>, Гимназия № </a:t>
            </a:r>
            <a:r>
              <a:rPr lang="ru-RU" dirty="0" smtClean="0">
                <a:solidFill>
                  <a:srgbClr val="0070C0"/>
                </a:solidFill>
              </a:rPr>
              <a:t>15,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Лицей № 3, Лицей № 6</a:t>
            </a:r>
            <a:r>
              <a:rPr lang="ru-RU" dirty="0">
                <a:solidFill>
                  <a:srgbClr val="0070C0"/>
                </a:solidFill>
              </a:rPr>
              <a:t>, Лицей № 7, Лицей </a:t>
            </a:r>
            <a:r>
              <a:rPr lang="ru-RU" dirty="0" smtClean="0">
                <a:solidFill>
                  <a:srgbClr val="0070C0"/>
                </a:solidFill>
              </a:rPr>
              <a:t>№ 9 «Лидер», 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СШ № 5, СШ № 19, </a:t>
            </a: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36, СШ № 56, СШ № 62,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72, СШ </a:t>
            </a:r>
            <a:r>
              <a:rPr lang="ru-RU" dirty="0">
                <a:solidFill>
                  <a:srgbClr val="0070C0"/>
                </a:solidFill>
              </a:rPr>
              <a:t>№ 73, </a:t>
            </a: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94, </a:t>
            </a:r>
            <a:r>
              <a:rPr lang="ru-RU" dirty="0">
                <a:solidFill>
                  <a:srgbClr val="0070C0"/>
                </a:solidFill>
              </a:rPr>
              <a:t>СШ № 108, СШ № 147,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151, </a:t>
            </a: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158 «Грани»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 	28 ОУ</a:t>
            </a:r>
            <a:endParaRPr lang="ru-RU" sz="800" dirty="0" smtClean="0"/>
          </a:p>
          <a:p>
            <a:pPr marL="4572000" indent="-4572000">
              <a:buNone/>
            </a:pPr>
            <a:r>
              <a:rPr lang="ru-RU" dirty="0">
                <a:solidFill>
                  <a:srgbClr val="FF0000"/>
                </a:solidFill>
              </a:rPr>
              <a:t>Не </a:t>
            </a:r>
            <a:r>
              <a:rPr lang="ru-RU" dirty="0" smtClean="0">
                <a:solidFill>
                  <a:srgbClr val="FF0000"/>
                </a:solidFill>
              </a:rPr>
              <a:t>обнаружено сведений</a:t>
            </a:r>
            <a:r>
              <a:rPr lang="ru-RU" dirty="0">
                <a:solidFill>
                  <a:srgbClr val="FF0000"/>
                </a:solidFill>
              </a:rPr>
              <a:t>	Гимназия № 3, Гимназия № 6,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12, СШ № 16,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21,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55,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95, СШ № 135</a:t>
            </a:r>
          </a:p>
        </p:txBody>
      </p:sp>
    </p:spTree>
    <p:extLst>
      <p:ext uri="{BB962C8B-B14F-4D97-AF65-F5344CB8AC3E}">
        <p14:creationId xmlns:p14="http://schemas.microsoft.com/office/powerpoint/2010/main" val="4002880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«Усиление </a:t>
            </a:r>
            <a:r>
              <a:rPr lang="ru-RU" sz="2400" b="1" dirty="0" err="1"/>
              <a:t>профориентационной</a:t>
            </a:r>
            <a:r>
              <a:rPr lang="ru-RU" sz="2400" b="1" dirty="0"/>
              <a:t> работы»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 lnSpcReduction="10000"/>
          </a:bodyPr>
          <a:lstStyle/>
          <a:p>
            <a:pPr marL="2419350" indent="-2419350">
              <a:buNone/>
            </a:pPr>
            <a:r>
              <a:rPr lang="ru-RU" dirty="0"/>
              <a:t>Показатель 3.4. Наличие уроков </a:t>
            </a:r>
            <a:r>
              <a:rPr lang="ru-RU" dirty="0" err="1"/>
              <a:t>профориентационной</a:t>
            </a:r>
            <a:r>
              <a:rPr lang="ru-RU" dirty="0"/>
              <a:t> направленности с использованием электронных сервисов</a:t>
            </a:r>
            <a:endParaRPr lang="ru-RU" dirty="0" smtClean="0"/>
          </a:p>
          <a:p>
            <a:pPr marL="4572000" indent="-4572000">
              <a:buNone/>
            </a:pPr>
            <a:r>
              <a:rPr lang="ru-RU" dirty="0" smtClean="0">
                <a:solidFill>
                  <a:srgbClr val="FF0000"/>
                </a:solidFill>
              </a:rPr>
              <a:t>Не указано количество обучающихся</a:t>
            </a:r>
          </a:p>
          <a:p>
            <a:pPr marL="72390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Гимназия № 4, Лицей № 10, Лицей № 28, СШ-И № 1,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2, СШ № 10, СШ № 50, СШ № 89, СШ № 129, СШ № 139,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143, СШ № 144, СШ № 145,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155, СШ № 156, СШ № 157.</a:t>
            </a:r>
          </a:p>
          <a:p>
            <a:pPr marL="4572000" indent="-4572000">
              <a:buNone/>
            </a:pPr>
            <a:r>
              <a:rPr lang="ru-RU" dirty="0" smtClean="0">
                <a:solidFill>
                  <a:srgbClr val="FF0000"/>
                </a:solidFill>
              </a:rPr>
              <a:t>Не обеспечен базовый уровень</a:t>
            </a:r>
          </a:p>
          <a:p>
            <a:pPr marL="72390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Гимназия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 «</a:t>
            </a:r>
            <a:r>
              <a:rPr lang="ru-RU" dirty="0" err="1" smtClean="0">
                <a:solidFill>
                  <a:srgbClr val="FF0000"/>
                </a:solidFill>
              </a:rPr>
              <a:t>Универс</a:t>
            </a:r>
            <a:r>
              <a:rPr lang="ru-RU" dirty="0" smtClean="0">
                <a:solidFill>
                  <a:srgbClr val="FF0000"/>
                </a:solidFill>
              </a:rPr>
              <a:t>», Гимназия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8,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Гимназия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10, Гимназия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13 «</a:t>
            </a:r>
            <a:r>
              <a:rPr lang="ru-RU" dirty="0" err="1" smtClean="0">
                <a:solidFill>
                  <a:srgbClr val="FF0000"/>
                </a:solidFill>
              </a:rPr>
              <a:t>Академ</a:t>
            </a:r>
            <a:r>
              <a:rPr lang="ru-RU" dirty="0" smtClean="0">
                <a:solidFill>
                  <a:srgbClr val="FF0000"/>
                </a:solidFill>
              </a:rPr>
              <a:t>»,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Лицей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11, </a:t>
            </a:r>
            <a:r>
              <a:rPr lang="ru-RU" dirty="0">
                <a:solidFill>
                  <a:srgbClr val="FF0000"/>
                </a:solidFill>
              </a:rPr>
              <a:t>Лицей № 12,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3, </a:t>
            </a:r>
            <a:r>
              <a:rPr lang="ru-RU" dirty="0">
                <a:solidFill>
                  <a:srgbClr val="FF0000"/>
                </a:solidFill>
              </a:rPr>
              <a:t>СШ № 4, СШ № 6, СШ № 17, СШ № 18,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23,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30, СШ </a:t>
            </a:r>
            <a:r>
              <a:rPr lang="ru-RU" dirty="0">
                <a:solidFill>
                  <a:srgbClr val="FF0000"/>
                </a:solidFill>
              </a:rPr>
              <a:t>№ 44,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46, </a:t>
            </a:r>
            <a:r>
              <a:rPr lang="ru-RU" dirty="0">
                <a:solidFill>
                  <a:srgbClr val="FF0000"/>
                </a:solidFill>
              </a:rPr>
              <a:t>СШ № 51,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63,</a:t>
            </a:r>
            <a:r>
              <a:rPr lang="ru-RU" dirty="0">
                <a:solidFill>
                  <a:srgbClr val="FF0000"/>
                </a:solidFill>
              </a:rPr>
              <a:t> СШ № </a:t>
            </a:r>
            <a:r>
              <a:rPr lang="ru-RU" dirty="0" smtClean="0">
                <a:solidFill>
                  <a:srgbClr val="FF0000"/>
                </a:solidFill>
              </a:rPr>
              <a:t>64, </a:t>
            </a:r>
            <a:r>
              <a:rPr lang="ru-RU" dirty="0">
                <a:solidFill>
                  <a:srgbClr val="FF0000"/>
                </a:solidFill>
              </a:rPr>
              <a:t>СШ № 69, СШ № 78,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84, </a:t>
            </a:r>
            <a:r>
              <a:rPr lang="ru-RU" dirty="0">
                <a:solidFill>
                  <a:srgbClr val="FF0000"/>
                </a:solidFill>
              </a:rPr>
              <a:t>СШ № 85, СШ № 86,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99,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121,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134,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148,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149,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150,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154,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159</a:t>
            </a:r>
          </a:p>
        </p:txBody>
      </p:sp>
    </p:spTree>
    <p:extLst>
      <p:ext uri="{BB962C8B-B14F-4D97-AF65-F5344CB8AC3E}">
        <p14:creationId xmlns:p14="http://schemas.microsoft.com/office/powerpoint/2010/main" val="14854666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</a:t>
            </a:r>
            <a:r>
              <a:rPr lang="ru-RU" sz="2400" b="1" dirty="0"/>
              <a:t>Усиление </a:t>
            </a:r>
            <a:r>
              <a:rPr lang="ru-RU" sz="2400" b="1" dirty="0" err="1"/>
              <a:t>профориентационной</a:t>
            </a:r>
            <a:r>
              <a:rPr lang="ru-RU" sz="2400" b="1" dirty="0"/>
              <a:t> работы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784507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3.5. </a:t>
            </a:r>
            <a:r>
              <a:rPr lang="ru-RU" dirty="0"/>
              <a:t>Организовать работу с родителями в рамках профориентации </a:t>
            </a:r>
            <a:r>
              <a:rPr lang="ru-RU" dirty="0" smtClean="0"/>
              <a:t>для</a:t>
            </a:r>
            <a:r>
              <a:rPr lang="ru-RU" dirty="0"/>
              <a:t> знакомства с результатами диагностики и по профессиональной ориентации обучающихся</a:t>
            </a:r>
            <a:r>
              <a:rPr lang="ru-RU" dirty="0" smtClean="0"/>
              <a:t>.</a:t>
            </a:r>
            <a:endParaRPr lang="ru-RU" dirty="0"/>
          </a:p>
          <a:p>
            <a:pPr marL="2422525" indent="-2422525">
              <a:buNone/>
            </a:pPr>
            <a:r>
              <a:rPr lang="ru-RU" dirty="0"/>
              <a:t>Показатель </a:t>
            </a:r>
            <a:r>
              <a:rPr lang="ru-RU" dirty="0" smtClean="0"/>
              <a:t>3.5. </a:t>
            </a:r>
            <a:r>
              <a:rPr lang="ru-RU" dirty="0"/>
              <a:t>Доля </a:t>
            </a:r>
            <a:r>
              <a:rPr lang="ru-RU" b="1" dirty="0" smtClean="0"/>
              <a:t>родителей</a:t>
            </a:r>
            <a:r>
              <a:rPr lang="ru-RU" dirty="0" smtClean="0"/>
              <a:t>, </a:t>
            </a:r>
            <a:r>
              <a:rPr lang="ru-RU" dirty="0"/>
              <a:t>охваченных профессиональной </a:t>
            </a:r>
            <a:r>
              <a:rPr lang="ru-RU" dirty="0" smtClean="0"/>
              <a:t>ориентацией обучающихся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Не менее	</a:t>
            </a:r>
            <a:r>
              <a:rPr lang="ru-RU" dirty="0">
                <a:solidFill>
                  <a:srgbClr val="00B050"/>
                </a:solidFill>
              </a:rPr>
              <a:t>1</a:t>
            </a:r>
            <a:r>
              <a:rPr lang="ru-RU" dirty="0" smtClean="0">
                <a:solidFill>
                  <a:srgbClr val="00B050"/>
                </a:solidFill>
              </a:rPr>
              <a:t> мероприятия</a:t>
            </a:r>
            <a:r>
              <a:rPr lang="ru-RU" dirty="0" smtClean="0"/>
              <a:t>	</a:t>
            </a:r>
            <a:r>
              <a:rPr lang="ru-RU" dirty="0">
                <a:solidFill>
                  <a:srgbClr val="0070C0"/>
                </a:solidFill>
              </a:rPr>
              <a:t>2</a:t>
            </a:r>
            <a:r>
              <a:rPr lang="ru-RU" dirty="0" smtClean="0">
                <a:solidFill>
                  <a:srgbClr val="0070C0"/>
                </a:solidFill>
              </a:rPr>
              <a:t> мероприятий</a:t>
            </a:r>
            <a:r>
              <a:rPr lang="ru-RU" dirty="0" smtClean="0"/>
              <a:t>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3 мероприятий</a:t>
            </a:r>
          </a:p>
          <a:p>
            <a:pPr marL="0" indent="0">
              <a:buNone/>
            </a:pPr>
            <a:r>
              <a:rPr lang="ru-RU" dirty="0" smtClean="0"/>
              <a:t>с охватом</a:t>
            </a:r>
            <a:r>
              <a:rPr lang="ru-RU" dirty="0" smtClean="0">
                <a:solidFill>
                  <a:srgbClr val="00B050"/>
                </a:solidFill>
              </a:rPr>
              <a:t>	20% из 6-11-х</a:t>
            </a:r>
            <a:r>
              <a:rPr lang="ru-RU" dirty="0" smtClean="0"/>
              <a:t>	</a:t>
            </a:r>
            <a:r>
              <a:rPr lang="ru-RU" dirty="0" smtClean="0">
                <a:solidFill>
                  <a:srgbClr val="0070C0"/>
                </a:solidFill>
              </a:rPr>
              <a:t>30% из 6-11-х </a:t>
            </a:r>
            <a:r>
              <a:rPr lang="ru-RU" dirty="0" smtClean="0"/>
              <a:t>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40% из 6-11-х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81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«Повышение качества математического образования»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565925" cy="5820491"/>
          </a:xfrm>
        </p:spPr>
        <p:txBody>
          <a:bodyPr>
            <a:normAutofit lnSpcReduction="10000"/>
          </a:bodyPr>
          <a:lstStyle/>
          <a:p>
            <a:pPr marL="2422525" indent="-2422525">
              <a:buNone/>
            </a:pPr>
            <a:r>
              <a:rPr lang="ru-RU" dirty="0" smtClean="0"/>
              <a:t>Показатель 1.1. Наличие </a:t>
            </a:r>
            <a:r>
              <a:rPr lang="ru-RU" dirty="0"/>
              <a:t>удостоверения о повышении квалификации учителей математики и учителей начальных классов по математике </a:t>
            </a:r>
            <a:r>
              <a:rPr lang="ru-RU" dirty="0" smtClean="0"/>
              <a:t>(</a:t>
            </a:r>
            <a:r>
              <a:rPr lang="ru-RU" dirty="0"/>
              <a:t>16 часов и более</a:t>
            </a:r>
            <a:r>
              <a:rPr lang="ru-RU" dirty="0" smtClean="0"/>
              <a:t>)</a:t>
            </a:r>
          </a:p>
          <a:p>
            <a:pPr marL="441325" indent="-441325">
              <a:buNone/>
            </a:pPr>
            <a:r>
              <a:rPr lang="ru-RU" dirty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 Лицей № 7, СШ № 42, СШ № 56, СШ № 82, СШ № 129,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 № 134, СШ № 144, СШ № 147, СШ № 154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СШ № 63, СШ № 85, СШ № 152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	Гимназия № 1 «</a:t>
            </a:r>
            <a:r>
              <a:rPr lang="ru-RU" dirty="0" err="1" smtClean="0">
                <a:solidFill>
                  <a:srgbClr val="00B050"/>
                </a:solidFill>
              </a:rPr>
              <a:t>Универс</a:t>
            </a:r>
            <a:r>
              <a:rPr lang="ru-RU" dirty="0" smtClean="0">
                <a:solidFill>
                  <a:srgbClr val="00B050"/>
                </a:solidFill>
              </a:rPr>
              <a:t>», Гимназия № 8, Лицей № 2,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№ 4, СШ № 18, СШ № 32, СШ № 93, СШ № 150,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№ 157, СШ № 158 «Грани»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FF0000"/>
                </a:solidFill>
              </a:rPr>
              <a:t>Не выявлено достижение базового уровня – 82 из 111 ОУ (74%)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FF0000"/>
                </a:solidFill>
              </a:rPr>
              <a:t>Нет сведений	Гимназия № 3, Гимназия № 6,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2,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12,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21, СШ № 55,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108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«Усиление </a:t>
            </a:r>
            <a:r>
              <a:rPr lang="ru-RU" sz="2400" b="1" dirty="0" err="1"/>
              <a:t>профориентационной</a:t>
            </a:r>
            <a:r>
              <a:rPr lang="ru-RU" sz="2400" b="1" dirty="0"/>
              <a:t> работы»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/>
          </a:bodyPr>
          <a:lstStyle/>
          <a:p>
            <a:pPr marL="2419350" indent="-2419350">
              <a:buNone/>
            </a:pPr>
            <a:r>
              <a:rPr lang="ru-RU" dirty="0" smtClean="0"/>
              <a:t>Показатель 3.5. </a:t>
            </a:r>
            <a:r>
              <a:rPr lang="ru-RU" dirty="0"/>
              <a:t>Доля </a:t>
            </a:r>
            <a:r>
              <a:rPr lang="ru-RU" b="1" dirty="0"/>
              <a:t>родителей</a:t>
            </a:r>
            <a:r>
              <a:rPr lang="ru-RU" dirty="0"/>
              <a:t>, охваченных профессиональной ориентацией обучающихся</a:t>
            </a:r>
            <a:endParaRPr lang="ru-RU" dirty="0" smtClean="0"/>
          </a:p>
          <a:p>
            <a:pPr marL="441325" indent="-441325">
              <a:buNone/>
            </a:pPr>
            <a:r>
              <a:rPr lang="ru-RU" dirty="0" smtClean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	Гимназия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10,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Лицей № 3,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Лицей № 7,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Лицей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8,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4,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10, СШ №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63, СШ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№72,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№ 98,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154, СШ ОК «Покровский»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27 ОУ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 	45 ОУ</a:t>
            </a:r>
            <a:endParaRPr lang="ru-RU" sz="800" dirty="0" smtClean="0"/>
          </a:p>
          <a:p>
            <a:pPr marL="4572000" indent="-4572000">
              <a:buNone/>
            </a:pPr>
            <a:r>
              <a:rPr lang="ru-RU" dirty="0">
                <a:solidFill>
                  <a:srgbClr val="FF0000"/>
                </a:solidFill>
              </a:rPr>
              <a:t>Не </a:t>
            </a:r>
            <a:r>
              <a:rPr lang="ru-RU" dirty="0" smtClean="0">
                <a:solidFill>
                  <a:srgbClr val="FF0000"/>
                </a:solidFill>
              </a:rPr>
              <a:t>обнаружено сведений</a:t>
            </a:r>
            <a:r>
              <a:rPr lang="ru-RU" dirty="0">
                <a:solidFill>
                  <a:srgbClr val="FF0000"/>
                </a:solidFill>
              </a:rPr>
              <a:t>	Гимназия № 3, Гимназия № 6,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12, СШ № 16,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21,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55,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95, СШ № 135</a:t>
            </a:r>
          </a:p>
        </p:txBody>
      </p:sp>
    </p:spTree>
    <p:extLst>
      <p:ext uri="{BB962C8B-B14F-4D97-AF65-F5344CB8AC3E}">
        <p14:creationId xmlns:p14="http://schemas.microsoft.com/office/powerpoint/2010/main" val="3062162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«Усиление </a:t>
            </a:r>
            <a:r>
              <a:rPr lang="ru-RU" sz="2400" b="1" dirty="0" err="1"/>
              <a:t>профориентационной</a:t>
            </a:r>
            <a:r>
              <a:rPr lang="ru-RU" sz="2400" b="1" dirty="0"/>
              <a:t> работы»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/>
          </a:bodyPr>
          <a:lstStyle/>
          <a:p>
            <a:pPr marL="2419350" indent="-2419350">
              <a:buNone/>
            </a:pPr>
            <a:r>
              <a:rPr lang="ru-RU" dirty="0"/>
              <a:t>Показатель </a:t>
            </a:r>
            <a:r>
              <a:rPr lang="ru-RU" dirty="0" smtClean="0"/>
              <a:t>3.5. </a:t>
            </a:r>
            <a:r>
              <a:rPr lang="ru-RU" dirty="0"/>
              <a:t>Доля </a:t>
            </a:r>
            <a:r>
              <a:rPr lang="ru-RU" b="1" dirty="0"/>
              <a:t>родителей</a:t>
            </a:r>
            <a:r>
              <a:rPr lang="ru-RU" dirty="0"/>
              <a:t>, охваченных профессиональной ориентацией обучающихся</a:t>
            </a:r>
            <a:endParaRPr lang="ru-RU" dirty="0" smtClean="0"/>
          </a:p>
          <a:p>
            <a:pPr marL="4572000" indent="-4572000">
              <a:buNone/>
            </a:pPr>
            <a:r>
              <a:rPr lang="ru-RU" dirty="0" smtClean="0">
                <a:solidFill>
                  <a:srgbClr val="FF0000"/>
                </a:solidFill>
              </a:rPr>
              <a:t>Не указано количество родителей</a:t>
            </a:r>
          </a:p>
          <a:p>
            <a:pPr marL="72390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Гимназия № 11, Лицей № 28, СШ-И № 1,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31, СШ № 42,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82, </a:t>
            </a:r>
            <a:r>
              <a:rPr lang="ru-RU" dirty="0">
                <a:solidFill>
                  <a:srgbClr val="FF0000"/>
                </a:solidFill>
              </a:rPr>
              <a:t>СШ № 50, СШ № 89, СШ № 129,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143, СШ № 144, СШ № 145,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155, СШ № 156, СШ № 157.</a:t>
            </a:r>
          </a:p>
          <a:p>
            <a:pPr marL="4572000" indent="-4572000">
              <a:buNone/>
            </a:pPr>
            <a:r>
              <a:rPr lang="ru-RU" dirty="0" smtClean="0">
                <a:solidFill>
                  <a:srgbClr val="FF0000"/>
                </a:solidFill>
              </a:rPr>
              <a:t>Не обеспечен базовый уровень</a:t>
            </a:r>
          </a:p>
          <a:p>
            <a:pPr marL="723900" indent="0">
              <a:buNone/>
            </a:pPr>
            <a:r>
              <a:rPr lang="ru-RU" dirty="0">
                <a:solidFill>
                  <a:srgbClr val="FF0000"/>
                </a:solidFill>
              </a:rPr>
              <a:t>Лицей № </a:t>
            </a:r>
            <a:r>
              <a:rPr lang="ru-RU" dirty="0" smtClean="0">
                <a:solidFill>
                  <a:srgbClr val="FF0000"/>
                </a:solidFill>
              </a:rPr>
              <a:t>1,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24, СШ № 32, СШ № 62,</a:t>
            </a:r>
            <a:r>
              <a:rPr lang="ru-RU" dirty="0">
                <a:solidFill>
                  <a:srgbClr val="FF0000"/>
                </a:solidFill>
              </a:rPr>
              <a:t> СШ № </a:t>
            </a:r>
            <a:r>
              <a:rPr lang="ru-RU" dirty="0" smtClean="0">
                <a:solidFill>
                  <a:srgbClr val="FF0000"/>
                </a:solidFill>
              </a:rPr>
              <a:t>85,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108</a:t>
            </a:r>
          </a:p>
        </p:txBody>
      </p:sp>
    </p:spTree>
    <p:extLst>
      <p:ext uri="{BB962C8B-B14F-4D97-AF65-F5344CB8AC3E}">
        <p14:creationId xmlns:p14="http://schemas.microsoft.com/office/powerpoint/2010/main" val="37473616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1" y="365125"/>
            <a:ext cx="11623039" cy="413351"/>
          </a:xfrm>
        </p:spPr>
        <p:txBody>
          <a:bodyPr>
            <a:noAutofit/>
          </a:bodyPr>
          <a:lstStyle/>
          <a:p>
            <a:pPr marL="2422525" indent="-2422525" algn="ctr"/>
            <a:r>
              <a:rPr lang="ru-RU" sz="2800" b="1" dirty="0"/>
              <a:t>Сводные данные по направлению </a:t>
            </a:r>
            <a:r>
              <a:rPr lang="ru-RU" sz="2800" b="1" dirty="0" smtClean="0"/>
              <a:t>«</a:t>
            </a:r>
            <a:r>
              <a:rPr lang="ru-RU" sz="2800" b="1" dirty="0"/>
              <a:t>Усиление </a:t>
            </a:r>
            <a:r>
              <a:rPr lang="ru-RU" sz="2800" b="1" dirty="0" err="1"/>
              <a:t>профориентационной</a:t>
            </a:r>
            <a:r>
              <a:rPr lang="ru-RU" sz="2800" b="1" dirty="0"/>
              <a:t> работы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1" y="851243"/>
            <a:ext cx="11809306" cy="5955958"/>
          </a:xfrm>
        </p:spPr>
        <p:txBody>
          <a:bodyPr>
            <a:normAutofit/>
          </a:bodyPr>
          <a:lstStyle/>
          <a:p>
            <a:pPr marL="441325" indent="-441325">
              <a:buNone/>
            </a:pPr>
            <a:r>
              <a:rPr lang="ru-RU" dirty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1889125" indent="-1889125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 Лицей № 8, СШ № 98</a:t>
            </a:r>
          </a:p>
          <a:p>
            <a:pPr marL="2151063" indent="-2151063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Гимназия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2, Лицей № 7, Лицей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8,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36,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56,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66,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73,</a:t>
            </a:r>
            <a:r>
              <a:rPr lang="ru-RU" dirty="0">
                <a:solidFill>
                  <a:srgbClr val="0070C0"/>
                </a:solidFill>
              </a:rPr>
              <a:t> СШ № 94,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98,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115,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147,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158 «Грани»</a:t>
            </a:r>
          </a:p>
          <a:p>
            <a:pPr marL="2151063" indent="-2151063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	Гимназия </a:t>
            </a:r>
            <a:r>
              <a:rPr lang="ru-RU" dirty="0">
                <a:solidFill>
                  <a:srgbClr val="00B050"/>
                </a:solidFill>
              </a:rPr>
              <a:t>№ 14, Гимназия № 15, Гимназия № 16,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Лицей </a:t>
            </a:r>
            <a:r>
              <a:rPr lang="ru-RU" dirty="0">
                <a:solidFill>
                  <a:srgbClr val="00B050"/>
                </a:solidFill>
              </a:rPr>
              <a:t>№ 6 «Перспектива», Лицей № 9 «Лидер»,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7, СШ № 19, СШ № 45, СШ № 53, СШ № 79,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90, СШ № 91, СШ № 93, СШ № 151, СШ № 152,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ОК «Покровский</a:t>
            </a:r>
            <a:r>
              <a:rPr lang="ru-RU" dirty="0" smtClean="0">
                <a:solidFill>
                  <a:srgbClr val="00B050"/>
                </a:solidFill>
              </a:rPr>
              <a:t>»</a:t>
            </a:r>
          </a:p>
          <a:p>
            <a:pPr marL="2151063" indent="-2151063">
              <a:buNone/>
            </a:pPr>
            <a:r>
              <a:rPr lang="ru-RU" dirty="0" smtClean="0">
                <a:solidFill>
                  <a:srgbClr val="FF0000"/>
                </a:solidFill>
              </a:rPr>
              <a:t>Нет сведений Гимназия № 3, Гимназия № 6, СШ № 12,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16,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21,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55,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95,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135</a:t>
            </a:r>
          </a:p>
          <a:p>
            <a:pPr marL="2151063" indent="-2151063">
              <a:buNone/>
            </a:pPr>
            <a:r>
              <a:rPr lang="ru-RU" dirty="0" smtClean="0">
                <a:solidFill>
                  <a:srgbClr val="FF0000"/>
                </a:solidFill>
              </a:rPr>
              <a:t>Не достигли базового уровня 73 из 111 ОУ (66%)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270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«Формирование основ здорового образа жизни»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784507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4.1. </a:t>
            </a:r>
            <a:r>
              <a:rPr lang="ru-RU" dirty="0"/>
              <a:t>Развивать дополнительные образовательные услуги в области физической культуры и спорта</a:t>
            </a:r>
            <a:r>
              <a:rPr lang="ru-RU" dirty="0" smtClean="0"/>
              <a:t>.</a:t>
            </a:r>
          </a:p>
          <a:p>
            <a:pPr marL="1798638" indent="-1798638">
              <a:buNone/>
            </a:pPr>
            <a:r>
              <a:rPr lang="ru-RU" dirty="0"/>
              <a:t>Задача </a:t>
            </a:r>
            <a:r>
              <a:rPr lang="ru-RU" dirty="0" smtClean="0"/>
              <a:t>4.2. </a:t>
            </a:r>
            <a:r>
              <a:rPr lang="ru-RU" dirty="0"/>
              <a:t>Привлекать обучающихся для участия в массовых видах спорта</a:t>
            </a:r>
          </a:p>
          <a:p>
            <a:pPr marL="2422525" indent="-2422525">
              <a:buNone/>
            </a:pPr>
            <a:r>
              <a:rPr lang="ru-RU" dirty="0"/>
              <a:t>Показатель </a:t>
            </a:r>
            <a:r>
              <a:rPr lang="ru-RU" dirty="0" smtClean="0"/>
              <a:t>4.1. </a:t>
            </a:r>
            <a:r>
              <a:rPr lang="ru-RU" dirty="0"/>
              <a:t>Наличие ШСК (сертификат)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Не менее	</a:t>
            </a:r>
            <a:r>
              <a:rPr lang="ru-RU" dirty="0">
                <a:solidFill>
                  <a:srgbClr val="00B050"/>
                </a:solidFill>
              </a:rPr>
              <a:t>1</a:t>
            </a:r>
            <a:r>
              <a:rPr lang="ru-RU" dirty="0" smtClean="0">
                <a:solidFill>
                  <a:srgbClr val="00B050"/>
                </a:solidFill>
              </a:rPr>
              <a:t> направления</a:t>
            </a:r>
            <a:r>
              <a:rPr lang="ru-RU" dirty="0" smtClean="0"/>
              <a:t>	</a:t>
            </a:r>
            <a:r>
              <a:rPr lang="ru-RU" dirty="0" smtClean="0">
                <a:solidFill>
                  <a:srgbClr val="0070C0"/>
                </a:solidFill>
              </a:rPr>
              <a:t>3 направлений</a:t>
            </a:r>
            <a:r>
              <a:rPr lang="ru-RU" dirty="0" smtClean="0"/>
              <a:t>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5 направлений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379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«Формирование основ здорового образа жизни»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 fontScale="92500" lnSpcReduction="10000"/>
          </a:bodyPr>
          <a:lstStyle/>
          <a:p>
            <a:pPr marL="2419350" indent="-2419350">
              <a:buNone/>
            </a:pPr>
            <a:r>
              <a:rPr lang="ru-RU" dirty="0" smtClean="0"/>
              <a:t>Показатель 4.1. </a:t>
            </a:r>
            <a:r>
              <a:rPr lang="ru-RU" dirty="0"/>
              <a:t>Наличие ШСК (сертификат)</a:t>
            </a:r>
            <a:endParaRPr lang="ru-RU" dirty="0" smtClean="0"/>
          </a:p>
          <a:p>
            <a:pPr marL="441325" indent="-441325">
              <a:buNone/>
            </a:pPr>
            <a:r>
              <a:rPr lang="ru-RU" dirty="0" smtClean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58 ОУ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Прогимназия № 131, </a:t>
            </a:r>
            <a:r>
              <a:rPr lang="ru-RU" dirty="0">
                <a:solidFill>
                  <a:srgbClr val="0070C0"/>
                </a:solidFill>
              </a:rPr>
              <a:t>Гимназия № 1 «</a:t>
            </a:r>
            <a:r>
              <a:rPr lang="ru-RU" dirty="0" err="1">
                <a:solidFill>
                  <a:srgbClr val="0070C0"/>
                </a:solidFill>
              </a:rPr>
              <a:t>Универс</a:t>
            </a:r>
            <a:r>
              <a:rPr lang="ru-RU" dirty="0">
                <a:solidFill>
                  <a:srgbClr val="0070C0"/>
                </a:solidFill>
              </a:rPr>
              <a:t>», </a:t>
            </a:r>
            <a:r>
              <a:rPr lang="ru-RU" dirty="0" smtClean="0">
                <a:solidFill>
                  <a:srgbClr val="0070C0"/>
                </a:solidFill>
              </a:rPr>
              <a:t>Гимназия </a:t>
            </a:r>
            <a:r>
              <a:rPr lang="ru-RU" dirty="0">
                <a:solidFill>
                  <a:srgbClr val="0070C0"/>
                </a:solidFill>
              </a:rPr>
              <a:t>№ 4, Гимназия № </a:t>
            </a:r>
            <a:r>
              <a:rPr lang="ru-RU" dirty="0" smtClean="0">
                <a:solidFill>
                  <a:srgbClr val="0070C0"/>
                </a:solidFill>
              </a:rPr>
              <a:t>7, Гимназия № 8, </a:t>
            </a:r>
            <a:r>
              <a:rPr lang="ru-RU" dirty="0">
                <a:solidFill>
                  <a:srgbClr val="0070C0"/>
                </a:solidFill>
              </a:rPr>
              <a:t>Гимназия № 16,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Лицей </a:t>
            </a:r>
            <a:r>
              <a:rPr lang="ru-RU" dirty="0">
                <a:solidFill>
                  <a:srgbClr val="0070C0"/>
                </a:solidFill>
              </a:rPr>
              <a:t>№ 10, </a:t>
            </a:r>
            <a:r>
              <a:rPr lang="ru-RU" dirty="0" smtClean="0">
                <a:solidFill>
                  <a:srgbClr val="0070C0"/>
                </a:solidFill>
              </a:rPr>
              <a:t>Лицей № 28,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1, СШ № 2, </a:t>
            </a: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8, </a:t>
            </a:r>
            <a:r>
              <a:rPr lang="ru-RU" dirty="0">
                <a:solidFill>
                  <a:srgbClr val="0070C0"/>
                </a:solidFill>
              </a:rPr>
              <a:t>СШ № 10, </a:t>
            </a: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16, </a:t>
            </a:r>
            <a:r>
              <a:rPr lang="ru-RU" dirty="0">
                <a:solidFill>
                  <a:srgbClr val="0070C0"/>
                </a:solidFill>
              </a:rPr>
              <a:t>СШ № 19,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23, СШ № 30, </a:t>
            </a: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31, </a:t>
            </a:r>
            <a:r>
              <a:rPr lang="ru-RU" dirty="0">
                <a:solidFill>
                  <a:srgbClr val="0070C0"/>
                </a:solidFill>
              </a:rPr>
              <a:t>СШ № 32, </a:t>
            </a: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36, СШ № 39,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44,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64, </a:t>
            </a:r>
            <a:r>
              <a:rPr lang="ru-RU" dirty="0">
                <a:solidFill>
                  <a:srgbClr val="0070C0"/>
                </a:solidFill>
              </a:rPr>
              <a:t>СШ № 72, СШ № 98, СШ № 99,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108, СШ № 133, СШ № 134, СШ № 141, СШ № 143, СШ № 145</a:t>
            </a:r>
            <a:endParaRPr lang="ru-RU" dirty="0" smtClean="0">
              <a:solidFill>
                <a:srgbClr val="0070C0"/>
              </a:solidFill>
            </a:endParaRPr>
          </a:p>
          <a:p>
            <a:pPr marL="2149475" indent="-21494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 </a:t>
            </a:r>
            <a:r>
              <a:rPr lang="ru-RU" dirty="0">
                <a:solidFill>
                  <a:srgbClr val="00B050"/>
                </a:solidFill>
              </a:rPr>
              <a:t>	</a:t>
            </a:r>
            <a:r>
              <a:rPr lang="ru-RU" dirty="0" smtClean="0">
                <a:solidFill>
                  <a:srgbClr val="00B050"/>
                </a:solidFill>
              </a:rPr>
              <a:t>Гимназия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9, </a:t>
            </a:r>
            <a:r>
              <a:rPr lang="ru-RU" dirty="0">
                <a:solidFill>
                  <a:srgbClr val="00B050"/>
                </a:solidFill>
              </a:rPr>
              <a:t>СШ № 3, СШ № 6, СШ № 24, </a:t>
            </a: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50, СШ № 69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82, </a:t>
            </a: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86, СШ № 89, СШ № 93, </a:t>
            </a: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94, СШ № </a:t>
            </a:r>
            <a:r>
              <a:rPr lang="ru-RU" dirty="0" smtClean="0">
                <a:solidFill>
                  <a:srgbClr val="00B050"/>
                </a:solidFill>
              </a:rPr>
              <a:t>157</a:t>
            </a:r>
          </a:p>
          <a:p>
            <a:pPr marL="3675063" indent="-3675063">
              <a:buNone/>
            </a:pPr>
            <a:r>
              <a:rPr lang="ru-RU" dirty="0" smtClean="0">
                <a:solidFill>
                  <a:srgbClr val="FF0000"/>
                </a:solidFill>
              </a:rPr>
              <a:t>Не обнаружено сведений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Гимназия </a:t>
            </a:r>
            <a:r>
              <a:rPr lang="ru-RU" dirty="0">
                <a:solidFill>
                  <a:srgbClr val="FF0000"/>
                </a:solidFill>
              </a:rPr>
              <a:t>№ 3, Гимназия № 6, Гимназия № </a:t>
            </a:r>
            <a:r>
              <a:rPr lang="ru-RU" dirty="0" smtClean="0">
                <a:solidFill>
                  <a:srgbClr val="FF0000"/>
                </a:solidFill>
              </a:rPr>
              <a:t>15,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№ 4, СШ </a:t>
            </a:r>
            <a:r>
              <a:rPr lang="ru-RU" dirty="0">
                <a:solidFill>
                  <a:srgbClr val="FF0000"/>
                </a:solidFill>
              </a:rPr>
              <a:t>№ 12, СШ № 16, СШ № 21,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СШ № 55, СШ № 95, </a:t>
            </a:r>
            <a:r>
              <a:rPr lang="ru-RU" dirty="0" smtClean="0">
                <a:solidFill>
                  <a:srgbClr val="FF0000"/>
                </a:solidFill>
              </a:rPr>
              <a:t>СШ № 121, СШ </a:t>
            </a:r>
            <a:r>
              <a:rPr lang="ru-RU" dirty="0">
                <a:solidFill>
                  <a:srgbClr val="FF0000"/>
                </a:solidFill>
              </a:rPr>
              <a:t>№ 135</a:t>
            </a:r>
          </a:p>
        </p:txBody>
      </p:sp>
    </p:spTree>
    <p:extLst>
      <p:ext uri="{BB962C8B-B14F-4D97-AF65-F5344CB8AC3E}">
        <p14:creationId xmlns:p14="http://schemas.microsoft.com/office/powerpoint/2010/main" val="42756335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«Формирование основ здорового образа жизни»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784507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4.3. </a:t>
            </a:r>
            <a:r>
              <a:rPr lang="ru-RU" dirty="0"/>
              <a:t>Развивать дополнительные образовательные услуги в области физической культуры и спорта</a:t>
            </a:r>
            <a:r>
              <a:rPr lang="ru-RU" dirty="0" smtClean="0"/>
              <a:t>.</a:t>
            </a:r>
          </a:p>
          <a:p>
            <a:pPr marL="2422525" indent="-2422525">
              <a:buNone/>
            </a:pPr>
            <a:r>
              <a:rPr lang="ru-RU" dirty="0" smtClean="0"/>
              <a:t>Показатель 4.3. </a:t>
            </a:r>
            <a:r>
              <a:rPr lang="ru-RU" dirty="0"/>
              <a:t>Проведение просветительских мероприятий по формированию здорового образа </a:t>
            </a:r>
            <a:r>
              <a:rPr lang="ru-RU" dirty="0" smtClean="0"/>
              <a:t>жизни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Наличие общешкольной программы работы по противодействию и профилактике вредных </a:t>
            </a:r>
            <a:r>
              <a:rPr lang="ru-RU" dirty="0" smtClean="0"/>
              <a:t>привычек и просветительских мероприятий ЗОЖ</a:t>
            </a:r>
          </a:p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е менее	</a:t>
            </a:r>
            <a:r>
              <a:rPr lang="ru-RU" dirty="0">
                <a:solidFill>
                  <a:srgbClr val="00B050"/>
                </a:solidFill>
              </a:rPr>
              <a:t>1</a:t>
            </a:r>
            <a:r>
              <a:rPr lang="ru-RU" dirty="0" smtClean="0">
                <a:solidFill>
                  <a:srgbClr val="00B050"/>
                </a:solidFill>
              </a:rPr>
              <a:t> в квартал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2 в квартал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3 в квартал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51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«Формирование основ здорового образа жизни»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 lnSpcReduction="10000"/>
          </a:bodyPr>
          <a:lstStyle/>
          <a:p>
            <a:pPr marL="2235200" indent="-2235200">
              <a:buNone/>
            </a:pPr>
            <a:r>
              <a:rPr lang="ru-RU" dirty="0" smtClean="0"/>
              <a:t>Показатель 4.3. </a:t>
            </a:r>
            <a:r>
              <a:rPr lang="ru-RU" dirty="0"/>
              <a:t>Проведение просветительских мероприятий по формированию здорового образа </a:t>
            </a:r>
            <a:r>
              <a:rPr lang="ru-RU" dirty="0" smtClean="0"/>
              <a:t>жизни</a:t>
            </a:r>
          </a:p>
          <a:p>
            <a:pPr marL="441325" indent="-441325">
              <a:buNone/>
            </a:pPr>
            <a:r>
              <a:rPr lang="ru-RU" dirty="0" smtClean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	3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8 ОУ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</a:t>
            </a:r>
            <a:r>
              <a:rPr lang="ru-RU" dirty="0">
                <a:solidFill>
                  <a:srgbClr val="0070C0"/>
                </a:solidFill>
              </a:rPr>
              <a:t>Гимназия № </a:t>
            </a:r>
            <a:r>
              <a:rPr lang="ru-RU" dirty="0" smtClean="0">
                <a:solidFill>
                  <a:srgbClr val="0070C0"/>
                </a:solidFill>
              </a:rPr>
              <a:t>1 «</a:t>
            </a:r>
            <a:r>
              <a:rPr lang="ru-RU" dirty="0" err="1" smtClean="0">
                <a:solidFill>
                  <a:srgbClr val="0070C0"/>
                </a:solidFill>
              </a:rPr>
              <a:t>Универс</a:t>
            </a:r>
            <a:r>
              <a:rPr lang="ru-RU" dirty="0" smtClean="0">
                <a:solidFill>
                  <a:srgbClr val="0070C0"/>
                </a:solidFill>
              </a:rPr>
              <a:t>», Гимназия </a:t>
            </a:r>
            <a:r>
              <a:rPr lang="ru-RU" dirty="0">
                <a:solidFill>
                  <a:srgbClr val="0070C0"/>
                </a:solidFill>
              </a:rPr>
              <a:t>№ 7</a:t>
            </a:r>
            <a:r>
              <a:rPr lang="ru-RU" dirty="0" smtClean="0">
                <a:solidFill>
                  <a:srgbClr val="0070C0"/>
                </a:solidFill>
              </a:rPr>
              <a:t>, Гимназия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8,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Гимназия № 9, </a:t>
            </a:r>
            <a:r>
              <a:rPr lang="ru-RU" dirty="0">
                <a:solidFill>
                  <a:srgbClr val="0070C0"/>
                </a:solidFill>
              </a:rPr>
              <a:t>Гимназия № </a:t>
            </a:r>
            <a:r>
              <a:rPr lang="ru-RU" dirty="0" smtClean="0">
                <a:solidFill>
                  <a:srgbClr val="0070C0"/>
                </a:solidFill>
              </a:rPr>
              <a:t>16, СШ </a:t>
            </a:r>
            <a:r>
              <a:rPr lang="ru-RU" dirty="0">
                <a:solidFill>
                  <a:srgbClr val="0070C0"/>
                </a:solidFill>
              </a:rPr>
              <a:t>№ 6, СШ № 10, </a:t>
            </a: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19,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32, СШ № </a:t>
            </a:r>
            <a:r>
              <a:rPr lang="ru-RU" dirty="0" smtClean="0">
                <a:solidFill>
                  <a:srgbClr val="0070C0"/>
                </a:solidFill>
              </a:rPr>
              <a:t>46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51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63,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82</a:t>
            </a:r>
            <a:r>
              <a:rPr lang="ru-RU" dirty="0">
                <a:solidFill>
                  <a:srgbClr val="0070C0"/>
                </a:solidFill>
              </a:rPr>
              <a:t>, СШ № 99,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141, СШ № </a:t>
            </a:r>
            <a:r>
              <a:rPr lang="ru-RU" dirty="0" smtClean="0">
                <a:solidFill>
                  <a:srgbClr val="0070C0"/>
                </a:solidFill>
              </a:rPr>
              <a:t>147 </a:t>
            </a:r>
            <a:endParaRPr lang="ru-RU" dirty="0">
              <a:solidFill>
                <a:srgbClr val="0070C0"/>
              </a:solidFill>
            </a:endParaRPr>
          </a:p>
          <a:p>
            <a:pPr marL="2152650" indent="-2152650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 </a:t>
            </a:r>
            <a:r>
              <a:rPr lang="ru-RU" dirty="0">
                <a:solidFill>
                  <a:srgbClr val="00B050"/>
                </a:solidFill>
              </a:rPr>
              <a:t>	</a:t>
            </a:r>
            <a:r>
              <a:rPr lang="ru-RU" dirty="0" smtClean="0">
                <a:solidFill>
                  <a:srgbClr val="00B050"/>
                </a:solidFill>
              </a:rPr>
              <a:t>Гимназия </a:t>
            </a:r>
            <a:r>
              <a:rPr lang="ru-RU" dirty="0">
                <a:solidFill>
                  <a:srgbClr val="00B050"/>
                </a:solidFill>
              </a:rPr>
              <a:t>№ 4</a:t>
            </a:r>
            <a:r>
              <a:rPr lang="ru-RU" dirty="0" smtClean="0">
                <a:solidFill>
                  <a:srgbClr val="00B050"/>
                </a:solidFill>
              </a:rPr>
              <a:t>, </a:t>
            </a:r>
            <a:r>
              <a:rPr lang="ru-RU" dirty="0">
                <a:solidFill>
                  <a:srgbClr val="00B050"/>
                </a:solidFill>
              </a:rPr>
              <a:t>Гимназия № 14, </a:t>
            </a:r>
            <a:r>
              <a:rPr lang="ru-RU" dirty="0" smtClean="0">
                <a:solidFill>
                  <a:srgbClr val="00B050"/>
                </a:solidFill>
              </a:rPr>
              <a:t>Лицей № 7, Лицей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11,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1, </a:t>
            </a: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3, </a:t>
            </a: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16, </a:t>
            </a:r>
            <a:r>
              <a:rPr lang="ru-RU" dirty="0">
                <a:solidFill>
                  <a:srgbClr val="00B050"/>
                </a:solidFill>
              </a:rPr>
              <a:t>СШ № 17, СШ № 27, </a:t>
            </a: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31,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34, СШ № 42, </a:t>
            </a: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50, </a:t>
            </a:r>
            <a:r>
              <a:rPr lang="ru-RU" dirty="0">
                <a:solidFill>
                  <a:srgbClr val="00B050"/>
                </a:solidFill>
              </a:rPr>
              <a:t>СШ № 63, </a:t>
            </a: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72, </a:t>
            </a:r>
            <a:r>
              <a:rPr lang="ru-RU" dirty="0">
                <a:solidFill>
                  <a:srgbClr val="00B050"/>
                </a:solidFill>
              </a:rPr>
              <a:t>СШ № 78,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79, СШ № 81, СШ № 85, </a:t>
            </a: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86, СШ № 129,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133, СШ </a:t>
            </a:r>
            <a:r>
              <a:rPr lang="ru-RU" dirty="0">
                <a:solidFill>
                  <a:srgbClr val="00B050"/>
                </a:solidFill>
              </a:rPr>
              <a:t>№ 157, </a:t>
            </a:r>
            <a:r>
              <a:rPr lang="ru-RU" dirty="0" smtClean="0">
                <a:solidFill>
                  <a:srgbClr val="00B050"/>
                </a:solidFill>
              </a:rPr>
              <a:t>СШ </a:t>
            </a:r>
            <a:r>
              <a:rPr lang="ru-RU" dirty="0">
                <a:solidFill>
                  <a:srgbClr val="00B050"/>
                </a:solidFill>
              </a:rPr>
              <a:t>№ </a:t>
            </a:r>
            <a:r>
              <a:rPr lang="ru-RU" dirty="0" smtClean="0">
                <a:solidFill>
                  <a:srgbClr val="00B050"/>
                </a:solidFill>
              </a:rPr>
              <a:t>158 «Грани»,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СШ ОК «Покровский»</a:t>
            </a:r>
          </a:p>
        </p:txBody>
      </p:sp>
    </p:spTree>
    <p:extLst>
      <p:ext uri="{BB962C8B-B14F-4D97-AF65-F5344CB8AC3E}">
        <p14:creationId xmlns:p14="http://schemas.microsoft.com/office/powerpoint/2010/main" val="25896776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«Формирование основ здорового образа жизни»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 lnSpcReduction="10000"/>
          </a:bodyPr>
          <a:lstStyle/>
          <a:p>
            <a:pPr marL="2420938" indent="-2420938">
              <a:buNone/>
            </a:pPr>
            <a:r>
              <a:rPr lang="ru-RU" dirty="0" smtClean="0"/>
              <a:t>Показатель 4.3. </a:t>
            </a:r>
            <a:r>
              <a:rPr lang="ru-RU" dirty="0"/>
              <a:t>Проведение просветительских мероприятий по формированию здорового образа </a:t>
            </a:r>
            <a:r>
              <a:rPr lang="ru-RU" dirty="0" smtClean="0"/>
              <a:t>жизни</a:t>
            </a:r>
          </a:p>
          <a:p>
            <a:pPr marL="441325" indent="-441325">
              <a:buNone/>
            </a:pPr>
            <a:r>
              <a:rPr lang="ru-RU" dirty="0" smtClean="0">
                <a:solidFill>
                  <a:srgbClr val="FF0000"/>
                </a:solidFill>
              </a:rPr>
              <a:t>Не обнаружено сведений</a:t>
            </a:r>
            <a:r>
              <a:rPr lang="ru-RU" dirty="0">
                <a:solidFill>
                  <a:srgbClr val="FF0000"/>
                </a:solidFill>
              </a:rPr>
              <a:t>	</a:t>
            </a:r>
            <a:endParaRPr lang="ru-RU" dirty="0" smtClean="0">
              <a:solidFill>
                <a:srgbClr val="FF0000"/>
              </a:solidFill>
            </a:endParaRPr>
          </a:p>
          <a:p>
            <a:pPr marL="1439863" indent="0">
              <a:buNone/>
            </a:pPr>
            <a:r>
              <a:rPr lang="ru-RU" dirty="0">
                <a:solidFill>
                  <a:srgbClr val="FF0000"/>
                </a:solidFill>
              </a:rPr>
              <a:t>Гимназия № 3, Гимназия № 6, Гимназия № 15,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СШ № 4, СШ № 12, СШ № 13, СШ № 21,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55,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95,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135</a:t>
            </a:r>
          </a:p>
          <a:p>
            <a:pPr marL="1795463" indent="-1711325">
              <a:buNone/>
            </a:pPr>
            <a:r>
              <a:rPr lang="ru-RU" dirty="0" smtClean="0">
                <a:solidFill>
                  <a:srgbClr val="FF0000"/>
                </a:solidFill>
              </a:rPr>
              <a:t>Не указано наличие программы </a:t>
            </a:r>
            <a:r>
              <a:rPr lang="ru-RU" dirty="0">
                <a:solidFill>
                  <a:srgbClr val="FF0000"/>
                </a:solidFill>
              </a:rPr>
              <a:t>общешкольной программы работы по противодействию и профилактике вредных привычек</a:t>
            </a:r>
            <a:endParaRPr lang="ru-RU" dirty="0" smtClean="0">
              <a:solidFill>
                <a:srgbClr val="FF0000"/>
              </a:solidFill>
            </a:endParaRPr>
          </a:p>
          <a:p>
            <a:pPr marL="1439863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Гимназия </a:t>
            </a:r>
            <a:r>
              <a:rPr lang="ru-RU" dirty="0">
                <a:solidFill>
                  <a:srgbClr val="FF0000"/>
                </a:solidFill>
              </a:rPr>
              <a:t>№ 11, Лицей № 2, Лицей № 3, Лицей № </a:t>
            </a:r>
            <a:r>
              <a:rPr lang="ru-RU" dirty="0" smtClean="0">
                <a:solidFill>
                  <a:srgbClr val="FF0000"/>
                </a:solidFill>
              </a:rPr>
              <a:t>28,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8, СШ № 23, СШ № 36, СШ № 39, СШ № 44,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53, СШ № 62, </a:t>
            </a: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76, СШ № 69, СШ № 89,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90, СШ № 98,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СШ № 115, СШ № </a:t>
            </a:r>
            <a:r>
              <a:rPr lang="ru-RU" dirty="0" smtClean="0">
                <a:solidFill>
                  <a:srgbClr val="FF0000"/>
                </a:solidFill>
              </a:rPr>
              <a:t>134, СШ </a:t>
            </a:r>
            <a:r>
              <a:rPr lang="ru-RU" dirty="0">
                <a:solidFill>
                  <a:srgbClr val="FF0000"/>
                </a:solidFill>
              </a:rPr>
              <a:t>№ 137, СШ № 144,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СШ № 145, СШ № 148, СШ № 151, СШ № 159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510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«Формирование основ здорового образа жизни»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784507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4.4. </a:t>
            </a:r>
            <a:r>
              <a:rPr lang="ru-RU" dirty="0"/>
              <a:t>Формировать у детей и взрослых представления о рациональном питании как основе здорового образа жизни</a:t>
            </a:r>
            <a:r>
              <a:rPr lang="ru-RU" dirty="0" smtClean="0"/>
              <a:t>.</a:t>
            </a:r>
          </a:p>
          <a:p>
            <a:pPr marL="2422525" indent="-2422525">
              <a:buNone/>
            </a:pPr>
            <a:r>
              <a:rPr lang="ru-RU" dirty="0" smtClean="0"/>
              <a:t>Показатель 4.4. </a:t>
            </a:r>
            <a:r>
              <a:rPr lang="ru-RU" dirty="0"/>
              <a:t>Проведение просветительских мероприятий по формированию представлений о рациональном питании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не менее	</a:t>
            </a:r>
            <a:r>
              <a:rPr lang="ru-RU" dirty="0">
                <a:solidFill>
                  <a:srgbClr val="00B050"/>
                </a:solidFill>
              </a:rPr>
              <a:t>1</a:t>
            </a:r>
            <a:r>
              <a:rPr lang="ru-RU" dirty="0" smtClean="0">
                <a:solidFill>
                  <a:srgbClr val="00B050"/>
                </a:solidFill>
              </a:rPr>
              <a:t> в квартал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2 в квартал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3 в квартал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sz="800" dirty="0" smtClean="0">
              <a:solidFill>
                <a:srgbClr val="FF0000"/>
              </a:solidFill>
            </a:endParaRPr>
          </a:p>
          <a:p>
            <a:pPr marL="7264400" indent="0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+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программа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по здоровому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питанию, включая задачи и мероприятия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 рациональному питанию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058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«Формирование основ здорового образа жизни»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/>
          </a:bodyPr>
          <a:lstStyle/>
          <a:p>
            <a:pPr marL="2235200" indent="-2235200">
              <a:buNone/>
            </a:pPr>
            <a:r>
              <a:rPr lang="ru-RU" dirty="0" smtClean="0"/>
              <a:t>Показатель 4.4. </a:t>
            </a:r>
            <a:r>
              <a:rPr lang="ru-RU" dirty="0"/>
              <a:t>Проведение просветительских мероприятий по формированию представлений о рациональном питании</a:t>
            </a:r>
            <a:endParaRPr lang="ru-RU" dirty="0" smtClean="0"/>
          </a:p>
          <a:p>
            <a:pPr marL="441325" indent="-441325">
              <a:buNone/>
            </a:pPr>
            <a:r>
              <a:rPr lang="ru-RU" dirty="0" smtClean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	Гимназия № 2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, Гимназия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№ 7,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Гимназия № 10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Лицей № 1,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Лицей № 2, Лицей № 12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5,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56, СШ № 63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65,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94,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139,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144,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149,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152,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154,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156, </a:t>
            </a:r>
          </a:p>
          <a:p>
            <a:pPr marL="2152650" indent="-2152650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</a:t>
            </a:r>
            <a:r>
              <a:rPr lang="ru-RU" dirty="0">
                <a:solidFill>
                  <a:srgbClr val="0070C0"/>
                </a:solidFill>
              </a:rPr>
              <a:t>Гимназия № </a:t>
            </a:r>
            <a:r>
              <a:rPr lang="ru-RU" dirty="0" smtClean="0">
                <a:solidFill>
                  <a:srgbClr val="0070C0"/>
                </a:solidFill>
              </a:rPr>
              <a:t>1 «</a:t>
            </a:r>
            <a:r>
              <a:rPr lang="ru-RU" dirty="0" err="1" smtClean="0">
                <a:solidFill>
                  <a:srgbClr val="0070C0"/>
                </a:solidFill>
              </a:rPr>
              <a:t>Универс</a:t>
            </a:r>
            <a:r>
              <a:rPr lang="ru-RU" dirty="0" smtClean="0">
                <a:solidFill>
                  <a:srgbClr val="0070C0"/>
                </a:solidFill>
              </a:rPr>
              <a:t>», Гимназия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8, Гимназия № 9, </a:t>
            </a:r>
            <a:r>
              <a:rPr lang="ru-RU" dirty="0">
                <a:solidFill>
                  <a:srgbClr val="0070C0"/>
                </a:solidFill>
              </a:rPr>
              <a:t>Лицей № </a:t>
            </a:r>
            <a:r>
              <a:rPr lang="ru-RU" dirty="0" smtClean="0">
                <a:solidFill>
                  <a:srgbClr val="0070C0"/>
                </a:solidFill>
              </a:rPr>
              <a:t>8, </a:t>
            </a:r>
            <a:r>
              <a:rPr lang="ru-RU" dirty="0">
                <a:solidFill>
                  <a:srgbClr val="0070C0"/>
                </a:solidFill>
              </a:rPr>
              <a:t>Лицей № </a:t>
            </a:r>
            <a:r>
              <a:rPr lang="ru-RU" dirty="0" smtClean="0">
                <a:solidFill>
                  <a:srgbClr val="0070C0"/>
                </a:solidFill>
              </a:rPr>
              <a:t>10,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2,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10, СШ № 19,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42,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45,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51,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63,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64,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66,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82,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91, СШ </a:t>
            </a:r>
            <a:r>
              <a:rPr lang="ru-RU" dirty="0">
                <a:solidFill>
                  <a:srgbClr val="0070C0"/>
                </a:solidFill>
              </a:rPr>
              <a:t>№ </a:t>
            </a:r>
            <a:r>
              <a:rPr lang="ru-RU" dirty="0" smtClean="0">
                <a:solidFill>
                  <a:srgbClr val="0070C0"/>
                </a:solidFill>
              </a:rPr>
              <a:t>99,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141, </a:t>
            </a:r>
            <a:r>
              <a:rPr lang="ru-RU" dirty="0">
                <a:solidFill>
                  <a:srgbClr val="0070C0"/>
                </a:solidFill>
              </a:rPr>
              <a:t>СШ № </a:t>
            </a:r>
            <a:r>
              <a:rPr lang="ru-RU" dirty="0" smtClean="0">
                <a:solidFill>
                  <a:srgbClr val="0070C0"/>
                </a:solidFill>
              </a:rPr>
              <a:t>150</a:t>
            </a:r>
            <a:endParaRPr lang="ru-RU" dirty="0">
              <a:solidFill>
                <a:srgbClr val="0070C0"/>
              </a:solidFill>
            </a:endParaRPr>
          </a:p>
          <a:p>
            <a:pPr marL="2152650" indent="-2152650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 </a:t>
            </a:r>
            <a:r>
              <a:rPr lang="ru-RU" dirty="0">
                <a:solidFill>
                  <a:srgbClr val="00B050"/>
                </a:solidFill>
              </a:rPr>
              <a:t>	</a:t>
            </a:r>
            <a:r>
              <a:rPr lang="ru-RU" dirty="0" smtClean="0">
                <a:solidFill>
                  <a:srgbClr val="00B050"/>
                </a:solidFill>
              </a:rPr>
              <a:t>44 ОУ</a:t>
            </a:r>
          </a:p>
        </p:txBody>
      </p:sp>
    </p:spTree>
    <p:extLst>
      <p:ext uri="{BB962C8B-B14F-4D97-AF65-F5344CB8AC3E}">
        <p14:creationId xmlns:p14="http://schemas.microsoft.com/office/powerpoint/2010/main" val="290637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«Повышение качества математического образования»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3"/>
            <a:ext cx="11565925" cy="5671752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1.2. </a:t>
            </a:r>
            <a:r>
              <a:rPr lang="ru-RU" dirty="0"/>
              <a:t>Организовать внедрение в практику учителей математики и учителей начальных классов </a:t>
            </a:r>
            <a:r>
              <a:rPr lang="ru-RU" dirty="0" err="1"/>
              <a:t>деятельностных</a:t>
            </a:r>
            <a:r>
              <a:rPr lang="ru-RU" dirty="0"/>
              <a:t> форм и </a:t>
            </a:r>
            <a:r>
              <a:rPr lang="ru-RU" dirty="0" smtClean="0"/>
              <a:t>методов, </a:t>
            </a:r>
            <a:r>
              <a:rPr lang="ru-RU" dirty="0"/>
              <a:t>повышающих качество по учебному предмету «Математика</a:t>
            </a:r>
            <a:r>
              <a:rPr lang="ru-RU" dirty="0" smtClean="0"/>
              <a:t>».</a:t>
            </a:r>
          </a:p>
          <a:p>
            <a:pPr marL="2422525" indent="-2422525">
              <a:buNone/>
            </a:pPr>
            <a:r>
              <a:rPr lang="ru-RU" dirty="0" smtClean="0"/>
              <a:t>Показатель 1.2. Внедрение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форм и методов обучения, повышающих качество результатов по учебному предмету «Математика»</a:t>
            </a:r>
          </a:p>
          <a:p>
            <a:pPr marL="0" indent="0">
              <a:buNone/>
            </a:pPr>
            <a:r>
              <a:rPr lang="ru-RU" dirty="0" smtClean="0"/>
              <a:t>Проведение семинаров учителей математики и учебных занятий</a:t>
            </a:r>
          </a:p>
          <a:p>
            <a:pPr marL="0" indent="0">
              <a:buNone/>
            </a:pPr>
            <a:r>
              <a:rPr lang="ru-RU" dirty="0" smtClean="0"/>
              <a:t>Не менее 	</a:t>
            </a:r>
            <a:r>
              <a:rPr lang="ru-RU" dirty="0" smtClean="0">
                <a:solidFill>
                  <a:srgbClr val="00B050"/>
                </a:solidFill>
              </a:rPr>
              <a:t>Семинар+3 УЗ</a:t>
            </a:r>
            <a:r>
              <a:rPr lang="ru-RU" dirty="0" smtClean="0"/>
              <a:t>	</a:t>
            </a:r>
            <a:r>
              <a:rPr lang="en-US" dirty="0" err="1" smtClean="0">
                <a:solidFill>
                  <a:srgbClr val="0070C0"/>
                </a:solidFill>
              </a:rPr>
              <a:t>Rf</a:t>
            </a:r>
            <a:r>
              <a:rPr lang="en-US" dirty="0" smtClean="0">
                <a:solidFill>
                  <a:srgbClr val="0070C0"/>
                </a:solidFill>
              </a:rPr>
              <a:t>-</a:t>
            </a:r>
            <a:r>
              <a:rPr lang="ru-RU" dirty="0" smtClean="0">
                <a:solidFill>
                  <a:srgbClr val="0070C0"/>
                </a:solidFill>
              </a:rPr>
              <a:t>А </a:t>
            </a:r>
            <a:r>
              <a:rPr lang="ru-RU" dirty="0" err="1" smtClean="0">
                <a:solidFill>
                  <a:srgbClr val="0070C0"/>
                </a:solidFill>
              </a:rPr>
              <a:t>семинар+открытое</a:t>
            </a:r>
            <a:r>
              <a:rPr lang="ru-RU" dirty="0" smtClean="0">
                <a:solidFill>
                  <a:srgbClr val="0070C0"/>
                </a:solidFill>
              </a:rPr>
              <a:t> УЗ</a:t>
            </a:r>
            <a:r>
              <a:rPr lang="ru-RU" dirty="0" smtClean="0"/>
              <a:t>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ежемесячно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/>
              <a:t>«Формирование основ здорового образа жизни»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2"/>
            <a:ext cx="11846011" cy="5955957"/>
          </a:xfrm>
        </p:spPr>
        <p:txBody>
          <a:bodyPr>
            <a:normAutofit/>
          </a:bodyPr>
          <a:lstStyle/>
          <a:p>
            <a:pPr marL="2235200" indent="-2235200">
              <a:buNone/>
            </a:pPr>
            <a:r>
              <a:rPr lang="ru-RU" dirty="0" smtClean="0"/>
              <a:t>Показатель 4.4. </a:t>
            </a:r>
            <a:r>
              <a:rPr lang="ru-RU" dirty="0"/>
              <a:t>Проведение просветительских мероприятий по формированию представлений о рациональном питании</a:t>
            </a:r>
            <a:endParaRPr lang="ru-RU" dirty="0" smtClean="0"/>
          </a:p>
          <a:p>
            <a:pPr marL="441325" indent="-441325">
              <a:buNone/>
            </a:pPr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>
                <a:solidFill>
                  <a:srgbClr val="FF0000"/>
                </a:solidFill>
              </a:rPr>
              <a:t>обнаружено сведений	</a:t>
            </a:r>
            <a:endParaRPr lang="ru-RU" dirty="0" smtClean="0">
              <a:solidFill>
                <a:srgbClr val="FF0000"/>
              </a:solidFill>
            </a:endParaRPr>
          </a:p>
          <a:p>
            <a:pPr marL="71120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Гимназия </a:t>
            </a:r>
            <a:r>
              <a:rPr lang="ru-RU" dirty="0">
                <a:solidFill>
                  <a:srgbClr val="FF0000"/>
                </a:solidFill>
              </a:rPr>
              <a:t>№ 3</a:t>
            </a:r>
            <a:r>
              <a:rPr lang="ru-RU" dirty="0" smtClean="0">
                <a:solidFill>
                  <a:srgbClr val="FF0000"/>
                </a:solidFill>
              </a:rPr>
              <a:t>, Гимназия № 6, </a:t>
            </a:r>
            <a:r>
              <a:rPr lang="ru-RU" dirty="0">
                <a:solidFill>
                  <a:srgbClr val="FF0000"/>
                </a:solidFill>
              </a:rPr>
              <a:t>Гимназия № </a:t>
            </a:r>
            <a:r>
              <a:rPr lang="ru-RU" dirty="0" smtClean="0">
                <a:solidFill>
                  <a:srgbClr val="FF0000"/>
                </a:solidFill>
              </a:rPr>
              <a:t>15, СШ-И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4,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8,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12,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21,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55,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89,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95,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135,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137,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159</a:t>
            </a:r>
            <a:endParaRPr lang="ru-RU" dirty="0">
              <a:solidFill>
                <a:srgbClr val="FF0000"/>
              </a:solidFill>
            </a:endParaRPr>
          </a:p>
          <a:p>
            <a:pPr marL="1795463" indent="-1795463">
              <a:buNone/>
            </a:pPr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>
                <a:solidFill>
                  <a:srgbClr val="FF0000"/>
                </a:solidFill>
              </a:rPr>
              <a:t>обнаружено </a:t>
            </a:r>
            <a:r>
              <a:rPr lang="ru-RU" dirty="0" smtClean="0">
                <a:solidFill>
                  <a:srgbClr val="FF0000"/>
                </a:solidFill>
              </a:rPr>
              <a:t>программы по здоровому питанию на продвинутом уровне</a:t>
            </a:r>
          </a:p>
          <a:p>
            <a:pPr marL="71120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Прогимназия № 131, Гимназия № 11,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Лицей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6 «Перспектива», Лицей </a:t>
            </a:r>
            <a:r>
              <a:rPr lang="ru-RU" dirty="0">
                <a:solidFill>
                  <a:srgbClr val="FF0000"/>
                </a:solidFill>
              </a:rPr>
              <a:t>№ 3</a:t>
            </a:r>
            <a:r>
              <a:rPr lang="ru-RU" dirty="0" smtClean="0">
                <a:solidFill>
                  <a:srgbClr val="FF0000"/>
                </a:solidFill>
              </a:rPr>
              <a:t>, Лицей № 7, Лицей № 28,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24,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76,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78,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98,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147</a:t>
            </a:r>
            <a:endParaRPr lang="ru-RU" dirty="0">
              <a:solidFill>
                <a:srgbClr val="FF0000"/>
              </a:solidFill>
            </a:endParaRPr>
          </a:p>
          <a:p>
            <a:pPr marL="1795463" indent="-1711325">
              <a:buNone/>
            </a:pPr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>
                <a:solidFill>
                  <a:srgbClr val="FF0000"/>
                </a:solidFill>
              </a:rPr>
              <a:t>указано наличие </a:t>
            </a:r>
            <a:r>
              <a:rPr lang="ru-RU" dirty="0" smtClean="0">
                <a:solidFill>
                  <a:srgbClr val="FF0000"/>
                </a:solidFill>
              </a:rPr>
              <a:t>мероприятий</a:t>
            </a:r>
            <a:endParaRPr lang="ru-RU" dirty="0">
              <a:solidFill>
                <a:srgbClr val="FF0000"/>
              </a:solidFill>
            </a:endParaRPr>
          </a:p>
          <a:p>
            <a:pPr marL="711200" indent="0">
              <a:buNone/>
            </a:pP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3,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36, 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44,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</a:t>
            </a:r>
            <a:r>
              <a:rPr lang="ru-RU" dirty="0">
                <a:solidFill>
                  <a:srgbClr val="FF0000"/>
                </a:solidFill>
              </a:rPr>
              <a:t>№ </a:t>
            </a:r>
            <a:r>
              <a:rPr lang="ru-RU" dirty="0" smtClean="0">
                <a:solidFill>
                  <a:srgbClr val="FF0000"/>
                </a:solidFill>
              </a:rPr>
              <a:t>115,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134,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145, </a:t>
            </a:r>
            <a:r>
              <a:rPr lang="ru-RU" dirty="0">
                <a:solidFill>
                  <a:srgbClr val="FF0000"/>
                </a:solidFill>
              </a:rPr>
              <a:t>СШ № </a:t>
            </a:r>
            <a:r>
              <a:rPr lang="ru-RU" dirty="0" smtClean="0">
                <a:solidFill>
                  <a:srgbClr val="FF0000"/>
                </a:solidFill>
              </a:rPr>
              <a:t>151, СШ </a:t>
            </a:r>
            <a:r>
              <a:rPr lang="ru-RU" dirty="0">
                <a:solidFill>
                  <a:srgbClr val="FF0000"/>
                </a:solidFill>
              </a:rPr>
              <a:t>№ 159</a:t>
            </a:r>
          </a:p>
        </p:txBody>
      </p:sp>
    </p:spTree>
    <p:extLst>
      <p:ext uri="{BB962C8B-B14F-4D97-AF65-F5344CB8AC3E}">
        <p14:creationId xmlns:p14="http://schemas.microsoft.com/office/powerpoint/2010/main" val="4587411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1" y="365125"/>
            <a:ext cx="11724639" cy="51540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Сводные </a:t>
            </a:r>
            <a:r>
              <a:rPr lang="ru-RU" sz="2800" b="1" dirty="0" smtClean="0"/>
              <a:t>по </a:t>
            </a:r>
            <a:r>
              <a:rPr lang="ru-RU" sz="2800" b="1" dirty="0"/>
              <a:t>направлению </a:t>
            </a:r>
            <a:r>
              <a:rPr lang="ru-RU" sz="2800" b="1" dirty="0" smtClean="0"/>
              <a:t>«</a:t>
            </a:r>
            <a:r>
              <a:rPr lang="ru-RU" sz="2800" b="1" dirty="0"/>
              <a:t>Формирование основ здорового образа жизни»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561" y="1032932"/>
            <a:ext cx="11978640" cy="5689601"/>
          </a:xfrm>
        </p:spPr>
        <p:txBody>
          <a:bodyPr>
            <a:normAutofit fontScale="77500" lnSpcReduction="20000"/>
          </a:bodyPr>
          <a:lstStyle/>
          <a:p>
            <a:pPr marL="441325" indent="-441325">
              <a:buNone/>
            </a:pPr>
            <a:r>
              <a:rPr lang="ru-RU" dirty="0"/>
              <a:t>	</a:t>
            </a:r>
            <a:r>
              <a:rPr lang="ru-RU" sz="3400" u="sng" dirty="0" smtClean="0"/>
              <a:t>Уровень</a:t>
            </a:r>
            <a:r>
              <a:rPr lang="ru-RU" sz="3400" dirty="0" smtClean="0"/>
              <a:t>			</a:t>
            </a:r>
            <a:r>
              <a:rPr lang="ru-RU" sz="3400" u="sng" dirty="0" smtClean="0"/>
              <a:t>Организации</a:t>
            </a:r>
          </a:p>
          <a:p>
            <a:pPr marL="2151063" indent="-2151063">
              <a:buNone/>
            </a:pP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Продвинутый 	Гимназия № 2, </a:t>
            </a:r>
            <a:r>
              <a:rPr lang="ru-RU" sz="3400" dirty="0">
                <a:solidFill>
                  <a:schemeClr val="accent4">
                    <a:lumMod val="75000"/>
                  </a:schemeClr>
                </a:solidFill>
              </a:rPr>
              <a:t>Гимназия № 10, Лицей </a:t>
            </a: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№ 1, Лицей № 12,</a:t>
            </a:r>
            <a:b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СШ </a:t>
            </a:r>
            <a:r>
              <a:rPr lang="ru-RU" sz="3400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5, </a:t>
            </a:r>
            <a:r>
              <a:rPr lang="ru-RU" sz="3400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56, СШ № 63</a:t>
            </a:r>
            <a:r>
              <a:rPr lang="ru-RU" sz="3400" dirty="0">
                <a:solidFill>
                  <a:schemeClr val="accent4">
                    <a:lumMod val="75000"/>
                  </a:schemeClr>
                </a:solidFill>
              </a:rPr>
              <a:t>, СШ № </a:t>
            </a: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65, </a:t>
            </a:r>
            <a:b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СШ </a:t>
            </a:r>
            <a:r>
              <a:rPr lang="ru-RU" sz="3400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139, СШ </a:t>
            </a:r>
            <a:r>
              <a:rPr lang="ru-RU" sz="3400" dirty="0">
                <a:solidFill>
                  <a:schemeClr val="accent4">
                    <a:lumMod val="75000"/>
                  </a:schemeClr>
                </a:solidFill>
              </a:rPr>
              <a:t>№ </a:t>
            </a: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149, </a:t>
            </a:r>
            <a:r>
              <a:rPr lang="ru-RU" sz="3400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152, </a:t>
            </a:r>
            <a:r>
              <a:rPr lang="ru-RU" sz="3400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154, </a:t>
            </a:r>
            <a:r>
              <a:rPr lang="ru-RU" sz="3400" dirty="0">
                <a:solidFill>
                  <a:schemeClr val="accent4">
                    <a:lumMod val="75000"/>
                  </a:schemeClr>
                </a:solidFill>
              </a:rPr>
              <a:t>СШ № </a:t>
            </a: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156</a:t>
            </a:r>
          </a:p>
          <a:p>
            <a:pPr marL="1795463" indent="-1795463">
              <a:buNone/>
            </a:pPr>
            <a:r>
              <a:rPr lang="ru-RU" sz="3400" dirty="0" smtClean="0">
                <a:solidFill>
                  <a:srgbClr val="0070C0"/>
                </a:solidFill>
              </a:rPr>
              <a:t>Основной	Прогимназия № 131</a:t>
            </a:r>
            <a:r>
              <a:rPr lang="ru-RU" sz="3400" dirty="0">
                <a:solidFill>
                  <a:srgbClr val="0070C0"/>
                </a:solidFill>
              </a:rPr>
              <a:t>, Гимназия № </a:t>
            </a:r>
            <a:r>
              <a:rPr lang="ru-RU" sz="3400" dirty="0" smtClean="0">
                <a:solidFill>
                  <a:srgbClr val="0070C0"/>
                </a:solidFill>
              </a:rPr>
              <a:t>1 «</a:t>
            </a:r>
            <a:r>
              <a:rPr lang="ru-RU" sz="3400" dirty="0" err="1" smtClean="0">
                <a:solidFill>
                  <a:srgbClr val="0070C0"/>
                </a:solidFill>
              </a:rPr>
              <a:t>Универс</a:t>
            </a:r>
            <a:r>
              <a:rPr lang="ru-RU" sz="3400" dirty="0" smtClean="0">
                <a:solidFill>
                  <a:srgbClr val="0070C0"/>
                </a:solidFill>
              </a:rPr>
              <a:t>», </a:t>
            </a:r>
            <a:br>
              <a:rPr lang="ru-RU" sz="3400" dirty="0" smtClean="0">
                <a:solidFill>
                  <a:srgbClr val="0070C0"/>
                </a:solidFill>
              </a:rPr>
            </a:br>
            <a:r>
              <a:rPr lang="ru-RU" sz="3400" dirty="0" smtClean="0">
                <a:solidFill>
                  <a:srgbClr val="0070C0"/>
                </a:solidFill>
              </a:rPr>
              <a:t>Гимназия </a:t>
            </a:r>
            <a:r>
              <a:rPr lang="ru-RU" sz="3400" dirty="0">
                <a:solidFill>
                  <a:srgbClr val="0070C0"/>
                </a:solidFill>
              </a:rPr>
              <a:t>№ </a:t>
            </a:r>
            <a:r>
              <a:rPr lang="ru-RU" sz="3400" dirty="0" smtClean="0">
                <a:solidFill>
                  <a:srgbClr val="0070C0"/>
                </a:solidFill>
              </a:rPr>
              <a:t>7, Гимназия № 8, </a:t>
            </a:r>
            <a:br>
              <a:rPr lang="ru-RU" sz="3400" dirty="0" smtClean="0">
                <a:solidFill>
                  <a:srgbClr val="0070C0"/>
                </a:solidFill>
              </a:rPr>
            </a:br>
            <a:r>
              <a:rPr lang="ru-RU" sz="3400" dirty="0" smtClean="0">
                <a:solidFill>
                  <a:srgbClr val="0070C0"/>
                </a:solidFill>
              </a:rPr>
              <a:t>Лицей </a:t>
            </a:r>
            <a:r>
              <a:rPr lang="ru-RU" sz="3400" dirty="0">
                <a:solidFill>
                  <a:srgbClr val="0070C0"/>
                </a:solidFill>
              </a:rPr>
              <a:t>№ </a:t>
            </a:r>
            <a:r>
              <a:rPr lang="ru-RU" sz="3400" dirty="0" smtClean="0">
                <a:solidFill>
                  <a:srgbClr val="0070C0"/>
                </a:solidFill>
              </a:rPr>
              <a:t>6 «Перспектива», </a:t>
            </a:r>
            <a:r>
              <a:rPr lang="ru-RU" sz="3400" dirty="0">
                <a:solidFill>
                  <a:srgbClr val="0070C0"/>
                </a:solidFill>
              </a:rPr>
              <a:t>Лицей № </a:t>
            </a:r>
            <a:r>
              <a:rPr lang="ru-RU" sz="3400" dirty="0" smtClean="0">
                <a:solidFill>
                  <a:srgbClr val="0070C0"/>
                </a:solidFill>
              </a:rPr>
              <a:t>8, </a:t>
            </a:r>
            <a:r>
              <a:rPr lang="ru-RU" sz="3400" dirty="0">
                <a:solidFill>
                  <a:srgbClr val="0070C0"/>
                </a:solidFill>
              </a:rPr>
              <a:t>Лицей № </a:t>
            </a:r>
            <a:r>
              <a:rPr lang="ru-RU" sz="3400" dirty="0" smtClean="0">
                <a:solidFill>
                  <a:srgbClr val="0070C0"/>
                </a:solidFill>
              </a:rPr>
              <a:t>10, </a:t>
            </a:r>
            <a:br>
              <a:rPr lang="ru-RU" sz="3400" dirty="0" smtClean="0">
                <a:solidFill>
                  <a:srgbClr val="0070C0"/>
                </a:solidFill>
              </a:rPr>
            </a:br>
            <a:r>
              <a:rPr lang="ru-RU" sz="3400" dirty="0" smtClean="0">
                <a:solidFill>
                  <a:srgbClr val="0070C0"/>
                </a:solidFill>
              </a:rPr>
              <a:t>СШ-И </a:t>
            </a:r>
            <a:r>
              <a:rPr lang="ru-RU" sz="3400" dirty="0">
                <a:solidFill>
                  <a:srgbClr val="0070C0"/>
                </a:solidFill>
              </a:rPr>
              <a:t>№ </a:t>
            </a:r>
            <a:r>
              <a:rPr lang="ru-RU" sz="3400" dirty="0" smtClean="0">
                <a:solidFill>
                  <a:srgbClr val="0070C0"/>
                </a:solidFill>
              </a:rPr>
              <a:t>1, СШ </a:t>
            </a:r>
            <a:r>
              <a:rPr lang="ru-RU" sz="3400" dirty="0">
                <a:solidFill>
                  <a:srgbClr val="0070C0"/>
                </a:solidFill>
              </a:rPr>
              <a:t>№ </a:t>
            </a:r>
            <a:r>
              <a:rPr lang="ru-RU" sz="3400" dirty="0" smtClean="0">
                <a:solidFill>
                  <a:srgbClr val="0070C0"/>
                </a:solidFill>
              </a:rPr>
              <a:t>2, </a:t>
            </a:r>
            <a:r>
              <a:rPr lang="ru-RU" sz="3400" dirty="0">
                <a:solidFill>
                  <a:srgbClr val="0070C0"/>
                </a:solidFill>
              </a:rPr>
              <a:t>СШ № </a:t>
            </a:r>
            <a:r>
              <a:rPr lang="ru-RU" sz="3400" dirty="0" smtClean="0">
                <a:solidFill>
                  <a:srgbClr val="0070C0"/>
                </a:solidFill>
              </a:rPr>
              <a:t>10, СШ № 19</a:t>
            </a:r>
            <a:r>
              <a:rPr lang="ru-RU" sz="3400" dirty="0">
                <a:solidFill>
                  <a:srgbClr val="0070C0"/>
                </a:solidFill>
              </a:rPr>
              <a:t>, СШ № </a:t>
            </a:r>
            <a:r>
              <a:rPr lang="ru-RU" sz="3400" dirty="0" smtClean="0">
                <a:solidFill>
                  <a:srgbClr val="0070C0"/>
                </a:solidFill>
              </a:rPr>
              <a:t>45, СШ </a:t>
            </a:r>
            <a:r>
              <a:rPr lang="ru-RU" sz="3400" dirty="0">
                <a:solidFill>
                  <a:srgbClr val="0070C0"/>
                </a:solidFill>
              </a:rPr>
              <a:t>№ </a:t>
            </a:r>
            <a:r>
              <a:rPr lang="ru-RU" sz="3400" dirty="0" smtClean="0">
                <a:solidFill>
                  <a:srgbClr val="0070C0"/>
                </a:solidFill>
              </a:rPr>
              <a:t>51, СШ </a:t>
            </a:r>
            <a:r>
              <a:rPr lang="ru-RU" sz="3400" dirty="0">
                <a:solidFill>
                  <a:srgbClr val="0070C0"/>
                </a:solidFill>
              </a:rPr>
              <a:t>№ </a:t>
            </a:r>
            <a:r>
              <a:rPr lang="ru-RU" sz="3400" dirty="0" smtClean="0">
                <a:solidFill>
                  <a:srgbClr val="0070C0"/>
                </a:solidFill>
              </a:rPr>
              <a:t>64, </a:t>
            </a:r>
            <a:br>
              <a:rPr lang="ru-RU" sz="3400" dirty="0" smtClean="0">
                <a:solidFill>
                  <a:srgbClr val="0070C0"/>
                </a:solidFill>
              </a:rPr>
            </a:br>
            <a:r>
              <a:rPr lang="ru-RU" sz="3400" dirty="0" smtClean="0">
                <a:solidFill>
                  <a:srgbClr val="0070C0"/>
                </a:solidFill>
              </a:rPr>
              <a:t>СШ </a:t>
            </a:r>
            <a:r>
              <a:rPr lang="ru-RU" sz="3400" dirty="0">
                <a:solidFill>
                  <a:srgbClr val="0070C0"/>
                </a:solidFill>
              </a:rPr>
              <a:t>№ </a:t>
            </a:r>
            <a:r>
              <a:rPr lang="ru-RU" sz="3400" dirty="0" smtClean="0">
                <a:solidFill>
                  <a:srgbClr val="0070C0"/>
                </a:solidFill>
              </a:rPr>
              <a:t>66, </a:t>
            </a:r>
            <a:r>
              <a:rPr lang="ru-RU" sz="3400" dirty="0">
                <a:solidFill>
                  <a:srgbClr val="0070C0"/>
                </a:solidFill>
              </a:rPr>
              <a:t>СШ № </a:t>
            </a:r>
            <a:r>
              <a:rPr lang="ru-RU" sz="3400" dirty="0" smtClean="0">
                <a:solidFill>
                  <a:srgbClr val="0070C0"/>
                </a:solidFill>
              </a:rPr>
              <a:t>91, СШ </a:t>
            </a:r>
            <a:r>
              <a:rPr lang="ru-RU" sz="3400" dirty="0">
                <a:solidFill>
                  <a:srgbClr val="0070C0"/>
                </a:solidFill>
              </a:rPr>
              <a:t>№ </a:t>
            </a:r>
            <a:r>
              <a:rPr lang="ru-RU" sz="3400" dirty="0" smtClean="0">
                <a:solidFill>
                  <a:srgbClr val="0070C0"/>
                </a:solidFill>
              </a:rPr>
              <a:t>99,</a:t>
            </a:r>
            <a:r>
              <a:rPr lang="ru-RU" sz="3400" dirty="0">
                <a:solidFill>
                  <a:srgbClr val="0070C0"/>
                </a:solidFill>
              </a:rPr>
              <a:t> </a:t>
            </a:r>
            <a:r>
              <a:rPr lang="ru-RU" sz="3400" dirty="0" smtClean="0">
                <a:solidFill>
                  <a:srgbClr val="0070C0"/>
                </a:solidFill>
              </a:rPr>
              <a:t>СШ </a:t>
            </a:r>
            <a:r>
              <a:rPr lang="ru-RU" sz="3400" dirty="0">
                <a:solidFill>
                  <a:srgbClr val="0070C0"/>
                </a:solidFill>
              </a:rPr>
              <a:t>№ </a:t>
            </a:r>
            <a:r>
              <a:rPr lang="ru-RU" sz="3400" dirty="0" smtClean="0">
                <a:solidFill>
                  <a:srgbClr val="0070C0"/>
                </a:solidFill>
              </a:rPr>
              <a:t>141, </a:t>
            </a:r>
            <a:r>
              <a:rPr lang="ru-RU" sz="3400" dirty="0">
                <a:solidFill>
                  <a:srgbClr val="0070C0"/>
                </a:solidFill>
              </a:rPr>
              <a:t>СШ № </a:t>
            </a:r>
            <a:r>
              <a:rPr lang="ru-RU" sz="3400" dirty="0" smtClean="0">
                <a:solidFill>
                  <a:srgbClr val="0070C0"/>
                </a:solidFill>
              </a:rPr>
              <a:t>147, </a:t>
            </a:r>
            <a:r>
              <a:rPr lang="ru-RU" sz="3400" dirty="0">
                <a:solidFill>
                  <a:srgbClr val="0070C0"/>
                </a:solidFill>
              </a:rPr>
              <a:t>СШ № </a:t>
            </a:r>
            <a:r>
              <a:rPr lang="ru-RU" sz="3400" dirty="0" smtClean="0">
                <a:solidFill>
                  <a:srgbClr val="0070C0"/>
                </a:solidFill>
              </a:rPr>
              <a:t>150</a:t>
            </a:r>
          </a:p>
          <a:p>
            <a:pPr marL="1608138" indent="-1608138">
              <a:buNone/>
            </a:pPr>
            <a:r>
              <a:rPr lang="ru-RU" sz="3400" dirty="0" smtClean="0">
                <a:solidFill>
                  <a:srgbClr val="00B050"/>
                </a:solidFill>
              </a:rPr>
              <a:t>Базовый	Гимназия № 4, Гимназия № 9, Гимназия № 13 «</a:t>
            </a:r>
            <a:r>
              <a:rPr lang="ru-RU" sz="3400" dirty="0" err="1" smtClean="0">
                <a:solidFill>
                  <a:srgbClr val="00B050"/>
                </a:solidFill>
              </a:rPr>
              <a:t>Академ</a:t>
            </a:r>
            <a:r>
              <a:rPr lang="ru-RU" sz="3400" dirty="0" smtClean="0">
                <a:solidFill>
                  <a:srgbClr val="00B050"/>
                </a:solidFill>
              </a:rPr>
              <a:t>», </a:t>
            </a:r>
            <a:br>
              <a:rPr lang="ru-RU" sz="3400" dirty="0" smtClean="0">
                <a:solidFill>
                  <a:srgbClr val="00B050"/>
                </a:solidFill>
              </a:rPr>
            </a:br>
            <a:r>
              <a:rPr lang="ru-RU" sz="3400" dirty="0" smtClean="0">
                <a:solidFill>
                  <a:srgbClr val="00B050"/>
                </a:solidFill>
              </a:rPr>
              <a:t>Гимназия № 14, Гимназия № 16, </a:t>
            </a:r>
            <a:r>
              <a:rPr lang="ru-RU" sz="3400" dirty="0">
                <a:solidFill>
                  <a:srgbClr val="00B050"/>
                </a:solidFill>
              </a:rPr>
              <a:t>СШ ОК «Покровский</a:t>
            </a:r>
            <a:r>
              <a:rPr lang="ru-RU" sz="3400" dirty="0" smtClean="0">
                <a:solidFill>
                  <a:srgbClr val="00B050"/>
                </a:solidFill>
              </a:rPr>
              <a:t>»,</a:t>
            </a:r>
            <a:br>
              <a:rPr lang="ru-RU" sz="3400" dirty="0" smtClean="0">
                <a:solidFill>
                  <a:srgbClr val="00B050"/>
                </a:solidFill>
              </a:rPr>
            </a:br>
            <a:r>
              <a:rPr lang="ru-RU" sz="3400" dirty="0" smtClean="0">
                <a:solidFill>
                  <a:srgbClr val="00B050"/>
                </a:solidFill>
              </a:rPr>
              <a:t>Лицей № 7, Лицей № 9 «Лидер», Лицей № 11, </a:t>
            </a:r>
            <a:br>
              <a:rPr lang="ru-RU" sz="3400" dirty="0" smtClean="0">
                <a:solidFill>
                  <a:srgbClr val="00B050"/>
                </a:solidFill>
              </a:rPr>
            </a:br>
            <a:r>
              <a:rPr lang="ru-RU" sz="3400" dirty="0" smtClean="0">
                <a:solidFill>
                  <a:srgbClr val="00B050"/>
                </a:solidFill>
              </a:rPr>
              <a:t>СШ № 6, СШ № 7, СШ № 16, СШ № 17, СШ № 18, СШ № 24, СШ № 27, </a:t>
            </a:r>
            <a:br>
              <a:rPr lang="ru-RU" sz="3400" dirty="0" smtClean="0">
                <a:solidFill>
                  <a:srgbClr val="00B050"/>
                </a:solidFill>
              </a:rPr>
            </a:br>
            <a:r>
              <a:rPr lang="ru-RU" sz="3400" dirty="0" smtClean="0">
                <a:solidFill>
                  <a:srgbClr val="00B050"/>
                </a:solidFill>
              </a:rPr>
              <a:t>СШ № 30, СШ № 31, СШ № 32, СШ № 34, СШ № 42, </a:t>
            </a:r>
            <a:br>
              <a:rPr lang="ru-RU" sz="3400" dirty="0" smtClean="0">
                <a:solidFill>
                  <a:srgbClr val="00B050"/>
                </a:solidFill>
              </a:rPr>
            </a:br>
            <a:r>
              <a:rPr lang="ru-RU" sz="3400" dirty="0" smtClean="0">
                <a:solidFill>
                  <a:srgbClr val="00B050"/>
                </a:solidFill>
              </a:rPr>
              <a:t>СШ № 50, СШ № 55, СШ № 72, СШ № 73, СШ № 78, СШ № 79, </a:t>
            </a:r>
            <a:br>
              <a:rPr lang="ru-RU" sz="3400" dirty="0" smtClean="0">
                <a:solidFill>
                  <a:srgbClr val="00B050"/>
                </a:solidFill>
              </a:rPr>
            </a:br>
            <a:r>
              <a:rPr lang="ru-RU" sz="3400" dirty="0" smtClean="0">
                <a:solidFill>
                  <a:srgbClr val="00B050"/>
                </a:solidFill>
              </a:rPr>
              <a:t>СШ № 81, СШ № 82, СШ № 84, СШ № 85, СШ № 86, СШ № 93, СШ № 94, </a:t>
            </a:r>
            <a:br>
              <a:rPr lang="ru-RU" sz="3400" dirty="0" smtClean="0">
                <a:solidFill>
                  <a:srgbClr val="00B050"/>
                </a:solidFill>
              </a:rPr>
            </a:br>
            <a:r>
              <a:rPr lang="ru-RU" sz="3400" dirty="0" smtClean="0">
                <a:solidFill>
                  <a:srgbClr val="00B050"/>
                </a:solidFill>
              </a:rPr>
              <a:t>СШ № 108, СШ № 129, СШ № 133, СШ № 143, СШ № 158 «Грани» </a:t>
            </a:r>
          </a:p>
          <a:p>
            <a:pPr marL="1608138" indent="-1608138">
              <a:buNone/>
            </a:pPr>
            <a:r>
              <a:rPr lang="ru-RU" sz="3400" dirty="0" smtClean="0">
                <a:solidFill>
                  <a:srgbClr val="FF0000"/>
                </a:solidFill>
              </a:rPr>
              <a:t>Не достигли базового уровня 39 ОУ (35%)</a:t>
            </a:r>
          </a:p>
        </p:txBody>
      </p:sp>
    </p:spTree>
    <p:extLst>
      <p:ext uri="{BB962C8B-B14F-4D97-AF65-F5344CB8AC3E}">
        <p14:creationId xmlns:p14="http://schemas.microsoft.com/office/powerpoint/2010/main" val="37254203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1" y="365125"/>
            <a:ext cx="11724639" cy="78634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Сводные </a:t>
            </a:r>
            <a:r>
              <a:rPr lang="ru-RU" sz="2800" b="1" dirty="0" smtClean="0"/>
              <a:t>данные по 4 направлениям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561" y="1236132"/>
            <a:ext cx="11978640" cy="5503333"/>
          </a:xfrm>
        </p:spPr>
        <p:txBody>
          <a:bodyPr>
            <a:normAutofit/>
          </a:bodyPr>
          <a:lstStyle/>
          <a:p>
            <a:pPr marL="441325" indent="-441325">
              <a:buNone/>
            </a:pPr>
            <a:r>
              <a:rPr lang="ru-RU" dirty="0"/>
              <a:t>	</a:t>
            </a:r>
            <a:r>
              <a:rPr lang="ru-RU" sz="3400" u="sng" dirty="0" smtClean="0"/>
              <a:t>Уровень</a:t>
            </a:r>
            <a:r>
              <a:rPr lang="ru-RU" sz="3400" dirty="0" smtClean="0"/>
              <a:t>		</a:t>
            </a:r>
            <a:r>
              <a:rPr lang="ru-RU" sz="3400" u="sng" dirty="0" smtClean="0"/>
              <a:t>Организации</a:t>
            </a:r>
          </a:p>
          <a:p>
            <a:pPr marL="2151063" indent="-2151063">
              <a:buNone/>
            </a:pPr>
            <a:r>
              <a:rPr lang="ru-RU" sz="3400" dirty="0" smtClean="0">
                <a:solidFill>
                  <a:schemeClr val="accent4">
                    <a:lumMod val="75000"/>
                  </a:schemeClr>
                </a:solidFill>
              </a:rPr>
              <a:t>Продвинутый 	– нет </a:t>
            </a:r>
          </a:p>
          <a:p>
            <a:pPr marL="1795463" indent="-1795463">
              <a:buNone/>
            </a:pPr>
            <a:r>
              <a:rPr lang="ru-RU" sz="3400" dirty="0" smtClean="0">
                <a:solidFill>
                  <a:srgbClr val="0070C0"/>
                </a:solidFill>
              </a:rPr>
              <a:t>Основной		– нет </a:t>
            </a:r>
          </a:p>
          <a:p>
            <a:pPr marL="2692400" indent="-2692400">
              <a:buNone/>
            </a:pPr>
            <a:r>
              <a:rPr lang="ru-RU" sz="3400" dirty="0" smtClean="0">
                <a:solidFill>
                  <a:srgbClr val="00B050"/>
                </a:solidFill>
              </a:rPr>
              <a:t>Базовый	– Лицей </a:t>
            </a:r>
            <a:r>
              <a:rPr lang="ru-RU" sz="3400" dirty="0">
                <a:solidFill>
                  <a:srgbClr val="00B050"/>
                </a:solidFill>
              </a:rPr>
              <a:t>№ 7, СШ № </a:t>
            </a:r>
            <a:r>
              <a:rPr lang="ru-RU" sz="3400" dirty="0" smtClean="0">
                <a:solidFill>
                  <a:srgbClr val="00B050"/>
                </a:solidFill>
              </a:rPr>
              <a:t>56, СШ </a:t>
            </a:r>
            <a:r>
              <a:rPr lang="ru-RU" sz="3400" dirty="0">
                <a:solidFill>
                  <a:srgbClr val="00B050"/>
                </a:solidFill>
              </a:rPr>
              <a:t>№ 93, </a:t>
            </a:r>
            <a:r>
              <a:rPr lang="ru-RU" sz="3400" dirty="0" smtClean="0">
                <a:solidFill>
                  <a:srgbClr val="00B050"/>
                </a:solidFill>
              </a:rPr>
              <a:t/>
            </a:r>
            <a:br>
              <a:rPr lang="ru-RU" sz="3400" dirty="0" smtClean="0">
                <a:solidFill>
                  <a:srgbClr val="00B050"/>
                </a:solidFill>
              </a:rPr>
            </a:br>
            <a:r>
              <a:rPr lang="ru-RU" sz="3400" dirty="0" smtClean="0">
                <a:solidFill>
                  <a:srgbClr val="00B050"/>
                </a:solidFill>
              </a:rPr>
              <a:t>   СШ </a:t>
            </a:r>
            <a:r>
              <a:rPr lang="ru-RU" sz="3400" dirty="0">
                <a:solidFill>
                  <a:srgbClr val="00B050"/>
                </a:solidFill>
              </a:rPr>
              <a:t>№ </a:t>
            </a:r>
            <a:r>
              <a:rPr lang="ru-RU" sz="3400" dirty="0" smtClean="0">
                <a:solidFill>
                  <a:srgbClr val="00B050"/>
                </a:solidFill>
              </a:rPr>
              <a:t>152, СШ </a:t>
            </a:r>
            <a:r>
              <a:rPr lang="ru-RU" sz="3400" dirty="0">
                <a:solidFill>
                  <a:srgbClr val="00B050"/>
                </a:solidFill>
              </a:rPr>
              <a:t>№ </a:t>
            </a:r>
            <a:r>
              <a:rPr lang="ru-RU" sz="3400" dirty="0" smtClean="0">
                <a:solidFill>
                  <a:srgbClr val="00B050"/>
                </a:solidFill>
              </a:rPr>
              <a:t>158 «Грани»</a:t>
            </a:r>
          </a:p>
        </p:txBody>
      </p:sp>
    </p:spTree>
    <p:extLst>
      <p:ext uri="{BB962C8B-B14F-4D97-AF65-F5344CB8AC3E}">
        <p14:creationId xmlns:p14="http://schemas.microsoft.com/office/powerpoint/2010/main" val="124199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«Повышение качества математического образования»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1" y="902042"/>
            <a:ext cx="11978640" cy="5955958"/>
          </a:xfrm>
        </p:spPr>
        <p:txBody>
          <a:bodyPr>
            <a:normAutofit fontScale="85000" lnSpcReduction="10000"/>
          </a:bodyPr>
          <a:lstStyle/>
          <a:p>
            <a:pPr marL="2057400" indent="-2057400">
              <a:buNone/>
            </a:pPr>
            <a:r>
              <a:rPr lang="ru-RU" dirty="0" smtClean="0"/>
              <a:t>Показатель 1.2. Внедрение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форм и методов обучения, повышающих качество результатов по учебному предмету «Математика»</a:t>
            </a:r>
          </a:p>
          <a:p>
            <a:pPr marL="441325" indent="-441325">
              <a:buNone/>
            </a:pPr>
            <a:r>
              <a:rPr lang="ru-RU" dirty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1889125" indent="-1889125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 Гимназия № 1 «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Универс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», Лицей № 2, Лицей № 7, Лицей № 10,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СШ-И № 1, СШ № 4, СШ № 7, СШ № 24, СШ № 65, СШ № 78,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 № 79, СШ № 81, СШ № 95, СШ № 98, СШ № 129, СШ № 139,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 № 144, СШ № 150, СШ № 152, СШ № 155, СШ № 156</a:t>
            </a:r>
          </a:p>
          <a:p>
            <a:pPr marL="1616075" indent="-1616075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Гимназия № 2, Гимназия № 7, Гимназия № 9, Гимназия № 11, Гимназия № 13, Гимназия № 16, Лицей № 2, Лицей № 3, Лицей № 11, Лицей № 28,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№ 1, СШ № 8, СШ № 10, СШ № 13, СШ № 30, СШ № 36, СШ № 39,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№ 46, СШ № 50, СШ № 51, СШ № 53, СШ № 56, СШ № 63, СШ № 66, 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№ 72, СШ № 73, СШ № 76, СШ № 82, СШ № 85, СШ № 91, СШ № 93,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№ 94, СШ № 115, СШ № 135, СШ № 141, СШ № 151, СШ № 158 «Грани» </a:t>
            </a:r>
          </a:p>
          <a:p>
            <a:pPr marL="1616075" indent="-16160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и выше – 94 из 111 ОУ (85%)</a:t>
            </a:r>
          </a:p>
          <a:p>
            <a:pPr marL="1608138" indent="-1608138">
              <a:buNone/>
            </a:pPr>
            <a:r>
              <a:rPr lang="ru-RU" dirty="0" smtClean="0">
                <a:solidFill>
                  <a:srgbClr val="FF0000"/>
                </a:solidFill>
              </a:rPr>
              <a:t>Нет данных Прогимназия № 131, Гимназия № 3, Гимназия № 6, Гимназия № 10,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№ 2, СШ № 12, СШ № 16, СШ № 21, СШ № 32, СШ № 55, СШ № 62,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№ 99, СШ № 108, СШ № 145, СШ № 149, СШ № 157, СШ ОК «Покровский»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«Повышение качества математического образования»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3"/>
            <a:ext cx="11565925" cy="5671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Задача 1.3. </a:t>
            </a:r>
            <a:r>
              <a:rPr lang="ru-RU" dirty="0"/>
              <a:t>Повысить мотивацию к изучению </a:t>
            </a:r>
            <a:r>
              <a:rPr lang="ru-RU" dirty="0" smtClean="0"/>
              <a:t>математики.</a:t>
            </a:r>
          </a:p>
          <a:p>
            <a:pPr marL="2422525" indent="-2422525">
              <a:buNone/>
            </a:pPr>
            <a:r>
              <a:rPr lang="ru-RU" dirty="0" smtClean="0"/>
              <a:t>Показатель 1.3. </a:t>
            </a:r>
            <a:r>
              <a:rPr lang="ru-RU" dirty="0"/>
              <a:t>Общешкольные мероприятия,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направленные </a:t>
            </a:r>
            <a:r>
              <a:rPr lang="ru-RU" dirty="0"/>
              <a:t>на мотивацию и повышение качества математического образования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Образовательное событие или иное мероприятие по математике</a:t>
            </a:r>
          </a:p>
          <a:p>
            <a:pPr marL="0" indent="0">
              <a:buNone/>
            </a:pPr>
            <a:r>
              <a:rPr lang="ru-RU" dirty="0" smtClean="0"/>
              <a:t>Не менее 	</a:t>
            </a:r>
            <a:r>
              <a:rPr lang="ru-RU" dirty="0" smtClean="0">
                <a:solidFill>
                  <a:srgbClr val="00B050"/>
                </a:solidFill>
              </a:rPr>
              <a:t>1 в полугодие	</a:t>
            </a:r>
            <a:r>
              <a:rPr lang="ru-RU" dirty="0" smtClean="0">
                <a:solidFill>
                  <a:srgbClr val="0070C0"/>
                </a:solidFill>
              </a:rPr>
              <a:t>1 в квартал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Сессии со специалистами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«Повышение качества математического образования»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1" y="902042"/>
            <a:ext cx="11978640" cy="5834037"/>
          </a:xfrm>
        </p:spPr>
        <p:txBody>
          <a:bodyPr>
            <a:normAutofit fontScale="92500" lnSpcReduction="10000"/>
          </a:bodyPr>
          <a:lstStyle/>
          <a:p>
            <a:pPr marL="2239963" indent="-2239963">
              <a:buNone/>
            </a:pPr>
            <a:r>
              <a:rPr lang="ru-RU" dirty="0" smtClean="0"/>
              <a:t>Показатель 1.3. Общешкольные мероприятия, </a:t>
            </a:r>
            <a:br>
              <a:rPr lang="ru-RU" dirty="0" smtClean="0"/>
            </a:br>
            <a:r>
              <a:rPr lang="ru-RU" dirty="0" smtClean="0"/>
              <a:t>направленные на мотивацию и повышение качества математического образования</a:t>
            </a:r>
          </a:p>
          <a:p>
            <a:pPr marL="441325" indent="-441325">
              <a:buNone/>
            </a:pPr>
            <a:r>
              <a:rPr lang="ru-RU" dirty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1889125" indent="-1889125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 Лицей № 2, Лицей № 6 «Перспектива», Лицей № 7, СШ-И № 1, </a:t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СШ № 133, СШ № 139, СШ № 144, СШ № 151, СШ № 152, СШ № 156</a:t>
            </a:r>
          </a:p>
          <a:p>
            <a:pPr marL="1524000" indent="-1524000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Гимназия № 1 «</a:t>
            </a:r>
            <a:r>
              <a:rPr lang="ru-RU" dirty="0" err="1" smtClean="0">
                <a:solidFill>
                  <a:srgbClr val="0070C0"/>
                </a:solidFill>
              </a:rPr>
              <a:t>Универс</a:t>
            </a:r>
            <a:r>
              <a:rPr lang="ru-RU" dirty="0" smtClean="0">
                <a:solidFill>
                  <a:srgbClr val="0070C0"/>
                </a:solidFill>
              </a:rPr>
              <a:t>», Гимназия № 2, Гимназия № 8, Гимназия № 13, Лицей № 1, Лицей № 3, Лицей № 12, Лицей № 28,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№ 4, СШ № 7, СШ № 10, СШ № 24, СШ № 53, СШ № 56, СШ № 65,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№ 66, СШ № 69, СШ № 73, СШ № 85, СШ № 98, СШ № 93, СШ № 95,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№ 129, СШ № 150, СШ № 155 СШ № 157</a:t>
            </a:r>
          </a:p>
          <a:p>
            <a:pPr marL="1616075" indent="-16160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и выше – 94 из 111 ОУ (85%)</a:t>
            </a:r>
          </a:p>
          <a:p>
            <a:pPr marL="1709738" indent="-1709738">
              <a:buNone/>
            </a:pPr>
            <a:r>
              <a:rPr lang="ru-RU" dirty="0" smtClean="0">
                <a:solidFill>
                  <a:srgbClr val="FF0000"/>
                </a:solidFill>
              </a:rPr>
              <a:t>Нет данных Гимназия № 3, Гимназия № 4, Гимназия № 6 «Перспектива»,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Гимназия № 10, Лицей № 11, СШ № 2, СШ № 6, СШ № 12,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№ 21, СШ № 32, СШ № 55, СШ № 62, СШ № 89, СШ № 99,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№ 108, СШ № 135, СШ № 159, СШ ОК «Покровский»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«Повышение качества математического образования»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989" y="902043"/>
            <a:ext cx="11565925" cy="5671752"/>
          </a:xfrm>
        </p:spPr>
        <p:txBody>
          <a:bodyPr>
            <a:noAutofit/>
          </a:bodyPr>
          <a:lstStyle/>
          <a:p>
            <a:pPr marL="1798638" indent="-1798638">
              <a:buNone/>
            </a:pPr>
            <a:r>
              <a:rPr lang="ru-RU" dirty="0" smtClean="0"/>
              <a:t>Задача 1.4. </a:t>
            </a:r>
            <a:r>
              <a:rPr lang="ru-RU" dirty="0"/>
              <a:t>Создать условия для развития обучающихся,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имеющих </a:t>
            </a:r>
            <a:r>
              <a:rPr lang="ru-RU" dirty="0"/>
              <a:t>математические способности</a:t>
            </a:r>
            <a:r>
              <a:rPr lang="ru-RU" dirty="0" smtClean="0"/>
              <a:t>.</a:t>
            </a:r>
          </a:p>
          <a:p>
            <a:pPr marL="2422525" indent="-2422525">
              <a:buNone/>
            </a:pPr>
            <a:r>
              <a:rPr lang="ru-RU" dirty="0" smtClean="0"/>
              <a:t>Показатель 1.4. </a:t>
            </a:r>
            <a:r>
              <a:rPr lang="ru-RU" dirty="0"/>
              <a:t>Наличие форм развития обучающихся,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имеющих </a:t>
            </a:r>
            <a:r>
              <a:rPr lang="ru-RU" dirty="0"/>
              <a:t>математические способности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Регулярное проведение занятий </a:t>
            </a:r>
            <a:r>
              <a:rPr lang="ru-RU" dirty="0" smtClean="0"/>
              <a:t>по математике</a:t>
            </a:r>
          </a:p>
          <a:p>
            <a:pPr marL="0" indent="0">
              <a:buNone/>
            </a:pPr>
            <a:r>
              <a:rPr lang="ru-RU" dirty="0" smtClean="0"/>
              <a:t>Не менее 	</a:t>
            </a:r>
            <a:r>
              <a:rPr lang="ru-RU" dirty="0" smtClean="0">
                <a:solidFill>
                  <a:srgbClr val="00B050"/>
                </a:solidFill>
              </a:rPr>
              <a:t>1 в месяц		</a:t>
            </a:r>
            <a:r>
              <a:rPr lang="ru-RU" dirty="0" smtClean="0">
                <a:solidFill>
                  <a:srgbClr val="0070C0"/>
                </a:solidFill>
              </a:rPr>
              <a:t>2 в месяц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еженедельно</a:t>
            </a:r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B050"/>
                </a:solidFill>
              </a:rPr>
              <a:t>Базовый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Основной</a:t>
            </a:r>
            <a:r>
              <a:rPr lang="ru-RU" dirty="0" smtClean="0"/>
              <a:t>		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5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335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«Повышение качества математического образования»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61" y="902042"/>
            <a:ext cx="11978640" cy="5834037"/>
          </a:xfrm>
        </p:spPr>
        <p:txBody>
          <a:bodyPr>
            <a:normAutofit/>
          </a:bodyPr>
          <a:lstStyle/>
          <a:p>
            <a:pPr marL="2422525" indent="-2422525">
              <a:buNone/>
            </a:pPr>
            <a:r>
              <a:rPr lang="ru-RU" dirty="0" smtClean="0"/>
              <a:t>Показатель 1.4. Наличие форм развития обучающихся, </a:t>
            </a:r>
            <a:br>
              <a:rPr lang="ru-RU" dirty="0" smtClean="0"/>
            </a:br>
            <a:r>
              <a:rPr lang="ru-RU" dirty="0" smtClean="0"/>
              <a:t>имеющих математические способности </a:t>
            </a:r>
          </a:p>
          <a:p>
            <a:pPr marL="441325" indent="-441325">
              <a:buNone/>
            </a:pPr>
            <a:r>
              <a:rPr lang="ru-RU" dirty="0"/>
              <a:t>	</a:t>
            </a:r>
            <a:r>
              <a:rPr lang="ru-RU" u="sng" dirty="0" smtClean="0"/>
              <a:t>Уровень</a:t>
            </a:r>
            <a:r>
              <a:rPr lang="ru-RU" dirty="0" smtClean="0"/>
              <a:t>			</a:t>
            </a:r>
            <a:r>
              <a:rPr lang="ru-RU" u="sng" dirty="0" smtClean="0"/>
              <a:t>Организации</a:t>
            </a:r>
          </a:p>
          <a:p>
            <a:pPr marL="1889125" indent="-1889125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Продвинутый имеют 54 ОУ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70C0"/>
                </a:solidFill>
              </a:rPr>
              <a:t>Основной	Гимназия № 7,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СШ № 4, СШ № 30, СШ № 56, СШ № 73, СШ № 147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 имеют 35 ОУ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00B050"/>
                </a:solidFill>
              </a:rPr>
              <a:t>Базовый и выше – 95 из 111 ОУ (86%)</a:t>
            </a:r>
          </a:p>
          <a:p>
            <a:pPr marL="2149475" indent="-2149475">
              <a:buNone/>
            </a:pPr>
            <a:r>
              <a:rPr lang="ru-RU" dirty="0" smtClean="0">
                <a:solidFill>
                  <a:srgbClr val="FF0000"/>
                </a:solidFill>
              </a:rPr>
              <a:t>Нет данных	Гимназия № 3, Гимназия № 4, Гимназия № 6, Гимназия № 10,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№ 2, СШ № 8, СШ № 16, СШ № 12, СШ № 21, СШ № 6,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№ 55, СШ № 62, СШ № 108, СШ № 149, СШ № 159,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СШ ОК «Покровский»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645</Words>
  <Application>Microsoft Office PowerPoint</Application>
  <PresentationFormat>Широкоэкранный</PresentationFormat>
  <Paragraphs>274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Тема Office</vt:lpstr>
      <vt:lpstr>Реализация  Дорожной карты развития МСО г. Красноярска  на 2023-2024 учебный год (1 полугодие)</vt:lpstr>
      <vt:lpstr>«Повышение качества математического образования»</vt:lpstr>
      <vt:lpstr>«Повышение качества математического образования»</vt:lpstr>
      <vt:lpstr>«Повышение качества математического образования»</vt:lpstr>
      <vt:lpstr>«Повышение качества математического образования»</vt:lpstr>
      <vt:lpstr>«Повышение качества математического образования»</vt:lpstr>
      <vt:lpstr>«Повышение качества математического образования»</vt:lpstr>
      <vt:lpstr>«Повышение качества математического образования»</vt:lpstr>
      <vt:lpstr>«Повышение качества математического образования»</vt:lpstr>
      <vt:lpstr>Сводные данные по направлению  «Повышение качества математического образования»</vt:lpstr>
      <vt:lpstr>«Приумножение потенциала воспитания»</vt:lpstr>
      <vt:lpstr>«Приумножение потенциала воспитания»</vt:lpstr>
      <vt:lpstr>«Приумножение потенциала воспитания»</vt:lpstr>
      <vt:lpstr>«Приумножение потенциала воспитания»</vt:lpstr>
      <vt:lpstr>«Приумножение потенциала воспитания»</vt:lpstr>
      <vt:lpstr>«Приумножение потенциала воспитания»</vt:lpstr>
      <vt:lpstr>«Приумножение потенциала воспитания»</vt:lpstr>
      <vt:lpstr>«Приумножение потенциала воспитания»</vt:lpstr>
      <vt:lpstr>Сводные данные по направлению «Приумножение потенциала воспитания»</vt:lpstr>
      <vt:lpstr>«Усиление профориентационной работы»</vt:lpstr>
      <vt:lpstr>«Усиление профориентационной работы»</vt:lpstr>
      <vt:lpstr>«Усиление профориентационной работы»</vt:lpstr>
      <vt:lpstr>«Усиление профориентационной работы»</vt:lpstr>
      <vt:lpstr>«Усиление профориентационной работы»</vt:lpstr>
      <vt:lpstr>«Усиление профориентационной работы»</vt:lpstr>
      <vt:lpstr>«Усиление профориентационной работы»</vt:lpstr>
      <vt:lpstr>«Усиление профориентационной работы»</vt:lpstr>
      <vt:lpstr>«Усиление профориентационной работы»</vt:lpstr>
      <vt:lpstr>«Усиление профориентационной работы»</vt:lpstr>
      <vt:lpstr>«Усиление профориентационной работы»</vt:lpstr>
      <vt:lpstr>«Усиление профориентационной работы»</vt:lpstr>
      <vt:lpstr>Сводные данные по направлению «Усиление профориентационной работы»</vt:lpstr>
      <vt:lpstr>«Формирование основ здорового образа жизни»</vt:lpstr>
      <vt:lpstr>«Формирование основ здорового образа жизни»</vt:lpstr>
      <vt:lpstr>«Формирование основ здорового образа жизни»</vt:lpstr>
      <vt:lpstr>«Формирование основ здорового образа жизни»</vt:lpstr>
      <vt:lpstr>«Формирование основ здорового образа жизни»</vt:lpstr>
      <vt:lpstr>«Формирование основ здорового образа жизни»</vt:lpstr>
      <vt:lpstr>«Формирование основ здорового образа жизни»</vt:lpstr>
      <vt:lpstr>«Формирование основ здорового образа жизни»</vt:lpstr>
      <vt:lpstr>Сводные по направлению «Формирование основ здорового образа жизни»</vt:lpstr>
      <vt:lpstr>Сводные данные по 4 направлениям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 Дорожной карты развития МСО г. Красноярска  на 2023-2024 учебный год</dc:title>
  <dc:creator>Горностаев Александр Октавьевич</dc:creator>
  <cp:lastModifiedBy>Горностаев Александр Октавьевич</cp:lastModifiedBy>
  <cp:revision>128</cp:revision>
  <dcterms:created xsi:type="dcterms:W3CDTF">2024-01-27T05:50:37Z</dcterms:created>
  <dcterms:modified xsi:type="dcterms:W3CDTF">2024-01-30T09:27:44Z</dcterms:modified>
</cp:coreProperties>
</file>