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0" r:id="rId7"/>
    <p:sldId id="261" r:id="rId8"/>
    <p:sldId id="263" r:id="rId9"/>
    <p:sldId id="297" r:id="rId10"/>
    <p:sldId id="298" r:id="rId11"/>
    <p:sldId id="299" r:id="rId12"/>
    <p:sldId id="300" r:id="rId13"/>
    <p:sldId id="301" r:id="rId14"/>
    <p:sldId id="304" r:id="rId15"/>
    <p:sldId id="305" r:id="rId16"/>
    <p:sldId id="302" r:id="rId17"/>
    <p:sldId id="303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5" r:id="rId26"/>
    <p:sldId id="313" r:id="rId27"/>
    <p:sldId id="314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267" r:id="rId37"/>
    <p:sldId id="268" r:id="rId38"/>
    <p:sldId id="270" r:id="rId39"/>
    <p:sldId id="324" r:id="rId40"/>
    <p:sldId id="325" r:id="rId41"/>
    <p:sldId id="326" r:id="rId42"/>
    <p:sldId id="327" r:id="rId43"/>
    <p:sldId id="294" r:id="rId44"/>
    <p:sldId id="295" r:id="rId45"/>
    <p:sldId id="271" r:id="rId46"/>
    <p:sldId id="328" r:id="rId47"/>
    <p:sldId id="329" r:id="rId48"/>
    <p:sldId id="330" r:id="rId49"/>
    <p:sldId id="331" r:id="rId50"/>
    <p:sldId id="332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5EB"/>
    <a:srgbClr val="00A84C"/>
    <a:srgbClr val="009644"/>
    <a:srgbClr val="00B050"/>
    <a:srgbClr val="ACA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48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725225225225228E-2"/>
          <c:y val="0.10150695258837326"/>
          <c:w val="0.93355855855855852"/>
          <c:h val="0.898493047411626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349843938426625"/>
                  <c:y val="0.135835985927291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17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07813719231042"/>
                      <c:h val="0.210672641983581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9782285237993894"/>
                  <c:y val="-0.24955171162115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/>
                      <a:t>97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41666666666668"/>
                      <c:h val="0.1307870370370370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'Посещение семинаров инфо 04.04'!$I$24:$I$25</c:f>
              <c:strCache>
                <c:ptCount val="2"/>
                <c:pt idx="0">
                  <c:v>Не предоставлены сведения</c:v>
                </c:pt>
                <c:pt idx="1">
                  <c:v>Предоставили матрицу</c:v>
                </c:pt>
              </c:strCache>
            </c:strRef>
          </c:cat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27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4037274211759618E-2"/>
          <c:w val="1"/>
          <c:h val="0.97596272578824039"/>
        </c:manualLayout>
      </c:layout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823667826405421"/>
                  <c:y val="-0.331049536233631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04.04'!$J$28:$J$29</c:f>
              <c:numCache>
                <c:formatCode>General</c:formatCode>
                <c:ptCount val="2"/>
                <c:pt idx="0">
                  <c:v>18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6092218202454417E-2"/>
          <c:w val="1"/>
          <c:h val="0.92145778652668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737174544576585"/>
                  <c:y val="-0.263573242533872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/>
                      <a:t>68</a:t>
                    </a:r>
                    <a:endParaRPr lang="en-US" sz="32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84452296819788"/>
                      <c:h val="0.202702702702702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8547274464079683"/>
                  <c:y val="7.36219099833078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/>
                      <a:t>46</a:t>
                    </a:r>
                    <a:endParaRPr lang="en-US" sz="32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77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4714196171932242E-2"/>
          <c:w val="1"/>
          <c:h val="0.98528580382806774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15525058101673"/>
                  <c:y val="-0.293635805223387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05237715770296"/>
                  <c:y val="9.7991586064737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04.04'!$J$104:$J$105</c:f>
              <c:numCache>
                <c:formatCode>General</c:formatCode>
                <c:ptCount val="2"/>
                <c:pt idx="0">
                  <c:v>75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338546239037271E-2"/>
          <c:y val="0"/>
          <c:w val="0.98626009533586878"/>
          <c:h val="0.94962105234512129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2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953782049336118"/>
                  <c:y val="0.114876432263802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4282205091710396"/>
                  <c:y val="-0.329091948150906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04.04'!$J$26:$J$27</c:f>
              <c:numCache>
                <c:formatCode>General</c:formatCode>
                <c:ptCount val="2"/>
                <c:pt idx="0">
                  <c:v>17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444444444444441E-3"/>
          <c:y val="3.0092592592592591E-2"/>
          <c:w val="0.99305555555555558"/>
          <c:h val="0.94444444444444442"/>
        </c:manualLayout>
      </c:layout>
      <c:pie3D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AE85E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A8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670461923966821E-2"/>
                  <c:y val="2.3837902264600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PowerPoint]Посещение семинаров инфо 04.04'!$M$30:$M$31</c:f>
              <c:numCache>
                <c:formatCode>General</c:formatCode>
                <c:ptCount val="2"/>
                <c:pt idx="0">
                  <c:v>5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444444444444441E-3"/>
          <c:y val="3.0092592592592591E-2"/>
          <c:w val="0.99305555555555558"/>
          <c:h val="0.94444444444444442"/>
        </c:manualLayout>
      </c:layout>
      <c:pie3DChart>
        <c:varyColors val="1"/>
        <c:ser>
          <c:idx val="0"/>
          <c:order val="0"/>
          <c:explosion val="35"/>
          <c:dPt>
            <c:idx val="0"/>
            <c:bubble3D val="0"/>
            <c:spPr>
              <a:solidFill>
                <a:srgbClr val="AE85E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A8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670461923966821E-2"/>
                  <c:y val="2.38379022646007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'[Диаграмма в Microsoft PowerPoint]Посещение семинаров инфо 04.04'!$M$30:$M$31</c:f>
              <c:numCache>
                <c:formatCode>General</c:formatCode>
                <c:ptCount val="2"/>
                <c:pt idx="0">
                  <c:v>5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138385694048647"/>
        </c:manualLayout>
      </c:layout>
      <c:pie3DChart>
        <c:varyColors val="1"/>
        <c:ser>
          <c:idx val="0"/>
          <c:order val="0"/>
          <c:spPr>
            <a:solidFill>
              <a:srgbClr val="7030A0"/>
            </a:solidFill>
          </c:spPr>
          <c:explosion val="26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88869034920242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108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035498850592024E-2"/>
          <c:w val="0.99243739997470148"/>
          <c:h val="0.94964501149407976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04.04'!$J$24:$J$25</c:f>
              <c:numCache>
                <c:formatCode>General</c:formatCode>
                <c:ptCount val="2"/>
                <c:pt idx="0">
                  <c:v>95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186053223789524E-2"/>
          <c:w val="1"/>
          <c:h val="0.98796494442704663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ACA2F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2705002851521419"/>
                  <c:y val="2.997353931789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44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276531089075156"/>
                  <c:y val="-0.177423673645657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'Посещение семинаров инфо 04.04'!$I$19:$I$20</c:f>
              <c:numCache>
                <c:formatCode>General</c:formatCode>
                <c:ptCount val="2"/>
                <c:pt idx="0">
                  <c:v>44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8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5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7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1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9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0971F-B51D-4733-BA42-581AA2B2A5E2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0C0C5-A3B0-49F1-903C-F954DDAE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3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mc.m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mc.ms/mso/0-%D0%92%D0%B0%D1%80%D0%B8%D0%B0%D0%BD%D1%82%20%D1%80%D0%B0%D0%B7%D0%B4%D0%B5%D0%BB%D0%B0%20%D0%9A%D0%A1%D0%9A%D0%9E%20%D0%BD%D0%B0%20%D1%81%D0%B0%D0%B9%D1%82%D0%B5%20%D0%9E%D0%A3.doc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kimc.ms/prog_and_proj/proektnoe-upravlenie/docs/10-%D0%9F%D0%BE%D0%B2%D1%8B%D1%88%D0%B5%D0%BD%D0%B8%D0%B5%20%D0%BA%D0%B0%D1%87%D0%B5%D1%81%D1%82%D0%B2%D0%B0%20%D0%B2%20%D1%88%D0%BA%D0%BE%D0%BB%D0%B0%D1%85-%D0%B0%D1%83%D1%82%D1%81%D0%B0%D0%B9%D0%B4%D0%B5%D1%80%D0%B0%D1%85.doc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kimc.ms/prog_and_proj/proektnoe-upravlenie/docs/10-%D0%9F%D0%BE%D0%B2%D1%8B%D1%88%D0%B5%D0%BD%D0%B8%D0%B5%20%D0%BA%D0%B0%D1%87%D0%B5%D1%81%D1%82%D0%B2%D0%B0%20%D0%B2%20%D1%88%D0%BA%D0%BE%D0%BB%D0%B0%D1%85-%D0%B0%D1%83%D1%82%D1%81%D0%B0%D0%B9%D0%B4%D0%B5%D1%80%D0%B0%D1%85.doc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kimc.ms/prog_and_proj/proektnoe-upravlenie/docs/10-%D0%9F%D0%BE%D0%B2%D1%8B%D1%88%D0%B5%D0%BD%D0%B8%D0%B5%20%D0%BA%D0%B0%D1%87%D0%B5%D1%81%D1%82%D0%B2%D0%B0%20%D0%B2%20%D1%88%D0%BA%D0%BE%D0%BB%D0%B0%D1%85-%D0%B0%D1%83%D1%82%D1%81%D0%B0%D0%B9%D0%B4%D0%B5%D1%80%D0%B0%D1%85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mc.m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328" y="990600"/>
            <a:ext cx="11408019" cy="2913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Рефлексивно-аналитический семинар </a:t>
            </a:r>
            <a:br>
              <a:rPr lang="ru-RU" sz="2800" dirty="0" smtClean="0"/>
            </a:br>
            <a:r>
              <a:rPr lang="ru-RU" sz="2800" dirty="0" smtClean="0"/>
              <a:t>с заместителями директоров общеобразовательных организаций </a:t>
            </a:r>
            <a:br>
              <a:rPr lang="ru-RU" sz="2800" dirty="0" smtClean="0"/>
            </a:br>
            <a:r>
              <a:rPr lang="ru-RU" sz="2800" dirty="0" smtClean="0"/>
              <a:t>по учебно-воспитательной работе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«Муниципальный </a:t>
            </a:r>
            <a:r>
              <a:rPr lang="ru-RU" sz="2800" dirty="0"/>
              <a:t>мониторинг достижения </a:t>
            </a:r>
            <a:r>
              <a:rPr lang="ru-RU" sz="2800" dirty="0" smtClean="0"/>
              <a:t>образовательных </a:t>
            </a:r>
            <a:r>
              <a:rPr lang="ru-RU" sz="2800" dirty="0"/>
              <a:t>результатов и возможности их </a:t>
            </a:r>
            <a:r>
              <a:rPr lang="ru-RU" sz="2800" dirty="0" smtClean="0"/>
              <a:t>обеспечения»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4338" y="5399941"/>
            <a:ext cx="9144000" cy="46013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10-11 сентября 2019</a:t>
            </a:r>
            <a:endParaRPr lang="ru-RU" sz="2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6532" y="4274526"/>
            <a:ext cx="11183815" cy="9554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Горностаев Александр </a:t>
            </a:r>
            <a:r>
              <a:rPr lang="ru-RU" dirty="0" err="1" smtClean="0"/>
              <a:t>Октавьевич</a:t>
            </a:r>
            <a:r>
              <a:rPr lang="ru-RU" dirty="0" smtClean="0"/>
              <a:t>, заместитель директора КИМЦ</a:t>
            </a:r>
          </a:p>
          <a:p>
            <a:r>
              <a:rPr lang="ru-RU" dirty="0" err="1" smtClean="0"/>
              <a:t>Сацук</a:t>
            </a:r>
            <a:r>
              <a:rPr lang="ru-RU" dirty="0" smtClean="0"/>
              <a:t> Ольга Ивановна, руководитель центра методического сопровождения развития МСО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90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r>
              <a:rPr lang="ru-RU" sz="2200" b="1" dirty="0" smtClean="0"/>
              <a:t>1.4.1. </a:t>
            </a:r>
            <a:r>
              <a:rPr lang="ru-RU" sz="2400" dirty="0"/>
              <a:t>Проанализировать (при необходимости скорректировать) приоритетно выделенные (заявленные для формирования в 2018-2019 учебном году) личностные и </a:t>
            </a:r>
            <a:r>
              <a:rPr lang="ru-RU" sz="2400" dirty="0" err="1"/>
              <a:t>метапредметные</a:t>
            </a:r>
            <a:r>
              <a:rPr lang="ru-RU" sz="2400" dirty="0"/>
              <a:t> </a:t>
            </a:r>
            <a:r>
              <a:rPr lang="ru-RU" sz="2400" dirty="0" smtClean="0"/>
              <a:t>результаты: …				       </a:t>
            </a:r>
            <a:r>
              <a:rPr lang="ru-RU" sz="2200" b="1" dirty="0" smtClean="0"/>
              <a:t>Срок: сентябрь – ноябрь 2018</a:t>
            </a:r>
            <a:br>
              <a:rPr lang="ru-RU" sz="2200" b="1" dirty="0" smtClean="0"/>
            </a:br>
            <a:r>
              <a:rPr lang="ru-RU" sz="2200" b="1" u="sng" dirty="0" smtClean="0"/>
              <a:t>01 сентября 2019</a:t>
            </a:r>
            <a:r>
              <a:rPr lang="ru-RU" sz="2200" b="1" i="1" dirty="0" smtClean="0"/>
              <a:t>				Продлено до 30 января 2019 по матрице ЗУВР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650" y="4895850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 </a:t>
            </a:r>
            <a:br>
              <a:rPr lang="ru-RU" sz="2400" dirty="0" smtClean="0"/>
            </a:br>
            <a:r>
              <a:rPr lang="ru-RU" sz="2400" dirty="0" smtClean="0"/>
              <a:t>по матрице ЗУВР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83316" y="3657872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21214"/>
              </p:ext>
            </p:extLst>
          </p:nvPr>
        </p:nvGraphicFramePr>
        <p:xfrm>
          <a:off x="3257550" y="3028950"/>
          <a:ext cx="5638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1.4.1. </a:t>
            </a:r>
            <a:r>
              <a:rPr lang="ru-RU" sz="2200" dirty="0"/>
              <a:t>Проанализировать (при необходимости скорректировать) приоритетно выделенные (заявленные для формирования в 2018-2019 учебном году) личностные и </a:t>
            </a:r>
            <a:r>
              <a:rPr lang="ru-RU" sz="2200" dirty="0" err="1"/>
              <a:t>метапредметные</a:t>
            </a:r>
            <a:r>
              <a:rPr lang="ru-RU" sz="2200" dirty="0"/>
              <a:t> результаты: …			</a:t>
            </a:r>
            <a:r>
              <a:rPr lang="ru-RU" sz="2200" dirty="0" smtClean="0"/>
              <a:t>		</a:t>
            </a:r>
            <a:r>
              <a:rPr lang="ru-RU" sz="2200" dirty="0"/>
              <a:t>	</a:t>
            </a:r>
            <a:r>
              <a:rPr lang="ru-RU" sz="2200" dirty="0" smtClean="0"/>
              <a:t>                      </a:t>
            </a:r>
            <a:r>
              <a:rPr lang="ru-RU" sz="2200" b="1" dirty="0" smtClean="0"/>
              <a:t>Срок</a:t>
            </a:r>
            <a:r>
              <a:rPr lang="ru-RU" sz="2200" b="1" dirty="0"/>
              <a:t>: сентябрь – ноябрь </a:t>
            </a:r>
            <a:r>
              <a:rPr lang="ru-RU" sz="2200" b="1" dirty="0" smtClean="0"/>
              <a:t>2018</a:t>
            </a:r>
            <a:br>
              <a:rPr lang="ru-RU" sz="2200" b="1" dirty="0" smtClean="0"/>
            </a:br>
            <a:r>
              <a:rPr lang="ru-RU" sz="2200" b="1" dirty="0" smtClean="0"/>
              <a:t>01 сентября 2019				    </a:t>
            </a:r>
            <a:r>
              <a:rPr lang="ru-RU" sz="2200" b="1" i="1" dirty="0" smtClean="0"/>
              <a:t>Продлено до 30 </a:t>
            </a:r>
            <a:r>
              <a:rPr lang="ru-RU" sz="2200" b="1" i="1" dirty="0"/>
              <a:t>января </a:t>
            </a:r>
            <a:r>
              <a:rPr lang="ru-RU" sz="2200" b="1" i="1" dirty="0" smtClean="0"/>
              <a:t>2019 по матрице ЗУВР</a:t>
            </a:r>
            <a:endParaRPr lang="ru-RU" sz="2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10977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информации о коррекции и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формировании образовательных результатов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32, 86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6, Гимназия № 10, СШ № 46, 63, 90, 135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Гимназия № 11, СШ №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СШ № 30, 39, 73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90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>
              <a:buNone/>
            </a:pPr>
            <a:r>
              <a:rPr lang="ru-RU" sz="2200" b="1" u="sng" dirty="0" smtClean="0"/>
              <a:t>01 сентября 2019 </a:t>
            </a:r>
            <a:r>
              <a:rPr lang="ru-RU" sz="2200" b="1" dirty="0" smtClean="0"/>
              <a:t>	</a:t>
            </a:r>
          </a:p>
          <a:p>
            <a:pPr marL="0" indent="0">
              <a:buNone/>
            </a:pPr>
            <a:r>
              <a:rPr lang="ru-RU" sz="2400" dirty="0" smtClean="0"/>
              <a:t>Уточнены </a:t>
            </a:r>
            <a:br>
              <a:rPr lang="ru-RU" sz="2400" dirty="0" smtClean="0"/>
            </a:br>
            <a:r>
              <a:rPr lang="ru-RU" sz="2400" dirty="0" smtClean="0"/>
              <a:t>образовательные </a:t>
            </a:r>
            <a:r>
              <a:rPr lang="ru-RU" sz="2400" dirty="0"/>
              <a:t>результаты,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методы формирования, </a:t>
            </a:r>
            <a:br>
              <a:rPr lang="ru-RU" sz="2400" dirty="0" smtClean="0"/>
            </a:br>
            <a:r>
              <a:rPr lang="ru-RU" sz="2400" dirty="0" smtClean="0"/>
              <a:t>процедуры </a:t>
            </a:r>
            <a:r>
              <a:rPr lang="ru-RU" sz="2400" dirty="0"/>
              <a:t>оценивания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sz="2200" b="1" dirty="0" smtClean="0"/>
              <a:t>Сведения о выполнении задачи 1.4.1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46 организации выполнили задачу 1.4.1.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68 организаций должны внести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исправления и дополнения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65024"/>
              </p:ext>
            </p:extLst>
          </p:nvPr>
        </p:nvGraphicFramePr>
        <p:xfrm>
          <a:off x="5171090" y="1797269"/>
          <a:ext cx="6729172" cy="454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28933"/>
              </p:ext>
            </p:extLst>
          </p:nvPr>
        </p:nvGraphicFramePr>
        <p:xfrm>
          <a:off x="431800" y="2034116"/>
          <a:ext cx="11468462" cy="454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из 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Уточнены образовательные результаты, технологии, процедуры оценивания</a:t>
                      </a:r>
                      <a:endParaRPr lang="ru-RU" dirty="0"/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5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Лицей № 7, Гимназия № 8, СШ № 19, 28, Прогимназия № 131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2, 16, СШ № 153 ОК «Покровский»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Лицей № 11, СШ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№ 8, 55, 63, 81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15, Лицей № 3, Лицей № 12, СШ № 64, 94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13, Лицей № 1, Лицей № 8, Лицей № 10, СШ-И № 1, </a:t>
                      </a:r>
                      <a:b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3, 72, 82, 95, 99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45, 62, 93, 137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5, 7, 18, 69, 70, 85, 98, 129, 134, 139, 144, 145, 150, 151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7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9049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r>
              <a:rPr lang="ru-RU" sz="2200" b="1" dirty="0" smtClean="0"/>
              <a:t>1.4.3. </a:t>
            </a:r>
            <a:r>
              <a:rPr lang="ru-RU" sz="2400" dirty="0"/>
              <a:t>Составить и утвердить на методическом совете план мероприятий на 2018-2019 учебный год по обеспечению формирования системы приоритетно выделенных личностных и </a:t>
            </a:r>
            <a:r>
              <a:rPr lang="ru-RU" sz="2400" dirty="0" err="1"/>
              <a:t>метапредметных</a:t>
            </a:r>
            <a:r>
              <a:rPr lang="ru-RU" sz="2400" dirty="0"/>
              <a:t> результатов, направленных на повышение качества освоения учебных </a:t>
            </a:r>
            <a:r>
              <a:rPr lang="ru-RU" sz="2400" dirty="0" smtClean="0"/>
              <a:t>предметов				</a:t>
            </a:r>
            <a:r>
              <a:rPr lang="ru-RU" sz="2200" b="1" dirty="0" smtClean="0"/>
              <a:t>Срок: до 30 ноября 2018</a:t>
            </a:r>
          </a:p>
          <a:p>
            <a:pPr marL="0" indent="0" algn="just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sz="2200" b="1" u="sng" dirty="0" smtClean="0"/>
              <a:t>01 сентября 2019 </a:t>
            </a:r>
            <a:r>
              <a:rPr lang="ru-RU" sz="2200" b="1" dirty="0" smtClean="0"/>
              <a:t>	</a:t>
            </a:r>
          </a:p>
          <a:p>
            <a:pPr marL="0" indent="0">
              <a:buNone/>
            </a:pPr>
            <a:r>
              <a:rPr lang="ru-RU" sz="2200" b="1" dirty="0" smtClean="0"/>
              <a:t>Сведения о выполнении задачи 1.4.3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B050"/>
                </a:solidFill>
              </a:rPr>
              <a:t>101 организации имеют план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13 </a:t>
            </a:r>
            <a:r>
              <a:rPr lang="ru-RU" sz="2200" b="1" dirty="0" smtClean="0">
                <a:solidFill>
                  <a:srgbClr val="7030A0"/>
                </a:solidFill>
              </a:rPr>
              <a:t>организаций </a:t>
            </a:r>
            <a:r>
              <a:rPr lang="ru-RU" sz="2200" b="1" dirty="0" smtClean="0">
                <a:solidFill>
                  <a:srgbClr val="FF0000"/>
                </a:solidFill>
              </a:rPr>
              <a:t>не имеют план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62235"/>
              </p:ext>
            </p:extLst>
          </p:nvPr>
        </p:nvGraphicFramePr>
        <p:xfrm>
          <a:off x="6132786" y="3421117"/>
          <a:ext cx="5767476" cy="318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60002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1.4.3. </a:t>
            </a:r>
            <a:r>
              <a:rPr lang="ru-RU" sz="2200" dirty="0"/>
              <a:t>Составить и утвердить на методическом совете план мероприятий на 2018-2019 учебный год по обеспечению формирования системы приоритетно выделенных личностных и </a:t>
            </a:r>
            <a:r>
              <a:rPr lang="ru-RU" sz="2200" dirty="0" err="1"/>
              <a:t>метапредметных</a:t>
            </a:r>
            <a:r>
              <a:rPr lang="ru-RU" sz="2200" dirty="0"/>
              <a:t> результатов, направленных на повышение качества освоения учебных предметов				</a:t>
            </a:r>
            <a:r>
              <a:rPr lang="ru-RU" sz="2200" dirty="0" smtClean="0"/>
              <a:t>		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ноября </a:t>
            </a:r>
            <a:r>
              <a:rPr lang="ru-RU" sz="2200" b="1" dirty="0" smtClean="0"/>
              <a:t>2018</a:t>
            </a:r>
            <a:br>
              <a:rPr lang="ru-RU" sz="2200" b="1" dirty="0" smtClean="0"/>
            </a:br>
            <a:r>
              <a:rPr lang="ru-RU" sz="2200" b="1" dirty="0" smtClean="0"/>
              <a:t>0</a:t>
            </a:r>
            <a:r>
              <a:rPr lang="ru-RU" sz="2200" b="1" u="sng" dirty="0" smtClean="0"/>
              <a:t>1 сентября 2019</a:t>
            </a:r>
            <a:endParaRPr lang="ru-RU" sz="2200" b="1" u="sng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12427"/>
              </p:ext>
            </p:extLst>
          </p:nvPr>
        </p:nvGraphicFramePr>
        <p:xfrm>
          <a:off x="361769" y="2240801"/>
          <a:ext cx="11468462" cy="432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4078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план формирования образовательных результатов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 из 13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31, 89                                         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СШ № 44 план с задачами 2017-2018</a:t>
                      </a:r>
                      <a:r>
                        <a:rPr lang="ru-RU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i="1" baseline="0" dirty="0" err="1" smtClean="0">
                          <a:solidFill>
                            <a:srgbClr val="FF0000"/>
                          </a:solidFill>
                        </a:rPr>
                        <a:t>уч.года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5, СШ № 45, 78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071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7, 18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5973" b="7002"/>
          <a:stretch/>
        </p:blipFill>
        <p:spPr>
          <a:xfrm>
            <a:off x="838199" y="1943100"/>
            <a:ext cx="10148031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Задачи на ближайший период 2019-2020 учебного года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Уточнить </a:t>
            </a:r>
            <a:r>
              <a:rPr lang="ru-RU" sz="2000" dirty="0"/>
              <a:t>(скорректировать) приоритетно формируемую систему личностных качеств (не более 3-х) и общих универсальных умений (не более 3-х), обеспечивающих повышение качества освоения предметного </a:t>
            </a:r>
            <a:r>
              <a:rPr lang="ru-RU" sz="2000" dirty="0" smtClean="0"/>
              <a:t>содержания на каждой ступени образования.			</a:t>
            </a:r>
          </a:p>
          <a:p>
            <a:pPr marL="457200" lvl="1" indent="0" algn="just">
              <a:buNone/>
            </a:pPr>
            <a:r>
              <a:rPr lang="ru-RU" sz="2000" i="1" dirty="0" smtClean="0"/>
              <a:t>Срок 15 ноября 2019 г.</a:t>
            </a:r>
            <a:endParaRPr lang="ru-RU" sz="2000" i="1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Выделить на каждой ступени образования эффективные формы и способы образовательной деятельности, направленные на формирование приоритетно выделенных образовательных результатов. 								</a:t>
            </a:r>
          </a:p>
          <a:p>
            <a:pPr marL="457200" lvl="1" indent="0" algn="just">
              <a:buNone/>
            </a:pPr>
            <a:r>
              <a:rPr lang="ru-RU" sz="2000" i="1" dirty="0" smtClean="0"/>
              <a:t>Срок 15 ноября 2019 г.</a:t>
            </a:r>
            <a:endParaRPr lang="ru-RU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Выделить </a:t>
            </a:r>
            <a:r>
              <a:rPr lang="ru-RU" sz="2000" dirty="0"/>
              <a:t>на каждой ступени образования </a:t>
            </a:r>
            <a:r>
              <a:rPr lang="ru-RU" sz="2000" dirty="0" err="1"/>
              <a:t>деятельностные</a:t>
            </a:r>
            <a:r>
              <a:rPr lang="ru-RU" sz="2000" dirty="0"/>
              <a:t> технологии обучения, системно применяемые или осваиваемые в образовательной организации для обеспечения индивидуализации и </a:t>
            </a:r>
            <a:r>
              <a:rPr lang="ru-RU" sz="2000" dirty="0" err="1"/>
              <a:t>включённости</a:t>
            </a:r>
            <a:r>
              <a:rPr lang="ru-RU" sz="2000" dirty="0"/>
              <a:t> каждого школьника в учебный </a:t>
            </a:r>
            <a:r>
              <a:rPr lang="ru-RU" sz="2000" dirty="0" smtClean="0"/>
              <a:t>процесс.     </a:t>
            </a:r>
          </a:p>
          <a:p>
            <a:pPr marL="457200" lvl="1" indent="0" algn="just">
              <a:buNone/>
            </a:pPr>
            <a:r>
              <a:rPr lang="ru-RU" sz="2000" i="1" dirty="0" smtClean="0"/>
              <a:t>Срок 10 декабря </a:t>
            </a:r>
            <a:r>
              <a:rPr lang="ru-RU" sz="2000" i="1" dirty="0"/>
              <a:t>2019 </a:t>
            </a:r>
            <a:r>
              <a:rPr lang="ru-RU" sz="2000" i="1" dirty="0" smtClean="0"/>
              <a:t>г.</a:t>
            </a:r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811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1.5. </a:t>
            </a:r>
            <a:r>
              <a:rPr lang="ru-RU" sz="2400" b="1" dirty="0"/>
              <a:t>Повысить во </a:t>
            </a:r>
            <a:r>
              <a:rPr lang="ru-RU" sz="2400" b="1" dirty="0" err="1"/>
              <a:t>внутришкольной</a:t>
            </a:r>
            <a:r>
              <a:rPr lang="ru-RU" sz="2400" b="1" dirty="0"/>
              <a:t> системе оценки качества образования объективность оценивания системы образовательных результатов и качество мониторинга процесса по показателям их целенаправленного </a:t>
            </a:r>
            <a:r>
              <a:rPr lang="ru-RU" sz="2400" b="1" dirty="0" smtClean="0"/>
              <a:t>формирования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Информация </a:t>
            </a:r>
            <a:r>
              <a:rPr lang="ru-RU" sz="2400" dirty="0" smtClean="0"/>
              <a:t>о проведении </a:t>
            </a:r>
            <a:r>
              <a:rPr lang="ru-RU" sz="2400" dirty="0"/>
              <a:t>педагогических и методических советов, заседаний методических объединений, семинаров по освоению процедур оценивания, семинаров рефлексивно-аналитического характера с рассмотрением вопросов объективности оценивания результатов </a:t>
            </a:r>
            <a:r>
              <a:rPr lang="ru-RU" sz="2400" dirty="0" smtClean="0"/>
              <a:t>обучения </a:t>
            </a:r>
            <a:r>
              <a:rPr lang="ru-RU" sz="2400" dirty="0"/>
              <a:t>предоставлялась в рефлексивно-аналитической справке </a:t>
            </a:r>
            <a:r>
              <a:rPr lang="ru-RU" sz="2400" dirty="0" smtClean="0"/>
              <a:t>(</a:t>
            </a:r>
            <a:r>
              <a:rPr lang="ru-RU" sz="2400" b="1" dirty="0" smtClean="0"/>
              <a:t>формат </a:t>
            </a:r>
            <a:r>
              <a:rPr lang="ru-RU" sz="2400" b="1" dirty="0"/>
              <a:t>«А</a:t>
            </a:r>
            <a:r>
              <a:rPr lang="ru-RU" sz="2400" b="1" dirty="0" smtClean="0"/>
              <a:t>»)</a:t>
            </a:r>
            <a:r>
              <a:rPr lang="ru-RU" sz="2400" dirty="0" smtClean="0"/>
              <a:t>.		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</a:t>
            </a:r>
            <a:r>
              <a:rPr lang="ru-RU" sz="2200" b="1" dirty="0" smtClean="0"/>
              <a:t>января 2019</a:t>
            </a:r>
          </a:p>
          <a:p>
            <a:pPr marL="0" indent="0" algn="just">
              <a:buNone/>
            </a:pPr>
            <a:r>
              <a:rPr lang="ru-RU" sz="2200" b="1" u="sng" dirty="0" smtClean="0"/>
              <a:t>01 сентября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535800"/>
              </p:ext>
            </p:extLst>
          </p:nvPr>
        </p:nvGraphicFramePr>
        <p:xfrm>
          <a:off x="3431627" y="3598817"/>
          <a:ext cx="4908331" cy="323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277" y="4803885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 </a:t>
            </a:r>
            <a:br>
              <a:rPr lang="ru-RU" sz="2400" dirty="0" smtClean="0"/>
            </a:br>
            <a:r>
              <a:rPr lang="ru-RU" sz="2400" dirty="0" smtClean="0"/>
              <a:t>в формате «А»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76343" y="3827691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21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1.5. </a:t>
            </a:r>
            <a:r>
              <a:rPr lang="ru-RU" sz="2400" b="1" dirty="0"/>
              <a:t>Повысить во </a:t>
            </a:r>
            <a:r>
              <a:rPr lang="ru-RU" sz="2400" b="1" dirty="0" err="1"/>
              <a:t>внутришкольной</a:t>
            </a:r>
            <a:r>
              <a:rPr lang="ru-RU" sz="2400" b="1" dirty="0"/>
              <a:t> системе оценки качества образования объективность оценивания системы образовательных результатов и качество мониторинга процесса по показателям их целенаправленного </a:t>
            </a:r>
            <a:r>
              <a:rPr lang="ru-RU" sz="2400" b="1" dirty="0" smtClean="0"/>
              <a:t>формирования. </a:t>
            </a:r>
            <a:br>
              <a:rPr lang="ru-RU" sz="2400" b="1" dirty="0" smtClean="0"/>
            </a:br>
            <a:r>
              <a:rPr lang="ru-RU" sz="2200" b="1" u="sng" dirty="0" smtClean="0"/>
              <a:t>18 июня 2019 </a:t>
            </a:r>
            <a:r>
              <a:rPr lang="ru-RU" sz="2400" b="1" dirty="0" smtClean="0"/>
              <a:t>				 (формат «А») 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</a:t>
            </a:r>
            <a:r>
              <a:rPr lang="ru-RU" sz="2200" b="1" dirty="0" smtClean="0"/>
              <a:t>января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749199"/>
              </p:ext>
            </p:extLst>
          </p:nvPr>
        </p:nvGraphicFramePr>
        <p:xfrm>
          <a:off x="431800" y="21865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о мероприятиях по объективности оценивания результатов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32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Лицей № 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СШ №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СШ № 30,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39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Свердловский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16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30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66" y="914400"/>
            <a:ext cx="9355667" cy="526256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6748"/>
            <a:ext cx="3253154" cy="1194105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Размещение информации на сайте КИМЦ </a:t>
            </a:r>
            <a:r>
              <a:rPr lang="en-US" sz="2000" dirty="0" smtClean="0">
                <a:hlinkClick r:id="rId3"/>
              </a:rPr>
              <a:t>https://kimc.ms/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6869723" y="3798277"/>
            <a:ext cx="1453661" cy="13012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1.5. </a:t>
            </a:r>
            <a:r>
              <a:rPr lang="ru-RU" sz="2200" b="1" dirty="0"/>
              <a:t>Повысить во </a:t>
            </a:r>
            <a:r>
              <a:rPr lang="ru-RU" sz="2200" b="1" dirty="0" err="1"/>
              <a:t>внутришкольной</a:t>
            </a:r>
            <a:r>
              <a:rPr lang="ru-RU" sz="2200" b="1" dirty="0"/>
              <a:t> системе оценки качества образования объективность оценивания системы образовательных результатов и качество мониторинга процесса по показателям их целенаправленного формирования.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61704" y="1749792"/>
          <a:ext cx="10792096" cy="4115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094"/>
                <a:gridCol w="669603"/>
                <a:gridCol w="1778030"/>
                <a:gridCol w="775330"/>
                <a:gridCol w="409265"/>
                <a:gridCol w="1847377"/>
                <a:gridCol w="753730"/>
                <a:gridCol w="1778030"/>
                <a:gridCol w="852637"/>
              </a:tblGrid>
              <a:tr h="6454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 класс,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математика, русский язык, история, биология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 класс, математика, русский язык, история, биология, обществознание, география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ОУ            число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несоответствий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aseline="-25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ОУ              число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чел.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несоответствий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400" baseline="-250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151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150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1224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891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0,73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23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Гимназия № 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968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666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 № 78</a:t>
                      </a: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409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282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0,69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78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526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360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150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791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540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СШ № 21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306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207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Лицей № 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147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363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СШ № 115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Гимназия № 1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452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304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СШ № 88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389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СШ № 121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СШ № 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Гимназия № 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СШ № 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effectLst/>
                        </a:rPr>
                        <a:t>СШ № 21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193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122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0,63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Гимназия № 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0,61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257" y="6026110"/>
            <a:ext cx="1163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из 114 ОУ при проведении ВПР в 5-6 классах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 более половины 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обучающихся выявлены несоответствия оценок с отметками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6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Задачи на ближайший период 2019-2020 учебного года</a:t>
            </a:r>
          </a:p>
          <a:p>
            <a:pPr marL="268288" lvl="0" indent="-268288" algn="just">
              <a:buNone/>
            </a:pPr>
            <a:r>
              <a:rPr lang="ru-RU" sz="2000" dirty="0" smtClean="0"/>
              <a:t>…</a:t>
            </a:r>
          </a:p>
          <a:p>
            <a:pPr marL="268288" lvl="0" indent="-268288" algn="just">
              <a:buNone/>
            </a:pPr>
            <a:r>
              <a:rPr lang="ru-RU" sz="2000" dirty="0" smtClean="0"/>
              <a:t>…</a:t>
            </a:r>
          </a:p>
          <a:p>
            <a:pPr marL="268288" lvl="0" indent="-268288" algn="just">
              <a:buNone/>
            </a:pPr>
            <a:r>
              <a:rPr lang="ru-RU" sz="2000" dirty="0" smtClean="0"/>
              <a:t>…</a:t>
            </a:r>
          </a:p>
          <a:p>
            <a:pPr marL="268288" lvl="0" indent="-268288" algn="just">
              <a:buNone/>
            </a:pPr>
            <a:r>
              <a:rPr lang="ru-RU" sz="2000" dirty="0" smtClean="0"/>
              <a:t>4. Провести </a:t>
            </a:r>
            <a:r>
              <a:rPr lang="ru-RU" sz="2000" dirty="0"/>
              <a:t>рефлексивно-аналитические семинары по </a:t>
            </a:r>
            <a:r>
              <a:rPr lang="ru-RU" sz="2000" dirty="0" smtClean="0"/>
              <a:t>ВСОКО и объективности оценивания результатов обучения 				</a:t>
            </a:r>
            <a:r>
              <a:rPr lang="ru-RU" sz="2000" dirty="0"/>
              <a:t> </a:t>
            </a:r>
            <a:r>
              <a:rPr lang="ru-RU" sz="2000" dirty="0" smtClean="0"/>
              <a:t> 			      </a:t>
            </a:r>
            <a:r>
              <a:rPr lang="ru-RU" sz="2000" i="1" dirty="0" smtClean="0"/>
              <a:t>(ноябрь 2019, </a:t>
            </a:r>
            <a:r>
              <a:rPr lang="ru-RU" sz="2000" i="1" dirty="0"/>
              <a:t>январь, апрель </a:t>
            </a:r>
            <a:r>
              <a:rPr lang="ru-RU" sz="2000" i="1" dirty="0" smtClean="0"/>
              <a:t>2020)</a:t>
            </a:r>
            <a:endParaRPr lang="ru-RU" sz="2000" dirty="0"/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366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2.2. Расширить арсенал владения цифровыми технологиями для обеспечения образовательного процесса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Информация </a:t>
            </a:r>
            <a:r>
              <a:rPr lang="ru-RU" sz="2400" dirty="0" smtClean="0"/>
              <a:t>о </a:t>
            </a:r>
            <a:r>
              <a:rPr lang="ru-RU" sz="2400" dirty="0"/>
              <a:t>об арсенале цифровых технологий (приёмов и способов), эффективно используемых педагогами в образовательном процессе конкретной образовательной организации для достижения приоритетно выделенных личностных, </a:t>
            </a:r>
            <a:r>
              <a:rPr lang="ru-RU" sz="2400" dirty="0" err="1"/>
              <a:t>метапредметных</a:t>
            </a:r>
            <a:r>
              <a:rPr lang="ru-RU" sz="2400" dirty="0"/>
              <a:t> и предметных образовательных результатов</a:t>
            </a:r>
            <a:r>
              <a:rPr lang="ru-RU" sz="2400" dirty="0" smtClean="0"/>
              <a:t> </a:t>
            </a:r>
            <a:r>
              <a:rPr lang="ru-RU" sz="2400" dirty="0"/>
              <a:t>предоставлялась в рефлексивно-аналитической справке </a:t>
            </a:r>
            <a:r>
              <a:rPr lang="ru-RU" sz="2400" dirty="0" smtClean="0"/>
              <a:t>(</a:t>
            </a:r>
            <a:r>
              <a:rPr lang="ru-RU" sz="2400" b="1" dirty="0" smtClean="0"/>
              <a:t>формат «Б»)</a:t>
            </a:r>
            <a:r>
              <a:rPr lang="ru-RU" sz="2400" dirty="0" smtClean="0"/>
              <a:t>.				</a:t>
            </a:r>
            <a:r>
              <a:rPr lang="ru-RU" sz="2200" b="1" dirty="0" smtClean="0"/>
              <a:t>Срок</a:t>
            </a:r>
            <a:r>
              <a:rPr lang="ru-RU" sz="2200" b="1" dirty="0"/>
              <a:t>: до 30 </a:t>
            </a:r>
            <a:r>
              <a:rPr lang="ru-RU" sz="2200" b="1" dirty="0" smtClean="0"/>
              <a:t>апреля 2019</a:t>
            </a:r>
          </a:p>
          <a:p>
            <a:pPr marL="0" indent="0" algn="just">
              <a:buNone/>
            </a:pPr>
            <a:r>
              <a:rPr lang="ru-RU" sz="2200" b="1" u="sng" dirty="0" smtClean="0"/>
              <a:t>01 сентября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012277" y="4803885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</a:t>
            </a:r>
            <a:br>
              <a:rPr lang="ru-RU" sz="2400" dirty="0" smtClean="0"/>
            </a:br>
            <a:r>
              <a:rPr lang="ru-RU" sz="2400" dirty="0" smtClean="0"/>
              <a:t>в формате «Б»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76343" y="3827691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061277"/>
              </p:ext>
            </p:extLst>
          </p:nvPr>
        </p:nvGraphicFramePr>
        <p:xfrm>
          <a:off x="3009900" y="3295650"/>
          <a:ext cx="5467350" cy="31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4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2.2. </a:t>
            </a:r>
            <a:r>
              <a:rPr lang="ru-RU" sz="2400" b="1" dirty="0"/>
              <a:t>Расширить арсенал владения цифровыми технологиями для обеспечения образовательного </a:t>
            </a:r>
            <a:r>
              <a:rPr lang="ru-RU" sz="2400" b="1" dirty="0" smtClean="0"/>
              <a:t>процесса. </a:t>
            </a:r>
          </a:p>
          <a:p>
            <a:pPr marL="0" indent="0" algn="just">
              <a:buNone/>
            </a:pPr>
            <a:r>
              <a:rPr lang="ru-RU" sz="2200" b="1" u="sng" dirty="0" smtClean="0"/>
              <a:t>18 июня 2019</a:t>
            </a:r>
            <a:r>
              <a:rPr lang="ru-RU" sz="2200" b="1" dirty="0" smtClean="0"/>
              <a:t> 				</a:t>
            </a:r>
            <a:r>
              <a:rPr lang="ru-RU" sz="2400" b="1" dirty="0" smtClean="0"/>
              <a:t>(</a:t>
            </a:r>
            <a:r>
              <a:rPr lang="ru-RU" sz="2400" b="1" dirty="0"/>
              <a:t>формат «Б</a:t>
            </a:r>
            <a:r>
              <a:rPr lang="ru-RU" sz="2400" b="1" dirty="0" smtClean="0"/>
              <a:t>»)	</a:t>
            </a:r>
            <a:r>
              <a:rPr lang="ru-RU" sz="2200" b="1" dirty="0"/>
              <a:t>		 Срок: до 30 апреля 2019</a:t>
            </a:r>
          </a:p>
          <a:p>
            <a:pPr marL="0" indent="0" algn="just">
              <a:buNone/>
            </a:pPr>
            <a:endParaRPr lang="ru-RU" sz="2200" b="1" u="sng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0868"/>
              </p:ext>
            </p:extLst>
          </p:nvPr>
        </p:nvGraphicFramePr>
        <p:xfrm>
          <a:off x="431800" y="2034116"/>
          <a:ext cx="11468462" cy="454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о владении цифровыми технологиями </a:t>
                      </a:r>
                      <a:b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для обеспечения образовательного процесса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Центральный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8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Кировский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13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СШ №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СШ №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Свердловский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16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Советский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30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2.2. </a:t>
            </a:r>
            <a:r>
              <a:rPr lang="ru-RU" sz="2200" b="1" dirty="0"/>
              <a:t>Расширить арсенал владения цифровыми технологиями для обеспечения образовательного процесса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endParaRPr lang="ru-RU" sz="2200" b="1" dirty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61255" y="1436915"/>
          <a:ext cx="11639006" cy="351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9701"/>
                <a:gridCol w="1423288"/>
                <a:gridCol w="1310564"/>
                <a:gridCol w="1185453"/>
              </a:tblGrid>
              <a:tr h="466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Владение педагогами ИКТ-средствами,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среднем по МСО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Начальная школа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Основная школа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Старшая школа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1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Культура оформления текстов в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MS Word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с таблицами и создаваемыми графическими объектами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1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Использование в своей практике MS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Excel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для составления таблиц с применением формул, с созданием графиков и диаграмм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61%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049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Культура презентации с использованием MS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Point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и различного медиа-ресурса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89%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1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Регулярное использование цифровых образовательных ресурсов (ЦОР) на цифровых носителях в процессе обучения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1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Эпизодическое использование цифровых образовательных ресурсов (ЦОР) на цифровых носителях в процессе обучения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1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Использование электронных образовательных ресурсов сети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Internet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организуя и сопровождая дистанционные формы обучения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31%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1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Наличие опыта разработки своих образовательных модулей и их реализации в дистанционных формах обучения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1255" y="5057561"/>
            <a:ext cx="116390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altLang="ru-RU" sz="1400" i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100</a:t>
            </a: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% педагогов начальных, основных и старших классов:</a:t>
            </a:r>
            <a:endParaRPr lang="ru-RU" altLang="ru-RU" sz="1400" dirty="0"/>
          </a:p>
          <a:p>
            <a:pPr lvl="0" algn="just">
              <a:buFontTx/>
              <a:buChar char="•"/>
            </a:pP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владеют </a:t>
            </a:r>
            <a:r>
              <a:rPr lang="en-US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MS</a:t>
            </a: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Word</a:t>
            </a: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MS Power Point</a:t>
            </a: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ru-RU" altLang="ru-RU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Гимназии № 15, Лицея № 11, СШ №№ 12, 31, 53, 133</a:t>
            </a: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400" dirty="0"/>
          </a:p>
          <a:p>
            <a:pPr lvl="0" algn="just">
              <a:buFontTx/>
              <a:buChar char="•"/>
            </a:pP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регулярно используют цифровые образовательные ресурсы (ЦОР) на цифровых носителях в процессе обучения в </a:t>
            </a:r>
            <a:r>
              <a:rPr lang="ru-RU" altLang="ru-RU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Гимназии № 16, Лицее № 9 «Лидер», СШ №№ 21, 31, 135, 137, 143</a:t>
            </a:r>
            <a:r>
              <a:rPr lang="ru-RU" altLang="ru-RU" sz="1400" i="1" dirty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RU" sz="1400" dirty="0"/>
          </a:p>
          <a:p>
            <a:pPr lvl="0" algn="just">
              <a:buFontTx/>
              <a:buChar char="•"/>
            </a:pPr>
            <a:r>
              <a:rPr lang="ru-RU" altLang="ru-RU" sz="1400" i="1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организуют и сопровождают дистанционные формы обучения, используя электронные образовательные ресурсы сети </a:t>
            </a:r>
            <a:r>
              <a:rPr lang="ru-RU" altLang="ru-RU" sz="1400" i="1" dirty="0" err="1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Internet</a:t>
            </a:r>
            <a:r>
              <a:rPr lang="ru-RU" altLang="ru-RU" sz="1400" i="1" dirty="0">
                <a:solidFill>
                  <a:srgbClr val="22222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в </a:t>
            </a:r>
            <a:r>
              <a:rPr lang="ru-RU" altLang="ru-RU" sz="1400" b="1" i="1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Лицее № 9 «Лидер», СШ № 121.</a:t>
            </a:r>
            <a:endParaRPr lang="ru-RU" alt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Задачи на ближайший период 2019-2020 учебного года</a:t>
            </a:r>
          </a:p>
          <a:p>
            <a:pPr marL="444500" indent="-444500" algn="just">
              <a:buNone/>
            </a:pPr>
            <a:r>
              <a:rPr lang="ru-RU" sz="2000" dirty="0" smtClean="0"/>
              <a:t>…</a:t>
            </a:r>
          </a:p>
          <a:p>
            <a:pPr marL="444500" indent="-444500" algn="just">
              <a:buNone/>
            </a:pPr>
            <a:r>
              <a:rPr lang="ru-RU" sz="2000" dirty="0" smtClean="0"/>
              <a:t>…</a:t>
            </a:r>
          </a:p>
          <a:p>
            <a:pPr marL="444500" indent="-444500" algn="just">
              <a:buNone/>
            </a:pPr>
            <a:r>
              <a:rPr lang="ru-RU" sz="2000" dirty="0" smtClean="0"/>
              <a:t>…</a:t>
            </a:r>
          </a:p>
          <a:p>
            <a:pPr marL="444500" indent="-444500" algn="just">
              <a:buNone/>
            </a:pPr>
            <a:r>
              <a:rPr lang="ru-RU" sz="2000" dirty="0" smtClean="0"/>
              <a:t>…</a:t>
            </a:r>
          </a:p>
          <a:p>
            <a:pPr marL="444500" indent="-444500" algn="just">
              <a:buNone/>
            </a:pPr>
            <a:r>
              <a:rPr lang="ru-RU" sz="2000" dirty="0" smtClean="0"/>
              <a:t>5. Выявлять образовательные дефициты педагогов во владении цифровыми технологиями </a:t>
            </a:r>
            <a:br>
              <a:rPr lang="ru-RU" sz="2000" dirty="0" smtClean="0"/>
            </a:br>
            <a:r>
              <a:rPr lang="ru-RU" sz="2000" dirty="0" smtClean="0"/>
              <a:t>для обеспечения образовательного процесса и создать условия для освоения необходимых умений.									</a:t>
            </a:r>
            <a:r>
              <a:rPr lang="ru-RU" sz="2000" i="1" dirty="0" smtClean="0"/>
              <a:t>(октябрь 2019 - июнь 2020)</a:t>
            </a:r>
            <a:endParaRPr lang="ru-RU" sz="2000" dirty="0" smtClean="0"/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474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</a:t>
            </a:r>
            <a:r>
              <a:rPr lang="ru-RU" sz="2400" b="1" dirty="0" smtClean="0"/>
              <a:t>2.4. Активизировать 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организации, а также в проектах межведомственного сотрудничества «Сетевой педагогический лицей» и «Педагогическая интернатура».</a:t>
            </a:r>
          </a:p>
          <a:p>
            <a:pPr marL="0" indent="0" algn="just">
              <a:buNone/>
            </a:pPr>
            <a:r>
              <a:rPr lang="ru-RU" sz="2200" b="1" u="sng" dirty="0" smtClean="0"/>
              <a:t>01 сентября 2019</a:t>
            </a:r>
            <a:r>
              <a:rPr lang="ru-RU" sz="2200" b="1" dirty="0" smtClean="0"/>
              <a:t>			</a:t>
            </a:r>
            <a:r>
              <a:rPr lang="ru-RU" sz="2400" dirty="0" smtClean="0"/>
              <a:t>(</a:t>
            </a:r>
            <a:r>
              <a:rPr lang="ru-RU" sz="2400" b="1" dirty="0"/>
              <a:t>формат «В</a:t>
            </a:r>
            <a:r>
              <a:rPr lang="ru-RU" sz="2400" b="1" dirty="0" smtClean="0"/>
              <a:t>»)</a:t>
            </a:r>
            <a:r>
              <a:rPr lang="ru-RU" sz="2400" dirty="0"/>
              <a:t>			</a:t>
            </a:r>
            <a:r>
              <a:rPr lang="ru-RU" sz="2200" b="1" dirty="0"/>
              <a:t>Срок: до 30 мая 2019</a:t>
            </a:r>
          </a:p>
          <a:p>
            <a:pPr marL="0" indent="0" algn="just">
              <a:buNone/>
            </a:pPr>
            <a:endParaRPr lang="ru-RU" sz="2200" b="1" u="sng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012277" y="4201488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Предоставили сведения</a:t>
            </a:r>
            <a:br>
              <a:rPr lang="ru-RU" sz="2400" dirty="0" smtClean="0"/>
            </a:br>
            <a:r>
              <a:rPr lang="ru-RU" sz="2400" dirty="0" smtClean="0"/>
              <a:t>в формате «В»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88824" y="3370491"/>
            <a:ext cx="277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b="1" dirty="0" smtClean="0"/>
              <a:t>НЕ предоставлена</a:t>
            </a:r>
            <a:endParaRPr lang="ru-RU" sz="24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426404"/>
              </p:ext>
            </p:extLst>
          </p:nvPr>
        </p:nvGraphicFramePr>
        <p:xfrm>
          <a:off x="3128760" y="3203357"/>
          <a:ext cx="5467350" cy="31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8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2.4. </a:t>
            </a:r>
            <a:r>
              <a:rPr lang="ru-RU" sz="2400" b="1" dirty="0"/>
              <a:t>Активизировать 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</a:t>
            </a:r>
            <a:r>
              <a:rPr lang="ru-RU" sz="2400" b="1" dirty="0" smtClean="0"/>
              <a:t>организации. </a:t>
            </a:r>
          </a:p>
          <a:p>
            <a:pPr marL="0" indent="0" algn="just">
              <a:buNone/>
            </a:pPr>
            <a:r>
              <a:rPr lang="ru-RU" sz="2200" b="1" u="sng" dirty="0" smtClean="0"/>
              <a:t>01 сентября 2019</a:t>
            </a:r>
            <a:r>
              <a:rPr lang="ru-RU" sz="2200" b="1" dirty="0" smtClean="0"/>
              <a:t> 			</a:t>
            </a:r>
            <a:r>
              <a:rPr lang="ru-RU" sz="2400" b="1" dirty="0" smtClean="0"/>
              <a:t>(</a:t>
            </a:r>
            <a:r>
              <a:rPr lang="ru-RU" sz="2400" b="1" dirty="0"/>
              <a:t>формат </a:t>
            </a:r>
            <a:r>
              <a:rPr lang="ru-RU" sz="2400" b="1" dirty="0" smtClean="0"/>
              <a:t>«В»)	</a:t>
            </a:r>
            <a:r>
              <a:rPr lang="ru-RU" sz="2200" b="1" dirty="0"/>
              <a:t>		 Срок: до 30 </a:t>
            </a:r>
            <a:r>
              <a:rPr lang="ru-RU" sz="2200" b="1" dirty="0" smtClean="0"/>
              <a:t>мая </a:t>
            </a:r>
            <a:r>
              <a:rPr lang="ru-RU" sz="2200" b="1" dirty="0"/>
              <a:t>2019</a:t>
            </a:r>
          </a:p>
          <a:p>
            <a:pPr marL="0" indent="0" algn="just">
              <a:buNone/>
            </a:pPr>
            <a:endParaRPr lang="ru-RU" sz="2200" b="1" u="sng" dirty="0" smtClean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2888"/>
              </p:ext>
            </p:extLst>
          </p:nvPr>
        </p:nvGraphicFramePr>
        <p:xfrm>
          <a:off x="346528" y="2179026"/>
          <a:ext cx="11468462" cy="431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4729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информации о вовлечении обучающихся в профессию педагога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13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СШ № 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45, 92,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0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Советский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из 30</a:t>
                      </a:r>
                      <a:endParaRPr lang="ru-RU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Задачи на ближайший период 2019-2020 учебного года</a:t>
            </a:r>
          </a:p>
          <a:p>
            <a:pPr marL="265113" indent="-265113" algn="just">
              <a:buNone/>
            </a:pPr>
            <a:r>
              <a:rPr lang="ru-RU" sz="2000" dirty="0" smtClean="0"/>
              <a:t>…</a:t>
            </a:r>
          </a:p>
          <a:p>
            <a:pPr marL="265113" indent="-265113" algn="just">
              <a:buNone/>
            </a:pPr>
            <a:r>
              <a:rPr lang="ru-RU" sz="2000" dirty="0" smtClean="0"/>
              <a:t>…</a:t>
            </a:r>
          </a:p>
          <a:p>
            <a:pPr marL="265113" indent="-265113" algn="just">
              <a:buNone/>
            </a:pPr>
            <a:r>
              <a:rPr lang="ru-RU" sz="2000" dirty="0" smtClean="0"/>
              <a:t>…</a:t>
            </a:r>
          </a:p>
          <a:p>
            <a:pPr marL="265113" indent="-265113" algn="just">
              <a:buNone/>
            </a:pPr>
            <a:r>
              <a:rPr lang="ru-RU" sz="2000" dirty="0" smtClean="0"/>
              <a:t>…</a:t>
            </a:r>
          </a:p>
          <a:p>
            <a:pPr marL="265113" indent="-265113" algn="just">
              <a:buNone/>
            </a:pPr>
            <a:r>
              <a:rPr lang="ru-RU" sz="2000" dirty="0" smtClean="0"/>
              <a:t>…</a:t>
            </a:r>
          </a:p>
          <a:p>
            <a:pPr marL="265113" indent="-265113" algn="just">
              <a:buNone/>
            </a:pPr>
            <a:r>
              <a:rPr lang="ru-RU" sz="2000" dirty="0" smtClean="0"/>
              <a:t>6. Активизировать </a:t>
            </a:r>
            <a:r>
              <a:rPr lang="ru-RU" sz="2000" dirty="0"/>
              <a:t>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</a:t>
            </a:r>
            <a:r>
              <a:rPr lang="ru-RU" sz="2000" dirty="0" smtClean="0"/>
              <a:t>организации.							     </a:t>
            </a:r>
            <a:r>
              <a:rPr lang="ru-RU" sz="2000" i="1" dirty="0" smtClean="0"/>
              <a:t>(</a:t>
            </a:r>
            <a:r>
              <a:rPr lang="ru-RU" sz="2000" i="1" dirty="0"/>
              <a:t>октябрь 2019 - июнь 2020)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5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</a:t>
            </a:r>
            <a:r>
              <a:rPr lang="ru-RU" sz="2200" b="1" dirty="0" smtClean="0"/>
              <a:t>3.3</a:t>
            </a:r>
            <a:r>
              <a:rPr lang="ru-RU" sz="2200" b="1" dirty="0"/>
              <a:t>. Продолжить поиск и реализацию моделей управления </a:t>
            </a:r>
            <a:r>
              <a:rPr lang="ru-RU" sz="2200" b="1" dirty="0" smtClean="0"/>
              <a:t>… муниципальной системой </a:t>
            </a:r>
            <a:r>
              <a:rPr lang="ru-RU" sz="2200" b="1" dirty="0"/>
              <a:t>образования.</a:t>
            </a:r>
          </a:p>
          <a:p>
            <a:pPr marL="0" indent="0" algn="just">
              <a:buNone/>
            </a:pPr>
            <a:r>
              <a:rPr lang="ru-RU" sz="2200" dirty="0" smtClean="0"/>
              <a:t>3.3.4. </a:t>
            </a:r>
            <a:r>
              <a:rPr lang="ru-RU" sz="2200" dirty="0"/>
              <a:t>Создать на сайте каждой общеобразовательной организации раздел «Красноярский стандарт качества образования» с приоритетными направлениями развития МСО, где разместить план мероприятий на 2018-2019 учебный год с деятельностью по каждому направлению</a:t>
            </a:r>
            <a:r>
              <a:rPr lang="ru-RU" sz="2200" dirty="0" smtClean="0"/>
              <a:t>.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58623"/>
              </p:ext>
            </p:extLst>
          </p:nvPr>
        </p:nvGraphicFramePr>
        <p:xfrm>
          <a:off x="261257" y="2743200"/>
          <a:ext cx="11639004" cy="392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9502"/>
                <a:gridCol w="5819502"/>
              </a:tblGrid>
              <a:tr h="3925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«Красноярский стандарт качества образования»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создан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113 организациях.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План (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ДК) мероприятий по 4 направлениям КСКО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представлен 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100 организациях.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525692"/>
              </p:ext>
            </p:extLst>
          </p:nvPr>
        </p:nvGraphicFramePr>
        <p:xfrm>
          <a:off x="261256" y="3389586"/>
          <a:ext cx="5540454" cy="327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250887"/>
              </p:ext>
            </p:extLst>
          </p:nvPr>
        </p:nvGraphicFramePr>
        <p:xfrm>
          <a:off x="6306206" y="3216166"/>
          <a:ext cx="5454870" cy="345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3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052645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904" t="63419" r="31731" b="21880"/>
          <a:stretch/>
        </p:blipFill>
        <p:spPr>
          <a:xfrm>
            <a:off x="335998" y="813345"/>
            <a:ext cx="4599419" cy="54726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62707" y="2625969"/>
            <a:ext cx="3669323" cy="5275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808" t="11795" r="29615" b="40684"/>
          <a:stretch/>
        </p:blipFill>
        <p:spPr>
          <a:xfrm>
            <a:off x="5169874" y="813345"/>
            <a:ext cx="6693880" cy="54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6010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/>
              <a:t>3.3.4. Создать на сайте каждой общеобразовательной организации раздел «Красноярский стандарт качества образования» </a:t>
            </a:r>
            <a:r>
              <a:rPr lang="ru-RU" sz="2200" dirty="0" smtClean="0"/>
              <a:t>с планом мероприятий по 4 направлениям развития МСО.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b="1" u="sng" dirty="0" smtClean="0"/>
              <a:t>01 сентября 2019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80722"/>
              </p:ext>
            </p:extLst>
          </p:nvPr>
        </p:nvGraphicFramePr>
        <p:xfrm>
          <a:off x="431800" y="1813560"/>
          <a:ext cx="11297745" cy="473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916"/>
                <a:gridCol w="4297174"/>
                <a:gridCol w="4729655"/>
              </a:tblGrid>
              <a:tr h="4724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раздел КСКО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план (ДК) по 4 направлениям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Железнодорожный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Лицей № 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612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4, СШ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№ 8, 46, 63, 135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44 (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 задачам 2017-2018 </a:t>
                      </a:r>
                      <a:r>
                        <a:rPr lang="ru-RU" i="1" dirty="0" err="1" smtClean="0">
                          <a:solidFill>
                            <a:srgbClr val="FF0000"/>
                          </a:solidFill>
                        </a:rPr>
                        <a:t>уч.года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0612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baseline="0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»,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3, </a:t>
                      </a:r>
                      <a:br>
                        <a:rPr lang="ru-R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21, 36, 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62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3848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69</a:t>
                      </a: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4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3.6. Осуществлять инфраструктурные изменения посредством проектов, направленных на повышение качества образовательного процесса в соответствии с образовательной программой и программой развития образовательной организации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3.6.1. </a:t>
            </a:r>
            <a:r>
              <a:rPr lang="ru-RU" sz="2400" dirty="0"/>
              <a:t>Организация на сайте образовательных организаций раздела «Проектное управление» и размещение материалов о деятельности по реализации </a:t>
            </a:r>
            <a:r>
              <a:rPr lang="ru-RU" sz="2400" dirty="0" smtClean="0"/>
              <a:t>проектов.</a:t>
            </a:r>
            <a:br>
              <a:rPr lang="ru-RU" sz="2400" dirty="0" smtClean="0"/>
            </a:br>
            <a:r>
              <a:rPr lang="ru-RU" sz="2400" dirty="0" smtClean="0"/>
              <a:t>0</a:t>
            </a:r>
            <a:r>
              <a:rPr lang="ru-RU" sz="2200" b="1" u="sng" dirty="0" smtClean="0"/>
              <a:t>1 сентября </a:t>
            </a:r>
            <a:r>
              <a:rPr lang="ru-RU" sz="2200" b="1" u="sng" dirty="0"/>
              <a:t>2019 </a:t>
            </a:r>
            <a:r>
              <a:rPr lang="ru-RU" sz="2200" b="1" dirty="0" smtClean="0"/>
              <a:t>						Срок</a:t>
            </a:r>
            <a:r>
              <a:rPr lang="ru-RU" sz="2200" b="1" dirty="0"/>
              <a:t>: </a:t>
            </a:r>
            <a:r>
              <a:rPr lang="ru-RU" sz="2200" b="1" dirty="0" smtClean="0"/>
              <a:t>сентябрь 2018 - июнь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231931"/>
            <a:ext cx="2593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Раздел «Проектное управление» создан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208579" y="4016761"/>
            <a:ext cx="3377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Раздел не обнаружен</a:t>
            </a:r>
            <a:endParaRPr lang="ru-RU" sz="24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2869324" y="3231931"/>
          <a:ext cx="5339255" cy="326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0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3.6.1. Организация </a:t>
            </a:r>
            <a:r>
              <a:rPr lang="ru-RU" sz="2400" dirty="0"/>
              <a:t>на сайте образовательных организаций раздела «Проектное управление» и размещение материалов о деятельности по реализации </a:t>
            </a:r>
            <a:r>
              <a:rPr lang="ru-RU" sz="2400" dirty="0" smtClean="0"/>
              <a:t>проектов</a:t>
            </a:r>
            <a:endParaRPr lang="ru-RU" sz="2200" b="1" dirty="0" smtClean="0"/>
          </a:p>
          <a:p>
            <a:pPr marL="0" indent="0" algn="just">
              <a:buNone/>
            </a:pPr>
            <a:r>
              <a:rPr lang="ru-RU" sz="2200" b="1" u="sng" dirty="0" smtClean="0"/>
              <a:t>01 сентября 2019</a:t>
            </a:r>
            <a:endParaRPr lang="ru-RU" sz="2200" b="1" u="sng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39853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 обнаружен раздел «Проектное управление»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Лицей № 7, СШ № 86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10, 51, ОК «Покровский»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Гимназии № 4, Гимназия № 6, Лицей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№ 11,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46, 63, 81, 135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Гимназии № 7, Гимназия № 15, Лицей № 3, СШ №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44, 47, 50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, 64, 89, 148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Гимназии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 30, 36, 39, 73, 84, 99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23, 34, 45, 97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2, 70, 91, 134, 143, 147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7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Задача 3.6. Осуществлять инфраструктурные изменения посредством проектов, направленных на повышение качества образовательного процесса в соответствии с образовательной программой и программой развития образовательной организации</a:t>
            </a:r>
            <a:r>
              <a:rPr lang="ru-RU" sz="2200" b="1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3.6.1. </a:t>
            </a:r>
            <a:r>
              <a:rPr lang="ru-RU" sz="2400" dirty="0"/>
              <a:t>Организация на сайте образовательных организаций раздела «Проектное управление» и размещение материалов о деятельности по реализации проектов </a:t>
            </a:r>
          </a:p>
          <a:p>
            <a:pPr marL="0" indent="0">
              <a:buNone/>
            </a:pPr>
            <a:r>
              <a:rPr lang="ru-RU" sz="2200" b="1" u="sng" dirty="0" smtClean="0"/>
              <a:t>01 сентября 2019</a:t>
            </a:r>
            <a:r>
              <a:rPr lang="ru-RU" sz="2200" b="1" dirty="0" smtClean="0"/>
              <a:t>						Срок</a:t>
            </a:r>
            <a:r>
              <a:rPr lang="ru-RU" sz="2200" b="1" dirty="0"/>
              <a:t>: </a:t>
            </a:r>
            <a:r>
              <a:rPr lang="ru-RU" sz="2200" b="1" dirty="0" smtClean="0"/>
              <a:t>сентябрь 2018 - июнь 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115300"/>
              </p:ext>
            </p:extLst>
          </p:nvPr>
        </p:nvGraphicFramePr>
        <p:xfrm>
          <a:off x="459828" y="3024361"/>
          <a:ext cx="5461000" cy="363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44055" y="3393866"/>
            <a:ext cx="62562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Проектное управление в определённой полноте по решению задач развития МСО: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Создан раздел «Проектное управление»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Проект оформлен в заданной структуре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/>
              <a:t>Следы реализации проекта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480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3.6. Осуществлять инфраструктурные изменения посредством проектов, направленных на повышение качества образовательного процесса в соответствии с образовательной программой и программой развития образовательной </a:t>
            </a:r>
            <a:r>
              <a:rPr lang="ru-RU" sz="2200" b="1" dirty="0" smtClean="0"/>
              <a:t>организации.</a:t>
            </a:r>
            <a:br>
              <a:rPr lang="ru-RU" sz="2200" b="1" dirty="0" smtClean="0"/>
            </a:br>
            <a:r>
              <a:rPr lang="ru-RU" sz="2200" b="1" u="sng" dirty="0" smtClean="0"/>
              <a:t>18 мая </a:t>
            </a:r>
            <a:r>
              <a:rPr lang="ru-RU" sz="2200" b="1" u="sng" dirty="0"/>
              <a:t>2019</a:t>
            </a:r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53311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 из 114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Проектное управление в определённой полноте осуществляют</a:t>
                      </a:r>
                      <a:endParaRPr lang="ru-RU" dirty="0"/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4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Прогимназия № 131, Гимназия № 8, СШ № 12, 32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2, СШ № 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Кировский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из 13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49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31, 79, 88, 94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Лицей № 1, Лицей № 8, СШ-И № 1, СШ № 72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Гимназия № 14, СШ № 6, 17, 76, 92, 137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СШ № 24, 66,  85, 108, 115, 144, 151, 152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37492" y="3706718"/>
            <a:ext cx="2737339" cy="4904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288" t="11966" r="30481" b="64273"/>
          <a:stretch/>
        </p:blipFill>
        <p:spPr>
          <a:xfrm>
            <a:off x="5627076" y="914399"/>
            <a:ext cx="5574449" cy="1899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558" t="10115" r="28846" b="50973"/>
          <a:stretch/>
        </p:blipFill>
        <p:spPr>
          <a:xfrm>
            <a:off x="6209667" y="3253153"/>
            <a:ext cx="5466915" cy="31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8200" y="3399692"/>
            <a:ext cx="2039815" cy="4904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96" t="12479" r="29038" b="17138"/>
          <a:stretch/>
        </p:blipFill>
        <p:spPr>
          <a:xfrm>
            <a:off x="5486399" y="813345"/>
            <a:ext cx="5803631" cy="562262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35969" y="3241431"/>
            <a:ext cx="3673918" cy="20515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962" t="19365" r="12981" b="4274"/>
          <a:stretch/>
        </p:blipFill>
        <p:spPr>
          <a:xfrm>
            <a:off x="439615" y="1031631"/>
            <a:ext cx="11283461" cy="5506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014" y="662299"/>
            <a:ext cx="1143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Реестр по реализации Дорожной карты в 2018-2019 учебном году общеобразовательными организациями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17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38200" y="3399692"/>
            <a:ext cx="2039815" cy="4904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096" t="12479" r="29038" b="17138"/>
          <a:stretch/>
        </p:blipFill>
        <p:spPr>
          <a:xfrm>
            <a:off x="5486399" y="813345"/>
            <a:ext cx="5803631" cy="562262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435968" y="5398478"/>
            <a:ext cx="3774831" cy="2403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989" y="5333973"/>
            <a:ext cx="1157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linkClick r:id="rId4"/>
              </a:rPr>
              <a:t>Вариант возможного наполнения на сайте организации раздела "Красноярский стандарт качества образования"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25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00156 0.06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3133" t="21526" r="22199" b="19840"/>
          <a:stretch/>
        </p:blipFill>
        <p:spPr>
          <a:xfrm>
            <a:off x="1057619" y="705394"/>
            <a:ext cx="10466024" cy="58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052645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904" t="63419" r="31731" b="21880"/>
          <a:stretch/>
        </p:blipFill>
        <p:spPr>
          <a:xfrm>
            <a:off x="335998" y="813345"/>
            <a:ext cx="4599419" cy="547266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15815" y="3179179"/>
            <a:ext cx="3669323" cy="52753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371" t="12346" r="39543" b="42721"/>
          <a:stretch/>
        </p:blipFill>
        <p:spPr>
          <a:xfrm>
            <a:off x="5169873" y="813345"/>
            <a:ext cx="6514511" cy="54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51" t="20723" r="22108" b="12450"/>
          <a:stretch/>
        </p:blipFill>
        <p:spPr>
          <a:xfrm>
            <a:off x="997943" y="705394"/>
            <a:ext cx="10355857" cy="6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133" t="20562" r="22380" b="12450"/>
          <a:stretch/>
        </p:blipFill>
        <p:spPr>
          <a:xfrm>
            <a:off x="1079655" y="672029"/>
            <a:ext cx="10190602" cy="60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772" t="23293" r="22288" b="14859"/>
          <a:stretch/>
        </p:blipFill>
        <p:spPr>
          <a:xfrm>
            <a:off x="1320188" y="705394"/>
            <a:ext cx="9551623" cy="604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Задачи на ближайший период 2019-2020 учебного года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Уточнить </a:t>
            </a:r>
            <a:r>
              <a:rPr lang="ru-RU" sz="2000" dirty="0"/>
              <a:t>(скорректировать) приоритетно формируемую систему личностных качеств (не более 3-х) и общих универсальных умений (не более 3-х), обеспечивающих повышение качества освоения предметного </a:t>
            </a:r>
            <a:r>
              <a:rPr lang="ru-RU" sz="2000" dirty="0" smtClean="0"/>
              <a:t>содержания на каждой ступени образования.			</a:t>
            </a:r>
            <a:r>
              <a:rPr lang="ru-RU" sz="2000" i="1" dirty="0" smtClean="0"/>
              <a:t>Срок 15 ноября 2019 г.</a:t>
            </a:r>
            <a:endParaRPr lang="ru-RU" sz="2000" i="1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Выделить на каждой ступени образования эффективные формы и способы образовательной деятельности, направленные на формирование приоритетно выделенных образовательных результатов. 								</a:t>
            </a:r>
            <a:r>
              <a:rPr lang="ru-RU" sz="2000" i="1" dirty="0" smtClean="0"/>
              <a:t>Срок 15 ноября 2019 г.</a:t>
            </a:r>
            <a:endParaRPr lang="ru-RU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Выделить </a:t>
            </a:r>
            <a:r>
              <a:rPr lang="ru-RU" sz="2000" dirty="0"/>
              <a:t>на каждой ступени образования </a:t>
            </a:r>
            <a:r>
              <a:rPr lang="ru-RU" sz="2000" dirty="0" err="1"/>
              <a:t>деятельностные</a:t>
            </a:r>
            <a:r>
              <a:rPr lang="ru-RU" sz="2000" dirty="0"/>
              <a:t> технологии обучения, системно применяемые или осваиваемые в образовательной организации для обеспечения индивидуализации и </a:t>
            </a:r>
            <a:r>
              <a:rPr lang="ru-RU" sz="2000" dirty="0" err="1"/>
              <a:t>включённости</a:t>
            </a:r>
            <a:r>
              <a:rPr lang="ru-RU" sz="2000" dirty="0"/>
              <a:t> каждого школьника в учебный </a:t>
            </a:r>
            <a:r>
              <a:rPr lang="ru-RU" sz="2000" dirty="0" smtClean="0"/>
              <a:t>процесс.     </a:t>
            </a:r>
            <a:r>
              <a:rPr lang="ru-RU" sz="2000" i="1" dirty="0" smtClean="0"/>
              <a:t>Срок 10 декабря </a:t>
            </a:r>
            <a:r>
              <a:rPr lang="ru-RU" sz="2000" i="1" dirty="0"/>
              <a:t>2019 </a:t>
            </a:r>
            <a:r>
              <a:rPr lang="ru-RU" sz="2000" i="1" dirty="0" smtClean="0"/>
              <a:t>г.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 smtClean="0"/>
              <a:t>Провести </a:t>
            </a:r>
            <a:r>
              <a:rPr lang="ru-RU" sz="2000" dirty="0"/>
              <a:t>рефлексивно-аналитические семинары по </a:t>
            </a:r>
            <a:r>
              <a:rPr lang="ru-RU" sz="2000" dirty="0" smtClean="0"/>
              <a:t>ВСОКО и объективности оценивания результатов обучения.				</a:t>
            </a:r>
            <a:r>
              <a:rPr lang="ru-RU" sz="2000" dirty="0"/>
              <a:t> </a:t>
            </a:r>
            <a:r>
              <a:rPr lang="ru-RU" sz="2000" dirty="0" smtClean="0"/>
              <a:t> 			      </a:t>
            </a:r>
            <a:r>
              <a:rPr lang="ru-RU" sz="2000" i="1" dirty="0" smtClean="0"/>
              <a:t>(ноябрь 2019, </a:t>
            </a:r>
            <a:r>
              <a:rPr lang="ru-RU" sz="2000" i="1" dirty="0"/>
              <a:t>январь, апрель </a:t>
            </a:r>
            <a:r>
              <a:rPr lang="ru-RU" sz="2000" i="1" dirty="0" smtClean="0"/>
              <a:t>2020)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Выявлять </a:t>
            </a:r>
            <a:r>
              <a:rPr lang="ru-RU" sz="2000" dirty="0"/>
              <a:t>образовательные дефициты педагогов во владении цифровыми технологиями </a:t>
            </a:r>
            <a:r>
              <a:rPr lang="ru-RU" sz="2000" dirty="0" smtClean="0"/>
              <a:t>для обеспечения образовательного процесса и создать условия для освоения необходимых умений.									</a:t>
            </a:r>
            <a:r>
              <a:rPr lang="ru-RU" sz="2000" dirty="0"/>
              <a:t>	</a:t>
            </a:r>
            <a:r>
              <a:rPr lang="ru-RU" sz="2000" dirty="0" smtClean="0"/>
              <a:t>     </a:t>
            </a:r>
            <a:r>
              <a:rPr lang="ru-RU" sz="2000" i="1" dirty="0" smtClean="0"/>
              <a:t>(</a:t>
            </a:r>
            <a:r>
              <a:rPr lang="ru-RU" sz="2000" i="1" dirty="0"/>
              <a:t>октябрь 2019 - июнь 2020)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Активизировать выявление обучающихся, склонных к педагогической деятельности, с организацией различных форм их подготовки к профессии педагога при использовании ресурса образовательной </a:t>
            </a:r>
            <a:r>
              <a:rPr lang="ru-RU" sz="2000" dirty="0" smtClean="0"/>
              <a:t>организации.							     </a:t>
            </a:r>
            <a:r>
              <a:rPr lang="ru-RU" sz="2000" i="1" dirty="0" smtClean="0"/>
              <a:t>(</a:t>
            </a:r>
            <a:r>
              <a:rPr lang="ru-RU" sz="2000" i="1" dirty="0"/>
              <a:t>октябрь 2019 - июнь 2020)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99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52689" y="4607603"/>
            <a:ext cx="2887133" cy="4904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656" t="13056" r="37969" b="14445"/>
          <a:stretch/>
        </p:blipFill>
        <p:spPr>
          <a:xfrm>
            <a:off x="5448300" y="813344"/>
            <a:ext cx="6076950" cy="56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924" y="986655"/>
            <a:ext cx="23462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Карта потенциального ресурса</a:t>
            </a:r>
          </a:p>
          <a:p>
            <a:pPr algn="ctr"/>
            <a:endParaRPr lang="ru-RU" i="1" dirty="0" smtClean="0"/>
          </a:p>
          <a:p>
            <a:pPr algn="ctr"/>
            <a:r>
              <a:rPr lang="ru-RU" i="1" dirty="0" err="1" smtClean="0"/>
              <a:t>Сацук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Ольга Ивановна, </a:t>
            </a:r>
            <a:r>
              <a:rPr lang="ru-RU" sz="1400" i="1" dirty="0" smtClean="0"/>
              <a:t>руководитель</a:t>
            </a:r>
            <a:br>
              <a:rPr lang="ru-RU" sz="1400" i="1" dirty="0" smtClean="0"/>
            </a:br>
            <a:r>
              <a:rPr lang="ru-RU" sz="1400" dirty="0" smtClean="0"/>
              <a:t>центра методического сопровождения развития МСО</a:t>
            </a:r>
            <a:endParaRPr lang="ru-RU" sz="1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404" t="9425" r="820" b="8736"/>
          <a:stretch/>
        </p:blipFill>
        <p:spPr>
          <a:xfrm>
            <a:off x="2853559" y="646386"/>
            <a:ext cx="9238594" cy="561252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531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Предложения по работе с потенциальным ресурсом МСО на 2019-2020 учебный год</a:t>
            </a:r>
          </a:p>
          <a:p>
            <a:pPr marL="0" indent="0" algn="just">
              <a:buNone/>
            </a:pPr>
            <a:r>
              <a:rPr lang="ru-RU" sz="2400" dirty="0" smtClean="0"/>
              <a:t>Проект </a:t>
            </a:r>
            <a:r>
              <a:rPr lang="ru-RU" sz="2400" u="sng" dirty="0">
                <a:hlinkClick r:id="rId2"/>
              </a:rPr>
              <a:t>Повышение качества образования в школах-аутсайдерах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Муниципальная базовая площадка экспериментального типа</a:t>
            </a:r>
          </a:p>
          <a:p>
            <a:pPr marL="0" indent="0" algn="just">
              <a:buNone/>
            </a:pPr>
            <a:r>
              <a:rPr lang="ru-RU" sz="2400" dirty="0" smtClean="0"/>
              <a:t>Математика 10-11 класс </a:t>
            </a:r>
            <a:r>
              <a:rPr lang="ru-RU" sz="2400" dirty="0"/>
              <a:t>(высокие и низкие показатели</a:t>
            </a:r>
            <a:r>
              <a:rPr lang="ru-RU" sz="2400" dirty="0" smtClean="0"/>
              <a:t>)</a:t>
            </a:r>
          </a:p>
          <a:p>
            <a:pPr marL="0" indent="0" algn="just">
              <a:buNone/>
            </a:pPr>
            <a:endParaRPr lang="ru-RU" sz="2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64619"/>
              </p:ext>
            </p:extLst>
          </p:nvPr>
        </p:nvGraphicFramePr>
        <p:xfrm>
          <a:off x="320166" y="2510366"/>
          <a:ext cx="11575855" cy="415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334"/>
                <a:gridCol w="7895521"/>
              </a:tblGrid>
              <a:tr h="4150078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Школа-интернат № 1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СШ № 10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Лицей № 3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СШ № 64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Гимназия № 2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11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Лицей № 2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СШ № 6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СШ № 72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7 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Гимназия № 7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МБОУ СШ № 129 (стабильное снижение среднего балла)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2.МБОУ СШ № 62 (результаты имеют «плавающий характер»)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МБОУ СШ № 69 (результаты имеют «плавающий характер»)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4.МБОУ СШ № 134 (результаты имеют «плавающий характер»)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МБОУ СШ № 30 (результаты имеют «плавающий характер»)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2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Предложения по работе с потенциальным ресурсом МСО на 2019-2020 учебный год</a:t>
            </a:r>
          </a:p>
          <a:p>
            <a:pPr marL="0" indent="0" algn="just">
              <a:buNone/>
            </a:pPr>
            <a:r>
              <a:rPr lang="ru-RU" sz="2400" dirty="0" smtClean="0"/>
              <a:t>Проект </a:t>
            </a:r>
            <a:r>
              <a:rPr lang="ru-RU" sz="2400" u="sng" dirty="0">
                <a:hlinkClick r:id="rId2"/>
              </a:rPr>
              <a:t>Повышение качества образования в школах-аутсайдерах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Муниципальная базовая площадка экспериментального типа</a:t>
            </a:r>
          </a:p>
          <a:p>
            <a:pPr marL="0" indent="0" algn="just">
              <a:buNone/>
            </a:pPr>
            <a:r>
              <a:rPr lang="ru-RU" sz="2400" dirty="0" smtClean="0"/>
              <a:t>Русский язык 10-11 класс </a:t>
            </a:r>
            <a:r>
              <a:rPr lang="ru-RU" sz="2400" dirty="0"/>
              <a:t>(высокие и низкие показатели</a:t>
            </a:r>
            <a:r>
              <a:rPr lang="ru-RU" sz="2400" dirty="0" smtClean="0"/>
              <a:t>)</a:t>
            </a:r>
          </a:p>
          <a:p>
            <a:pPr marL="0" indent="0" algn="just">
              <a:buNone/>
            </a:pPr>
            <a:endParaRPr lang="ru-RU" sz="2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25787"/>
              </p:ext>
            </p:extLst>
          </p:nvPr>
        </p:nvGraphicFramePr>
        <p:xfrm>
          <a:off x="216101" y="2538024"/>
          <a:ext cx="11783987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825"/>
                <a:gridCol w="7369162"/>
              </a:tblGrid>
              <a:tr h="3509434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Гимназия № 2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СШ № 64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СШ № 10 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Гимназия № 3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7 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Гимназия № 10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Лицей № 2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Школа-интернат № 1 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6 «Перспектива»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Гимназия № 13 «</a:t>
                      </a:r>
                      <a:r>
                        <a:rPr lang="ru-RU" sz="2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</a:t>
                      </a:r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МАОУ СШ № 148 (снижение, но результаты не низкие)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МБОУ СШ №36 (результаты снижаются)</a:t>
                      </a:r>
                    </a:p>
                    <a:p>
                      <a:pPr marL="361950" indent="-361950"/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МБОУ СШ №135 («плавающий характер» результатов)</a:t>
                      </a:r>
                      <a:endParaRPr lang="ru-RU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Предложения по работе с потенциальным ресурсом МСО на 2019-2020 учебный год</a:t>
            </a:r>
          </a:p>
          <a:p>
            <a:pPr marL="1352550" indent="-1352550" algn="just">
              <a:buNone/>
            </a:pPr>
            <a:r>
              <a:rPr lang="ru-RU" sz="2200" dirty="0" smtClean="0"/>
              <a:t>Проблема. Аналитические компетенции не позволяют осуществлять мониторинг формирования </a:t>
            </a:r>
            <a:r>
              <a:rPr lang="ru-RU" sz="2200" dirty="0" err="1" smtClean="0"/>
              <a:t>метапредметных</a:t>
            </a:r>
            <a:r>
              <a:rPr lang="ru-RU" sz="2200" dirty="0" smtClean="0"/>
              <a:t> умений, отсутствие инструментария.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42783"/>
              </p:ext>
            </p:extLst>
          </p:nvPr>
        </p:nvGraphicFramePr>
        <p:xfrm>
          <a:off x="320166" y="1938866"/>
          <a:ext cx="1157585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4428"/>
                <a:gridCol w="3311427"/>
              </a:tblGrid>
              <a:tr h="4423834">
                <a:tc>
                  <a:txBody>
                    <a:bodyPr/>
                    <a:lstStyle/>
                    <a:p>
                      <a:pPr marL="361950" indent="0" algn="l" defTabSz="914400" rtl="0" eaLnBrk="1" latinLnBrk="0" hangingPunct="1"/>
                      <a:r>
                        <a:rPr lang="ru-RU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 по проблеме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Железнодорожный район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 8,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ицей № 7, СШ № 19, СШ № 32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Кировский район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 № 135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Ленинский район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№ 3, СШ № 53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Октябрьский район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 13, Лицей № 1, Лицей № 10, СШ № 99, СШ № 133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Свердловский район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 № 17, СШ № 97, СШ № 137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Советский район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 № 5, СШ № 22, СШ № 69, СШ № 70, СШ № 98, СШ № 134,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 № 139, СШ № 141, СШ № 144, СШ № 147, СШ № 151, СШ № 152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Центральный район </a:t>
                      </a:r>
                    </a:p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Гимназия № 2, СШ № 27, ОК «Покровский»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1950" indent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Ресурсные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площадки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СШ № 148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(Ленинский)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Лицей № 9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(Свердловский)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СШ № 23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(Свердловский)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Лицей № 2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(Центральный)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2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01" y="705394"/>
            <a:ext cx="11783987" cy="5955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Предложения по работе с потенциальным ресурсом МСО на 2019-2020 учебный год</a:t>
            </a:r>
          </a:p>
          <a:p>
            <a:pPr marL="0" indent="0" algn="just">
              <a:buNone/>
            </a:pPr>
            <a:r>
              <a:rPr lang="ru-RU" sz="2400" dirty="0" smtClean="0"/>
              <a:t>Проект </a:t>
            </a:r>
            <a:r>
              <a:rPr lang="ru-RU" sz="2400" u="sng" dirty="0">
                <a:solidFill>
                  <a:srgbClr val="0070C0"/>
                </a:solidFill>
                <a:hlinkClick r:id="rId2"/>
              </a:rPr>
              <a:t>По</a:t>
            </a:r>
            <a:r>
              <a:rPr lang="ru-RU" sz="2400" u="sng" dirty="0">
                <a:solidFill>
                  <a:srgbClr val="0070C0"/>
                </a:solidFill>
              </a:rPr>
              <a:t>дготовка педагогических кадров</a:t>
            </a:r>
          </a:p>
          <a:p>
            <a:pPr marL="0" indent="0" algn="just">
              <a:buNone/>
            </a:pPr>
            <a:r>
              <a:rPr lang="ru-RU" sz="2400" dirty="0"/>
              <a:t>Муниципальная базовая площадка </a:t>
            </a:r>
            <a:r>
              <a:rPr lang="ru-RU" sz="2400" dirty="0" err="1" smtClean="0"/>
              <a:t>стажировочного</a:t>
            </a:r>
            <a:r>
              <a:rPr lang="ru-RU" sz="2400" dirty="0" smtClean="0"/>
              <a:t> типа </a:t>
            </a:r>
            <a:r>
              <a:rPr lang="ru-RU" sz="2400" b="1" dirty="0" smtClean="0"/>
              <a:t>МАОУ </a:t>
            </a:r>
            <a:r>
              <a:rPr lang="ru-RU" sz="2400" b="1" dirty="0"/>
              <a:t>СШ № 151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u="sng" dirty="0" smtClean="0"/>
              <a:t>Стажировка молодых педагогов начальной школы </a:t>
            </a:r>
          </a:p>
          <a:p>
            <a:pPr marL="0" indent="0" algn="just">
              <a:buNone/>
            </a:pPr>
            <a:r>
              <a:rPr lang="ru-RU" sz="2400" b="1" dirty="0" smtClean="0"/>
              <a:t>Образовательная система </a:t>
            </a:r>
            <a:r>
              <a:rPr lang="ru-RU" sz="2400" b="1" dirty="0"/>
              <a:t>Д.Б. </a:t>
            </a:r>
            <a:r>
              <a:rPr lang="ru-RU" sz="2400" b="1" dirty="0" err="1" smtClean="0"/>
              <a:t>Эльконина</a:t>
            </a:r>
            <a:r>
              <a:rPr lang="ru-RU" sz="2400" b="1" dirty="0" smtClean="0"/>
              <a:t> – В.В</a:t>
            </a:r>
            <a:r>
              <a:rPr lang="ru-RU" sz="2400" b="1" dirty="0"/>
              <a:t>. Давыдова </a:t>
            </a:r>
            <a:r>
              <a:rPr lang="ru-RU" sz="2400" b="1" dirty="0" smtClean="0"/>
              <a:t>(ФГОС </a:t>
            </a:r>
            <a:r>
              <a:rPr lang="ru-RU" sz="2400" b="1" dirty="0"/>
              <a:t>НОО</a:t>
            </a:r>
            <a:r>
              <a:rPr lang="ru-RU" sz="2400" b="1" dirty="0" smtClean="0"/>
              <a:t>)</a:t>
            </a:r>
          </a:p>
          <a:p>
            <a:pPr marL="0" indent="0" algn="just">
              <a:buNone/>
            </a:pPr>
            <a:r>
              <a:rPr lang="ru-RU" sz="2400" dirty="0" smtClean="0"/>
              <a:t>Запрос: Лицей № 2, Лицей № 6. СШ № 31, 55, 93, 149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Заявительный характер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81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66" y="914400"/>
            <a:ext cx="9355667" cy="526256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927231" y="3798277"/>
            <a:ext cx="1453661" cy="13012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65125"/>
            <a:ext cx="10515600" cy="34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6748"/>
            <a:ext cx="3253154" cy="1194105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Размещение информации на сайте КИМЦ </a:t>
            </a:r>
            <a:r>
              <a:rPr lang="en-US" sz="2000" dirty="0" smtClean="0">
                <a:hlinkClick r:id="rId3"/>
              </a:rPr>
              <a:t>https://kimc.ms/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12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5"/>
            <a:ext cx="4857949" cy="562262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21239" y="4074203"/>
            <a:ext cx="2887133" cy="76449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00" t="11666" r="24531" b="8334"/>
          <a:stretch/>
        </p:blipFill>
        <p:spPr>
          <a:xfrm>
            <a:off x="5251938" y="705394"/>
            <a:ext cx="3766497" cy="3199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500" t="11667" r="24062" b="7778"/>
          <a:stretch/>
        </p:blipFill>
        <p:spPr>
          <a:xfrm>
            <a:off x="6303882" y="1426064"/>
            <a:ext cx="4512757" cy="3826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2187" t="10000" r="36406" b="10000"/>
          <a:stretch/>
        </p:blipFill>
        <p:spPr>
          <a:xfrm>
            <a:off x="8428991" y="2855968"/>
            <a:ext cx="3361792" cy="365357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672602" y="1981298"/>
            <a:ext cx="1986148" cy="42502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711" t="55726" r="59904" b="22906"/>
          <a:stretch/>
        </p:blipFill>
        <p:spPr>
          <a:xfrm>
            <a:off x="393989" y="813346"/>
            <a:ext cx="4857949" cy="5622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192" t="12308" r="29519" b="14359"/>
          <a:stretch/>
        </p:blipFill>
        <p:spPr>
          <a:xfrm>
            <a:off x="5580185" y="813345"/>
            <a:ext cx="5416061" cy="554532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14401" y="3054985"/>
            <a:ext cx="2039815" cy="5310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51230" y="1735016"/>
            <a:ext cx="1019908" cy="37388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251938" y="813345"/>
            <a:ext cx="0" cy="57867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55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9808" t="11965" r="30000" b="47602"/>
          <a:stretch/>
        </p:blipFill>
        <p:spPr>
          <a:xfrm>
            <a:off x="586152" y="715107"/>
            <a:ext cx="10234247" cy="57913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710961" y="3388019"/>
            <a:ext cx="7699131" cy="4454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35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Рефлексивно-аналитический семинар заместителей директоров по УВР 10-11.09.2019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/>
              <a:t>Задача 1.4. Обеспечить формирование выделенной образовательными организациями системы личностных и </a:t>
            </a:r>
            <a:r>
              <a:rPr lang="ru-RU" sz="2200" b="1" dirty="0" err="1"/>
              <a:t>метапредметных</a:t>
            </a:r>
            <a:r>
              <a:rPr lang="ru-RU" sz="2200" b="1" dirty="0"/>
              <a:t> образовательных результатов, </a:t>
            </a:r>
            <a:r>
              <a:rPr lang="ru-RU" sz="2200" b="1" dirty="0" smtClean="0"/>
              <a:t>направленных </a:t>
            </a:r>
            <a:br>
              <a:rPr lang="ru-RU" sz="2200" b="1" dirty="0" smtClean="0"/>
            </a:br>
            <a:r>
              <a:rPr lang="ru-RU" sz="2200" b="1" dirty="0" smtClean="0"/>
              <a:t>на </a:t>
            </a:r>
            <a:r>
              <a:rPr lang="ru-RU" sz="2200" b="1" dirty="0"/>
              <a:t>повышение качества освоения предметного содержания </a:t>
            </a:r>
            <a:r>
              <a:rPr lang="ru-RU" sz="2200" b="1" dirty="0" smtClean="0"/>
              <a:t>в </a:t>
            </a:r>
            <a:r>
              <a:rPr lang="ru-RU" sz="2200" b="1" dirty="0"/>
              <a:t>соответствии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 </a:t>
            </a:r>
            <a:r>
              <a:rPr lang="ru-RU" sz="2200" b="1" dirty="0"/>
              <a:t>запланированными </a:t>
            </a:r>
            <a:r>
              <a:rPr lang="ru-RU" sz="2200" b="1" dirty="0" smtClean="0"/>
              <a:t>показателями.</a:t>
            </a:r>
          </a:p>
          <a:p>
            <a:pPr marL="0" indent="0" algn="just">
              <a:buNone/>
            </a:pP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5973" b="7002"/>
          <a:stretch/>
        </p:blipFill>
        <p:spPr>
          <a:xfrm>
            <a:off x="838199" y="1943100"/>
            <a:ext cx="10148031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Совещание директоров общеобразовательных организаций и учреждений дополнительного </a:t>
            </a:r>
            <a:r>
              <a:rPr lang="ru-RU" sz="1600" dirty="0" smtClean="0"/>
              <a:t>образования 20.06.2019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705394"/>
            <a:ext cx="11639005" cy="5786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/>
              <a:t>1.4.1. </a:t>
            </a:r>
            <a:r>
              <a:rPr lang="ru-RU" sz="2200" dirty="0"/>
              <a:t>Проанализировать (при необходимости скорректировать) приоритетно выделенные (заявленные для формирования в 2018-2019 учебном году) личностные и </a:t>
            </a:r>
            <a:r>
              <a:rPr lang="ru-RU" sz="2200" dirty="0" err="1"/>
              <a:t>метапредметные</a:t>
            </a:r>
            <a:r>
              <a:rPr lang="ru-RU" sz="2200" dirty="0"/>
              <a:t> результаты: …			</a:t>
            </a:r>
            <a:r>
              <a:rPr lang="ru-RU" sz="2200" dirty="0" smtClean="0"/>
              <a:t>		</a:t>
            </a:r>
            <a:r>
              <a:rPr lang="ru-RU" sz="2200" dirty="0"/>
              <a:t>	</a:t>
            </a:r>
            <a:r>
              <a:rPr lang="ru-RU" sz="2200" dirty="0" smtClean="0"/>
              <a:t>                      </a:t>
            </a:r>
            <a:r>
              <a:rPr lang="ru-RU" sz="2200" b="1" dirty="0" smtClean="0"/>
              <a:t>Срок</a:t>
            </a:r>
            <a:r>
              <a:rPr lang="ru-RU" sz="2200" b="1" dirty="0"/>
              <a:t>: сентябрь – ноябрь </a:t>
            </a:r>
            <a:r>
              <a:rPr lang="ru-RU" sz="2200" b="1" dirty="0" smtClean="0"/>
              <a:t>2018</a:t>
            </a:r>
            <a:br>
              <a:rPr lang="ru-RU" sz="2200" b="1" dirty="0" smtClean="0"/>
            </a:br>
            <a:r>
              <a:rPr lang="ru-RU" sz="2200" b="1" dirty="0" smtClean="0"/>
              <a:t>01 сентября 2019				    </a:t>
            </a:r>
            <a:r>
              <a:rPr lang="ru-RU" sz="2200" b="1" i="1" dirty="0" smtClean="0"/>
              <a:t>Продлено до 30 </a:t>
            </a:r>
            <a:r>
              <a:rPr lang="ru-RU" sz="2200" b="1" i="1" dirty="0"/>
              <a:t>января </a:t>
            </a:r>
            <a:r>
              <a:rPr lang="ru-RU" sz="2200" b="1" i="1" dirty="0" smtClean="0"/>
              <a:t>2019 по матрице ЗУВР</a:t>
            </a:r>
            <a:endParaRPr lang="ru-RU" sz="2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56231"/>
              </p:ext>
            </p:extLst>
          </p:nvPr>
        </p:nvGraphicFramePr>
        <p:xfrm>
          <a:off x="431800" y="2034116"/>
          <a:ext cx="11468462" cy="445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00"/>
                <a:gridCol w="1220697"/>
                <a:gridCol w="8050665"/>
              </a:tblGrid>
              <a:tr h="5572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из 114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Замечания п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о формулировкам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образовательных результатов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Железнодорожный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baseline="0" dirty="0" smtClean="0"/>
                        <a:t> из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9, СШ № 12, 32, 86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dirty="0" smtClean="0"/>
                        <a:t> из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16, Лицей № 2, СШ № 4, 27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dirty="0" smtClean="0"/>
                        <a:t> из 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4, Гимназия № 6, Лицей № 6, СШ № 46,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49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7, Гимназия № 11, СШ № 13, 16, 31,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44, 47, 50, 53, 65, 79, 88, 94, 148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dirty="0" smtClean="0"/>
                        <a:t> из 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1 «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Универс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», Гимназия № 3, СШ № 21, 30, 36, 39,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73, 84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Свердловский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ru-RU" dirty="0" smtClean="0"/>
                        <a:t> из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Гимназия № 5, Гимназия № 14, Лицей № 9, СШ № 6, 17, 23, 34, 42, 76, 78, 92, 97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7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ru-RU" dirty="0" smtClean="0"/>
                        <a:t> из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СШ № 1, 5, 22, 24, 56, 66, 69, 91, 108, 115, 121, 141, 143, 147, 149, 152, 154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3209</Words>
  <Application>Microsoft Office PowerPoint</Application>
  <PresentationFormat>Широкоэкранный</PresentationFormat>
  <Paragraphs>606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Тема Office</vt:lpstr>
      <vt:lpstr>Рефлексивно-аналитический семинар  с заместителями директоров общеобразовательных организаций  по учебно-воспитательной работе   «Муниципальный мониторинг достижения образовательных результатов и возможности их обеспечения» </vt:lpstr>
      <vt:lpstr>Размещение информации на сайте КИМЦ https://kimc.ms/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Размещение информации на сайте КИМЦ https://kimc.ms/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Рефлексивно-аналитический семинар заместителей директоров по УВР 10-11.09.2019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Совещание директоров общеобразовательных организаций и учреждений дополнительного образования 20.06.2019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Презентация PowerPoint</vt:lpstr>
      <vt:lpstr>Рефлексивно-аналитический семинар заместителей директоров по УВР 10-11.09.2019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  <vt:lpstr>Рефлексивно-аналитический семинар заместителей директоров по УВР 10-11.09.2019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Рефлексивно-аналитический семинар  с заместителями директоров общеобразовательных организаций  по учебно-воспитательной работе</dc:title>
  <dc:creator>kab302_teacher</dc:creator>
  <cp:lastModifiedBy>kab302_teacher</cp:lastModifiedBy>
  <cp:revision>90</cp:revision>
  <dcterms:created xsi:type="dcterms:W3CDTF">2019-09-06T05:19:22Z</dcterms:created>
  <dcterms:modified xsi:type="dcterms:W3CDTF">2019-09-10T07:02:50Z</dcterms:modified>
</cp:coreProperties>
</file>