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5" r:id="rId4"/>
    <p:sldId id="257" r:id="rId5"/>
    <p:sldId id="261" r:id="rId6"/>
    <p:sldId id="258" r:id="rId7"/>
    <p:sldId id="259" r:id="rId8"/>
    <p:sldId id="260" r:id="rId9"/>
    <p:sldId id="266" r:id="rId10"/>
    <p:sldId id="267" r:id="rId11"/>
    <p:sldId id="263" r:id="rId12"/>
    <p:sldId id="262" r:id="rId13"/>
    <p:sldId id="279" r:id="rId14"/>
    <p:sldId id="304" r:id="rId15"/>
    <p:sldId id="277" r:id="rId16"/>
    <p:sldId id="292" r:id="rId17"/>
    <p:sldId id="278" r:id="rId18"/>
    <p:sldId id="303" r:id="rId19"/>
    <p:sldId id="301" r:id="rId20"/>
    <p:sldId id="294" r:id="rId21"/>
    <p:sldId id="299" r:id="rId22"/>
    <p:sldId id="310" r:id="rId23"/>
    <p:sldId id="297" r:id="rId24"/>
    <p:sldId id="298" r:id="rId25"/>
    <p:sldId id="306" r:id="rId26"/>
    <p:sldId id="307" r:id="rId27"/>
    <p:sldId id="308" r:id="rId28"/>
    <p:sldId id="311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7A048-5AD2-4513-9BED-BB51D46E4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0D027D-55A1-4C75-87F0-1C7D28801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03446-E683-4059-992D-B0FB72A1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357572-5C41-42BA-B95A-329B44AA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6D81A-AB26-4CB2-AE54-2897FB13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5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7FDD0-88A1-405F-8F20-6F63AEA1E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32E037-11FC-4101-8CDF-E34504E88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790CA-130E-43EA-928C-B9A9DE78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37973D-EE1B-48FC-BD7E-E1F5B5CA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A989C-4A39-4480-AEA3-B4807BE5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513370-A3EE-4CE9-BD20-B0800B5FA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018AFD-80B0-4921-850E-686C35B0C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F9270-235B-4076-A143-A07A1298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0F70D-B8AE-401A-800D-410FD259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E6A7F0-CD22-47A9-AD67-56A69B40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260C-0C01-4CBC-AFB8-0BA5E5ED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3EF8C-5788-449D-90B1-36115793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183E6-7F99-4880-8DD4-8A7C9D34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3ABAFD-3BFA-4C4E-81EB-A18949BE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EEC4E5-0575-4571-88A2-5B5CFAF2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5BA3F-CC4C-4074-A71F-DC17E5A79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085216-6E06-4AAB-882C-3EC864E6B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D6774E-B0BA-4B38-9BBF-80718C63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CF5083-60B6-41A9-AE5B-71A31B9D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616C1-7F1C-46F6-829B-8458F02E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2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2377B-B456-4A29-AF5D-D19434CE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948A1C-9AB7-47D5-B350-E58F0DE38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2A50E-C91F-4AA8-9A1F-42D03EA88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B2B8C5-4D04-4684-8789-21FBE049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5CBF7B-810D-4E1B-8435-0BC83060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754993-F61B-4D18-848A-9B845F00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2D49C-603F-42E4-8769-A4F00C65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7C7E0B-6860-47C7-81BA-CD1ADBB32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609137-3244-4706-85DE-C258E3CD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148486-7745-4095-8313-07C2B6373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8584E9-22C2-44BF-9FD1-B4EDCF5B3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486F84-0377-4770-A96D-5EF4A163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94FC005-34C5-4177-935A-1C581C1D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0D6F28-F57D-4897-AE0A-1D072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78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A2394-FA94-41B1-AEB5-35054991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720E2B-3DD3-4EDC-9803-E47742D9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C60891-24EC-4F9A-847F-8AC34B84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E7B57F-165B-4C4C-B384-BF3B6A58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5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3A3B279-7229-4695-9B96-5A32CCDF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D22BEA-6A76-4928-984A-F17C8C80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4ED701-FCAD-4F48-9069-1AB123C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7F74C-E595-4803-9072-806A7050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43B7B-1979-4BDE-A9F9-B037E979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12B2BC-7870-4617-A5D0-F97D09863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87FC8C-1055-4786-91B4-638B7588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127D4F-DCD9-4ADA-85DD-43B6AD1A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315619-F02E-4B48-AC1D-C62732B2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27F87-FFFB-4036-A680-3D26A346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9DC209-A09E-4503-899F-5323073CD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E68FC2-1355-4843-B607-E02C55423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E76F73-C666-4EDC-ADCD-0A668B93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7D0149-6495-420A-BF93-DDF004C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8C6254-D55F-4D55-9361-5DD60298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6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DF807-68A8-45E9-B56C-F3F474CD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222065-3A19-4712-9DED-E6C1C7BA2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CB111-3579-4B48-AB68-4E7C867C5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693EE-BFD3-4C07-992A-F428828B6D77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146A24-AB69-4B17-8CE3-48C9E2338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7FE14A-A8AF-4810-9902-01DA5BCA4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5E2C-ECB6-477B-AA6C-6223802388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8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kiv.instrao.ru/support/demonstratsionnye-materialya/finansovaya-gramotnost.php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skiv.instrao.ru/support/demonstratsionnye-materialya/kreativnoe-myshlenie.php" TargetMode="External"/><Relationship Id="rId2" Type="http://schemas.openxmlformats.org/officeDocument/2006/relationships/hyperlink" Target="http://skiv.instrao.ru/support/demonstratsionnye-materialya/chitatelskaya-gramotnos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iv.instrao.ru/support/demonstratsionnye-materialya/estestvennonauchnaya-gramotnost.php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://skiv.instrao.ru/support/demonstratsionnye-materialya/globalnye-kompetentsii.php" TargetMode="External"/><Relationship Id="rId4" Type="http://schemas.openxmlformats.org/officeDocument/2006/relationships/hyperlink" Target="http://skiv.instrao.ru/support/demonstratsionnye-materialya/matematicheskaya-gramotnost.php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support/demonstratsionnye-materialy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2039260"/>
            <a:ext cx="10898658" cy="1389739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Семинар "Задачи развития МСО на 2020-2021 учебный год" </a:t>
            </a:r>
            <a:b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для заместителей директоров образовательных организаций</a:t>
            </a:r>
            <a:b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по воспитательной работе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4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52" y="914400"/>
            <a:ext cx="11448288" cy="55107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КСКО = К + Э + Д</a:t>
            </a:r>
          </a:p>
          <a:p>
            <a:r>
              <a:rPr lang="ru-RU" sz="2400" b="1" dirty="0"/>
              <a:t>Конкурентоспособность </a:t>
            </a:r>
            <a:r>
              <a:rPr lang="ru-RU" sz="2400" dirty="0"/>
              <a:t>применяемых </a:t>
            </a:r>
            <a:r>
              <a:rPr lang="ru-RU" sz="2400" b="1" dirty="0"/>
              <a:t>технологий обучения</a:t>
            </a:r>
            <a:r>
              <a:rPr lang="ru-RU" sz="2400" dirty="0"/>
              <a:t>, означающая, прежде всего, </a:t>
            </a:r>
            <a:r>
              <a:rPr lang="ru-RU" sz="2400" i="1" u="sng" dirty="0"/>
              <a:t>вовлеченность </a:t>
            </a:r>
            <a:r>
              <a:rPr lang="ru-RU" sz="2400" dirty="0"/>
              <a:t>в учебный процесс </a:t>
            </a:r>
            <a:r>
              <a:rPr lang="ru-RU" sz="2400" u="sng" dirty="0"/>
              <a:t>каждого</a:t>
            </a:r>
            <a:r>
              <a:rPr lang="ru-RU" sz="2400" dirty="0"/>
              <a:t> обучающегося </a:t>
            </a:r>
            <a:r>
              <a:rPr lang="ru-RU" sz="2400" i="1" u="sng" dirty="0"/>
              <a:t>с учетом </a:t>
            </a:r>
            <a:r>
              <a:rPr lang="ru-RU" sz="2400" dirty="0"/>
              <a:t>его индивидуальных </a:t>
            </a:r>
            <a:r>
              <a:rPr lang="ru-RU" sz="2400" i="1" u="sng" dirty="0"/>
              <a:t>особенностей</a:t>
            </a:r>
            <a:r>
              <a:rPr lang="ru-RU" sz="2400" dirty="0"/>
              <a:t>, в том числе и за счет сетевых форм получения образования, современных электронных сервисов;</a:t>
            </a:r>
          </a:p>
          <a:p>
            <a:r>
              <a:rPr lang="ru-RU" sz="2400" b="1" dirty="0"/>
              <a:t>Эффективность </a:t>
            </a:r>
            <a:r>
              <a:rPr lang="ru-RU" sz="2400" dirty="0"/>
              <a:t>использования </a:t>
            </a:r>
            <a:r>
              <a:rPr lang="ru-RU" sz="2400" u="sng" dirty="0"/>
              <a:t>существующей и создаваемой</a:t>
            </a:r>
            <a:r>
              <a:rPr lang="ru-RU" sz="2400" b="1" dirty="0"/>
              <a:t> инфраструктуры обучения</a:t>
            </a:r>
            <a:r>
              <a:rPr lang="ru-RU" sz="2400" dirty="0"/>
              <a:t>, означающей, прежде всего, </a:t>
            </a:r>
            <a:r>
              <a:rPr lang="ru-RU" sz="2400" i="1" u="sng" dirty="0"/>
              <a:t>комфортность и продуктивность </a:t>
            </a:r>
            <a:r>
              <a:rPr lang="ru-RU" sz="2400" dirty="0"/>
              <a:t>процесса обучения, </a:t>
            </a:r>
            <a:br>
              <a:rPr lang="ru-RU" sz="2400" dirty="0"/>
            </a:br>
            <a:r>
              <a:rPr lang="ru-RU" sz="2400" dirty="0"/>
              <a:t>в том числе и за счет расширения образовательного пространства конкретного учреждения </a:t>
            </a:r>
            <a:br>
              <a:rPr lang="ru-RU" sz="2400" dirty="0"/>
            </a:br>
            <a:r>
              <a:rPr lang="ru-RU" sz="2400" i="1" u="sng" dirty="0"/>
              <a:t>в выстраивании образовательного партнёрства </a:t>
            </a:r>
            <a:r>
              <a:rPr lang="ru-RU" sz="2400" dirty="0"/>
              <a:t>с муниципальными образовательными организациями, с учреждениями дополнительного образования, с организациями среднего и высшего профессионального образования, с организациями науки, культуры, спорта, производственными предприятиями, структурами сферы предпринимательства;</a:t>
            </a:r>
          </a:p>
          <a:p>
            <a:r>
              <a:rPr lang="ru-RU" sz="2400" b="1" dirty="0"/>
              <a:t>Достоверность </a:t>
            </a:r>
            <a:r>
              <a:rPr lang="ru-RU" sz="2400" dirty="0"/>
              <a:t>образовательных результатов, достигаемых учащимися в процессе обучения, означающая </a:t>
            </a:r>
            <a:r>
              <a:rPr lang="ru-RU" sz="2400" b="1" dirty="0"/>
              <a:t>применимость </a:t>
            </a:r>
            <a:r>
              <a:rPr lang="ru-RU" sz="2400" dirty="0"/>
              <a:t>этих результатов, прежде всего, </a:t>
            </a:r>
            <a:br>
              <a:rPr lang="ru-RU" sz="2400" dirty="0"/>
            </a:br>
            <a:r>
              <a:rPr lang="ru-RU" sz="2400" i="1" u="sng" dirty="0"/>
              <a:t>в учебной деятельности </a:t>
            </a:r>
            <a:r>
              <a:rPr lang="ru-RU" sz="2400" dirty="0"/>
              <a:t>и на практике </a:t>
            </a:r>
            <a:r>
              <a:rPr lang="ru-RU" sz="2400" i="1" u="sng" dirty="0"/>
              <a:t>в реальной действительности</a:t>
            </a:r>
            <a:r>
              <a:rPr lang="ru-RU" sz="2400" dirty="0"/>
              <a:t>, </a:t>
            </a:r>
            <a:br>
              <a:rPr lang="ru-RU" sz="2400" dirty="0"/>
            </a:br>
            <a:r>
              <a:rPr lang="ru-RU" sz="2400" dirty="0"/>
              <a:t>проверяемую за счет независимой оценки качества образования, </a:t>
            </a:r>
            <a:br>
              <a:rPr lang="ru-RU" sz="2400" dirty="0"/>
            </a:br>
            <a:r>
              <a:rPr lang="ru-RU" sz="2400" dirty="0"/>
              <a:t>в том числе в ситуациях так называемого «переноса» в рамках проектной, исследовательской, научно-технической и социально-значимой деятельности.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566CDA0D-F5B4-4D6F-A366-F49543004A6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414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2054" y="834677"/>
            <a:ext cx="11239123" cy="549266"/>
          </a:xfrm>
        </p:spPr>
        <p:txBody>
          <a:bodyPr>
            <a:noAutofit/>
          </a:bodyPr>
          <a:lstStyle/>
          <a:p>
            <a:pPr algn="ctr"/>
            <a:r>
              <a:rPr lang="ru-RU" sz="2300" dirty="0">
                <a:latin typeface="+mn-lt"/>
                <a:ea typeface="+mn-ea"/>
                <a:cs typeface="+mn-cs"/>
              </a:rPr>
              <a:t>«Ядро» образовательных результатов Красноярского стандарта качества образования</a:t>
            </a:r>
          </a:p>
        </p:txBody>
      </p:sp>
      <p:sp>
        <p:nvSpPr>
          <p:cNvPr id="6" name="Объект 4"/>
          <p:cNvSpPr>
            <a:spLocks noGrp="1"/>
          </p:cNvSpPr>
          <p:nvPr>
            <p:ph sz="half" idx="1"/>
          </p:nvPr>
        </p:nvSpPr>
        <p:spPr>
          <a:xfrm>
            <a:off x="5628205" y="1609898"/>
            <a:ext cx="6062972" cy="4138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Личностные результаты </a:t>
            </a:r>
            <a:br>
              <a:rPr lang="ru-RU" sz="2400" b="1" dirty="0"/>
            </a:br>
            <a:r>
              <a:rPr lang="ru-RU" sz="2400" b="1" dirty="0"/>
              <a:t>как качества личности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>Воля </a:t>
            </a:r>
            <a:r>
              <a:rPr lang="ru-RU" sz="2400" i="1" dirty="0"/>
              <a:t>(сознательное стремление </a:t>
            </a:r>
            <a:br>
              <a:rPr lang="ru-RU" sz="2400" i="1" dirty="0"/>
            </a:br>
            <a:r>
              <a:rPr lang="ru-RU" sz="2400" i="1" dirty="0"/>
              <a:t>к осуществлению цели)</a:t>
            </a:r>
          </a:p>
          <a:p>
            <a:r>
              <a:rPr lang="ru-RU" dirty="0"/>
              <a:t>Ответственность </a:t>
            </a:r>
            <a:r>
              <a:rPr lang="ru-RU" sz="2400" i="1" dirty="0"/>
              <a:t>(обязанность отвечать за поступки и действия, </a:t>
            </a:r>
            <a:br>
              <a:rPr lang="ru-RU" sz="2400" i="1" dirty="0"/>
            </a:br>
            <a:r>
              <a:rPr lang="ru-RU" sz="2400" i="1" dirty="0"/>
              <a:t>а также за их последствия)</a:t>
            </a:r>
          </a:p>
          <a:p>
            <a:r>
              <a:rPr lang="ru-RU" dirty="0"/>
              <a:t>Доброжелательность </a:t>
            </a:r>
            <a:r>
              <a:rPr lang="ru-RU" sz="2400" i="1" dirty="0"/>
              <a:t>(позитивное, благожелательное отношение к другому, проявление участия, расположение)</a:t>
            </a:r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487680" y="1565341"/>
            <a:ext cx="5347270" cy="4138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err="1"/>
              <a:t>Метапредметные</a:t>
            </a:r>
            <a:r>
              <a:rPr lang="ru-RU" sz="2400" b="1" dirty="0"/>
              <a:t> результаты </a:t>
            </a:r>
            <a:br>
              <a:rPr lang="ru-RU" sz="2400" b="1" dirty="0"/>
            </a:br>
            <a:r>
              <a:rPr lang="ru-RU" sz="2400" b="1" dirty="0"/>
              <a:t>как умения, </a:t>
            </a:r>
            <a:r>
              <a:rPr lang="ru-RU" sz="2400" b="1" u="sng" dirty="0"/>
              <a:t>способ</a:t>
            </a:r>
            <a:r>
              <a:rPr lang="ru-RU" sz="2400" b="1" dirty="0"/>
              <a:t>ности</a:t>
            </a:r>
            <a:endParaRPr lang="en-US" sz="2400" b="1" dirty="0"/>
          </a:p>
          <a:p>
            <a:r>
              <a:rPr lang="ru-RU" dirty="0"/>
              <a:t>Анализировать </a:t>
            </a:r>
            <a:r>
              <a:rPr lang="ru-RU" sz="2400" i="1" dirty="0"/>
              <a:t>(познавать, </a:t>
            </a:r>
            <a:br>
              <a:rPr lang="ru-RU" sz="2400" i="1" dirty="0"/>
            </a:br>
            <a:r>
              <a:rPr lang="ru-RU" sz="2400" i="1" dirty="0"/>
              <a:t>изучая составные части целого)</a:t>
            </a:r>
          </a:p>
          <a:p>
            <a:r>
              <a:rPr lang="ru-RU" dirty="0"/>
              <a:t>Интерпретировать </a:t>
            </a:r>
            <a:r>
              <a:rPr lang="ru-RU" sz="2400" i="1" dirty="0"/>
              <a:t>(объяснять, истолковывать, трактовать смысл текста, образа, ситуации)</a:t>
            </a:r>
          </a:p>
          <a:p>
            <a:r>
              <a:rPr lang="ru-RU" dirty="0"/>
              <a:t>Целеполагание </a:t>
            </a:r>
            <a:r>
              <a:rPr lang="ru-RU" sz="2400" i="1" dirty="0"/>
              <a:t>(сопоставлять </a:t>
            </a:r>
            <a:br>
              <a:rPr lang="ru-RU" sz="2400" i="1" dirty="0"/>
            </a:br>
            <a:r>
              <a:rPr lang="ru-RU" sz="2400" i="1" dirty="0"/>
              <a:t>внешнее требование, потребности, условия и способ </a:t>
            </a:r>
            <a:r>
              <a:rPr lang="ru-RU" sz="2400" i="1" dirty="0" err="1"/>
              <a:t>действования</a:t>
            </a:r>
            <a:r>
              <a:rPr lang="ru-RU" sz="2400" i="1" dirty="0"/>
              <a:t>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18235" y="5885352"/>
            <a:ext cx="11422621" cy="549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300" dirty="0">
                <a:latin typeface="+mn-lt"/>
                <a:ea typeface="+mn-ea"/>
                <a:cs typeface="+mn-cs"/>
              </a:rPr>
              <a:t>как </a:t>
            </a:r>
            <a:r>
              <a:rPr lang="ru-RU" sz="2300" b="1" dirty="0">
                <a:latin typeface="+mn-lt"/>
                <a:ea typeface="+mn-ea"/>
                <a:cs typeface="+mn-cs"/>
              </a:rPr>
              <a:t>«ядро» функциональной грамотности</a:t>
            </a:r>
            <a:endParaRPr lang="ru-RU" sz="23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0EAE1136-280F-4875-B6B8-E72EB8745152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90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94967" y="1607563"/>
            <a:ext cx="11763682" cy="1379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</a:pPr>
            <a:r>
              <a:rPr lang="ru-RU" sz="2300" b="1" dirty="0">
                <a:latin typeface="+mn-lt"/>
                <a:ea typeface="+mn-ea"/>
                <a:cs typeface="+mn-cs"/>
              </a:rPr>
              <a:t>Целеполагание</a:t>
            </a:r>
            <a:r>
              <a:rPr lang="ru-RU" sz="2300" dirty="0">
                <a:latin typeface="+mn-lt"/>
                <a:ea typeface="+mn-ea"/>
                <a:cs typeface="+mn-cs"/>
              </a:rPr>
              <a:t> – это процесс, который идёт в направлении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от намерений</a:t>
            </a:r>
            <a:r>
              <a:rPr lang="ru-RU" sz="2300" dirty="0">
                <a:latin typeface="+mn-lt"/>
                <a:ea typeface="+mn-ea"/>
                <a:cs typeface="+mn-cs"/>
              </a:rPr>
              <a:t>, образовавшихся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в условиях со-</a:t>
            </a:r>
            <a:r>
              <a:rPr lang="ru-RU" sz="2300" dirty="0" err="1">
                <a:latin typeface="+mn-lt"/>
                <a:ea typeface="+mn-ea"/>
                <a:cs typeface="+mn-cs"/>
              </a:rPr>
              <a:t>бытийности</a:t>
            </a:r>
            <a:r>
              <a:rPr lang="ru-RU" sz="2300" dirty="0">
                <a:latin typeface="+mn-lt"/>
                <a:ea typeface="+mn-ea"/>
                <a:cs typeface="+mn-cs"/>
              </a:rPr>
              <a:t> и реализуемых в совместной деятельности с другими людьми,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u="sng" dirty="0">
                <a:latin typeface="+mn-lt"/>
                <a:ea typeface="+mn-ea"/>
                <a:cs typeface="+mn-cs"/>
              </a:rPr>
              <a:t>к постановке человеком цели</a:t>
            </a:r>
            <a:r>
              <a:rPr lang="ru-RU" sz="2300" dirty="0">
                <a:latin typeface="+mn-lt"/>
                <a:ea typeface="+mn-ea"/>
                <a:cs typeface="+mn-cs"/>
              </a:rPr>
              <a:t> </a:t>
            </a:r>
            <a:r>
              <a:rPr lang="ru-RU" sz="2300" b="1" dirty="0">
                <a:latin typeface="+mn-lt"/>
                <a:ea typeface="+mn-ea"/>
                <a:cs typeface="+mn-cs"/>
              </a:rPr>
              <a:t>перед самим собой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в его самоопределении</a:t>
            </a:r>
            <a:r>
              <a:rPr lang="ru-RU" sz="2300" dirty="0">
                <a:latin typeface="+mn-lt"/>
                <a:ea typeface="+mn-ea"/>
                <a:cs typeface="+mn-cs"/>
              </a:rPr>
              <a:t>, сопоставляя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4 совокупности.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478977" y="2758406"/>
            <a:ext cx="7315200" cy="2705100"/>
            <a:chOff x="0" y="0"/>
            <a:chExt cx="2476500" cy="124777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0" y="0"/>
              <a:ext cx="2476500" cy="1247775"/>
              <a:chOff x="0" y="0"/>
              <a:chExt cx="2476500" cy="1247775"/>
            </a:xfrm>
          </p:grpSpPr>
          <p:sp>
            <p:nvSpPr>
              <p:cNvPr id="21" name="Овал 20"/>
              <p:cNvSpPr/>
              <p:nvPr/>
            </p:nvSpPr>
            <p:spPr>
              <a:xfrm>
                <a:off x="809625" y="285750"/>
                <a:ext cx="723900" cy="666750"/>
              </a:xfrm>
              <a:prstGeom prst="ellips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8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rPr>
                  <a:t>цель</a:t>
                </a: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0" y="0"/>
                <a:ext cx="2476500" cy="1247775"/>
                <a:chOff x="0" y="0"/>
                <a:chExt cx="2476500" cy="1247775"/>
              </a:xfrm>
            </p:grpSpPr>
            <p:sp>
              <p:nvSpPr>
                <p:cNvPr id="23" name="Надпись 1"/>
                <p:cNvSpPr txBox="1"/>
                <p:nvPr/>
              </p:nvSpPr>
              <p:spPr>
                <a:xfrm>
                  <a:off x="0" y="0"/>
                  <a:ext cx="9620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endParaRPr lang="ru-RU" sz="14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ru-RU" sz="2300" dirty="0">
                      <a:solidFill>
                        <a:schemeClr val="tx1"/>
                      </a:solidFill>
                    </a:rPr>
                    <a:t>Внешнее требование</a:t>
                  </a:r>
                </a:p>
              </p:txBody>
            </p:sp>
            <p:sp>
              <p:nvSpPr>
                <p:cNvPr id="24" name="Надпись 2"/>
                <p:cNvSpPr txBox="1"/>
                <p:nvPr/>
              </p:nvSpPr>
              <p:spPr>
                <a:xfrm>
                  <a:off x="1438275" y="0"/>
                  <a:ext cx="10382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sz="14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/>
                  <a:r>
                    <a:rPr lang="ru-RU" sz="2300" dirty="0">
                      <a:solidFill>
                        <a:schemeClr val="tx1"/>
                      </a:solidFill>
                    </a:rPr>
                    <a:t>Потребности субъекта</a:t>
                  </a:r>
                </a:p>
              </p:txBody>
            </p:sp>
            <p:sp>
              <p:nvSpPr>
                <p:cNvPr id="25" name="Надпись 4"/>
                <p:cNvSpPr txBox="1"/>
                <p:nvPr/>
              </p:nvSpPr>
              <p:spPr>
                <a:xfrm>
                  <a:off x="1419225" y="790575"/>
                  <a:ext cx="1038225" cy="4572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prstClr val="black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 sz="1400" b="1" dirty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endParaRPr>
                </a:p>
                <a:p>
                  <a:pPr algn="ctr"/>
                  <a:r>
                    <a:rPr lang="ru-RU" sz="2300" dirty="0">
                      <a:solidFill>
                        <a:schemeClr val="tx1"/>
                      </a:solidFill>
                    </a:rPr>
                    <a:t>Способы субъекта</a:t>
                  </a:r>
                </a:p>
              </p:txBody>
            </p:sp>
            <p:grpSp>
              <p:nvGrpSpPr>
                <p:cNvPr id="26" name="Группа 25"/>
                <p:cNvGrpSpPr/>
                <p:nvPr/>
              </p:nvGrpSpPr>
              <p:grpSpPr>
                <a:xfrm>
                  <a:off x="0" y="790575"/>
                  <a:ext cx="962025" cy="457200"/>
                  <a:chOff x="0" y="0"/>
                  <a:chExt cx="962025" cy="457200"/>
                </a:xfrm>
              </p:grpSpPr>
              <p:sp>
                <p:nvSpPr>
                  <p:cNvPr id="27" name="Надпись 3"/>
                  <p:cNvSpPr txBox="1"/>
                  <p:nvPr/>
                </p:nvSpPr>
                <p:spPr>
                  <a:xfrm>
                    <a:off x="0" y="0"/>
                    <a:ext cx="962025" cy="4572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solidFill>
                      <a:prstClr val="black"/>
                    </a:solidFill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endParaRPr lang="ru-RU" sz="800" b="1" dirty="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ru-RU" sz="2300" dirty="0">
                        <a:solidFill>
                          <a:schemeClr val="tx1"/>
                        </a:solidFill>
                      </a:rPr>
                      <a:t>Условия</a:t>
                    </a:r>
                  </a:p>
                </p:txBody>
              </p:sp>
              <p:grpSp>
                <p:nvGrpSpPr>
                  <p:cNvPr id="28" name="Группа 27"/>
                  <p:cNvGrpSpPr/>
                  <p:nvPr/>
                </p:nvGrpSpPr>
                <p:grpSpPr>
                  <a:xfrm>
                    <a:off x="86994" y="274502"/>
                    <a:ext cx="428625" cy="66675"/>
                    <a:chOff x="-8256" y="-1723"/>
                    <a:chExt cx="428625" cy="66675"/>
                  </a:xfrm>
                </p:grpSpPr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>
                      <a:off x="-8256" y="0"/>
                      <a:ext cx="42862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Прямая соединительная линия 30"/>
                    <p:cNvCxnSpPr/>
                    <p:nvPr/>
                  </p:nvCxnSpPr>
                  <p:spPr>
                    <a:xfrm>
                      <a:off x="419100" y="-1723"/>
                      <a:ext cx="0" cy="66675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Прямая со стрелкой 28"/>
                  <p:cNvCxnSpPr/>
                  <p:nvPr/>
                </p:nvCxnSpPr>
                <p:spPr>
                  <a:xfrm flipV="1">
                    <a:off x="609600" y="247650"/>
                    <a:ext cx="238125" cy="13335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Группа 8"/>
            <p:cNvGrpSpPr/>
            <p:nvPr/>
          </p:nvGrpSpPr>
          <p:grpSpPr>
            <a:xfrm>
              <a:off x="1876425" y="457200"/>
              <a:ext cx="152400" cy="342900"/>
              <a:chOff x="0" y="0"/>
              <a:chExt cx="152400" cy="342900"/>
            </a:xfrm>
          </p:grpSpPr>
          <p:cxnSp>
            <p:nvCxnSpPr>
              <p:cNvPr id="19" name="Прямая со стрелкой 18"/>
              <p:cNvCxnSpPr/>
              <p:nvPr/>
            </p:nvCxnSpPr>
            <p:spPr>
              <a:xfrm>
                <a:off x="152400" y="9525"/>
                <a:ext cx="0" cy="3143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 flipV="1">
                <a:off x="0" y="0"/>
                <a:ext cx="0" cy="3429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"/>
            <p:cNvGrpSpPr/>
            <p:nvPr/>
          </p:nvGrpSpPr>
          <p:grpSpPr>
            <a:xfrm>
              <a:off x="419100" y="457200"/>
              <a:ext cx="152400" cy="342900"/>
              <a:chOff x="0" y="0"/>
              <a:chExt cx="152400" cy="342900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>
                <a:off x="152400" y="9525"/>
                <a:ext cx="0" cy="3143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0" y="0"/>
                <a:ext cx="0" cy="3429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/>
            <p:cNvGrpSpPr/>
            <p:nvPr/>
          </p:nvGrpSpPr>
          <p:grpSpPr>
            <a:xfrm>
              <a:off x="962025" y="95250"/>
              <a:ext cx="476250" cy="104775"/>
              <a:chOff x="0" y="0"/>
              <a:chExt cx="476250" cy="104775"/>
            </a:xfrm>
          </p:grpSpPr>
          <p:cxnSp>
            <p:nvCxnSpPr>
              <p:cNvPr id="15" name="Прямая со стрелкой 14"/>
              <p:cNvCxnSpPr/>
              <p:nvPr/>
            </p:nvCxnSpPr>
            <p:spPr>
              <a:xfrm>
                <a:off x="9525" y="0"/>
                <a:ext cx="4667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 flipH="1">
                <a:off x="0" y="104775"/>
                <a:ext cx="4762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952500" y="1057275"/>
              <a:ext cx="476250" cy="104775"/>
              <a:chOff x="0" y="0"/>
              <a:chExt cx="476250" cy="104775"/>
            </a:xfrm>
          </p:grpSpPr>
          <p:cxnSp>
            <p:nvCxnSpPr>
              <p:cNvPr id="13" name="Прямая со стрелкой 12"/>
              <p:cNvCxnSpPr/>
              <p:nvPr/>
            </p:nvCxnSpPr>
            <p:spPr>
              <a:xfrm>
                <a:off x="9525" y="0"/>
                <a:ext cx="4667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flipH="1">
                <a:off x="0" y="104775"/>
                <a:ext cx="4762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294967" y="835325"/>
            <a:ext cx="11635091" cy="77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6450" indent="-806450"/>
            <a:r>
              <a:rPr lang="ru-RU" sz="2300" b="1" dirty="0">
                <a:latin typeface="+mn-lt"/>
                <a:ea typeface="+mn-ea"/>
                <a:cs typeface="+mn-cs"/>
              </a:rPr>
              <a:t>Цель</a:t>
            </a:r>
            <a:r>
              <a:rPr lang="ru-RU" sz="2300" dirty="0">
                <a:latin typeface="+mn-lt"/>
                <a:ea typeface="+mn-ea"/>
                <a:cs typeface="+mn-cs"/>
              </a:rPr>
              <a:t> – </a:t>
            </a:r>
            <a:r>
              <a:rPr lang="ru-RU" sz="2300" u="sng" dirty="0">
                <a:latin typeface="+mn-lt"/>
                <a:ea typeface="+mn-ea"/>
                <a:cs typeface="+mn-cs"/>
              </a:rPr>
              <a:t>осознанный</a:t>
            </a:r>
            <a:r>
              <a:rPr lang="ru-RU" sz="2300" dirty="0">
                <a:latin typeface="+mn-lt"/>
                <a:ea typeface="+mn-ea"/>
                <a:cs typeface="+mn-cs"/>
              </a:rPr>
              <a:t> </a:t>
            </a:r>
            <a:r>
              <a:rPr lang="ru-RU" sz="2300" b="1" dirty="0">
                <a:latin typeface="+mn-lt"/>
                <a:ea typeface="+mn-ea"/>
                <a:cs typeface="+mn-cs"/>
              </a:rPr>
              <a:t>образ</a:t>
            </a:r>
            <a:r>
              <a:rPr lang="ru-RU" sz="2300" dirty="0">
                <a:latin typeface="+mn-lt"/>
                <a:ea typeface="+mn-ea"/>
                <a:cs typeface="+mn-cs"/>
              </a:rPr>
              <a:t> предвосхищаемого (предполагаемого) результата,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на достижение которого направлены действия субъекта деятельности.</a:t>
            </a: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244863" y="5540182"/>
            <a:ext cx="11763682" cy="1053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300" dirty="0">
                <a:latin typeface="+mn-lt"/>
                <a:ea typeface="+mn-ea"/>
                <a:cs typeface="+mn-cs"/>
              </a:rPr>
              <a:t>Осознание цели происходит в понимании её реализуемости. Цель может стать силой, изменяющей действительность, только при использовании определённых средств и </a:t>
            </a:r>
            <a:br>
              <a:rPr lang="ru-RU" sz="2300" dirty="0">
                <a:latin typeface="+mn-lt"/>
                <a:ea typeface="+mn-ea"/>
                <a:cs typeface="+mn-cs"/>
              </a:rPr>
            </a:br>
            <a:r>
              <a:rPr lang="ru-RU" sz="2300" dirty="0">
                <a:latin typeface="+mn-lt"/>
                <a:ea typeface="+mn-ea"/>
                <a:cs typeface="+mn-cs"/>
              </a:rPr>
              <a:t>в соответствующих условиях (обстоятельствах), необходимых для практической реализации. 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77A6E0EA-838F-4511-9B98-7013991C41FC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0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380" y="1313808"/>
            <a:ext cx="11513820" cy="41725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Определить образовательные результаты с учётом рекомендаций «ядерной» группы.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1.7. Совершенствовать систему воспитания в части целенаправленного формирования приоритетно выделяемых качеств личности как образовательных результатов.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1.9. Совершенствовать механизм формирования образовательных результатов, планируемых в дополнительном образовании.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Концепция развития дополнительного образования до 2030 года</a:t>
            </a:r>
            <a:endParaRPr lang="ru-RU" sz="2400" dirty="0"/>
          </a:p>
          <a:p>
            <a:pPr marL="1166813" indent="-447675" algn="just">
              <a:lnSpc>
                <a:spcPct val="100000"/>
              </a:lnSpc>
              <a:spcBef>
                <a:spcPts val="0"/>
              </a:spcBef>
              <a:buNone/>
              <a:tabLst>
                <a:tab pos="992188" algn="l"/>
              </a:tabLst>
            </a:pPr>
            <a:r>
              <a:rPr lang="ru-RU" sz="2400" b="1" dirty="0"/>
              <a:t>Аспекты развития человека </a:t>
            </a:r>
          </a:p>
          <a:p>
            <a:pPr marL="1166813" indent="-447675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400" dirty="0"/>
              <a:t>Интеллектуальное развитие</a:t>
            </a:r>
          </a:p>
          <a:p>
            <a:pPr marL="1166813" indent="-447675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400" dirty="0"/>
              <a:t>Духовно-нравственное развитие</a:t>
            </a:r>
          </a:p>
          <a:p>
            <a:pPr marL="1166813" indent="-447675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400" dirty="0"/>
              <a:t>Эмоционально-эстетическое развитие</a:t>
            </a:r>
          </a:p>
          <a:p>
            <a:pPr marL="1166813" indent="-447675" algn="just">
              <a:lnSpc>
                <a:spcPct val="100000"/>
              </a:lnSpc>
              <a:spcBef>
                <a:spcPts val="0"/>
              </a:spcBef>
              <a:tabLst>
                <a:tab pos="992188" algn="l"/>
              </a:tabLst>
            </a:pPr>
            <a:r>
              <a:rPr lang="ru-RU" sz="2400" dirty="0"/>
              <a:t>Физиологическое развитие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C7B6A339-7643-491B-88CE-AF8C4A97840C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17B8F3A-BD47-43B5-9E98-11F882DA0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54" y="764542"/>
            <a:ext cx="11239123" cy="549266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+mn-lt"/>
                <a:ea typeface="+mn-ea"/>
                <a:cs typeface="+mn-cs"/>
              </a:rPr>
              <a:t>Направление 1. Достижение образовательных результатов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0EBC3DB-AE24-4343-B9EA-4CDC358D35BA}"/>
              </a:ext>
            </a:extLst>
          </p:cNvPr>
          <p:cNvGrpSpPr/>
          <p:nvPr/>
        </p:nvGrpSpPr>
        <p:grpSpPr>
          <a:xfrm>
            <a:off x="5391493" y="3821436"/>
            <a:ext cx="6264059" cy="2205218"/>
            <a:chOff x="5264627" y="3541061"/>
            <a:chExt cx="6264059" cy="2205218"/>
          </a:xfrm>
        </p:grpSpPr>
        <p:grpSp>
          <p:nvGrpSpPr>
            <p:cNvPr id="5" name="Group 23">
              <a:extLst>
                <a:ext uri="{FF2B5EF4-FFF2-40B4-BE49-F238E27FC236}">
                  <a16:creationId xmlns:a16="http://schemas.microsoft.com/office/drawing/2014/main" id="{82AFBD9B-B3B5-4E7D-9CB1-694DB4AE0527}"/>
                </a:ext>
              </a:extLst>
            </p:cNvPr>
            <p:cNvGrpSpPr>
              <a:grpSpLocks/>
            </p:cNvGrpSpPr>
            <p:nvPr/>
          </p:nvGrpSpPr>
          <p:grpSpPr bwMode="auto">
            <a:xfrm rot="20864015">
              <a:off x="8583657" y="4398464"/>
              <a:ext cx="376664" cy="446888"/>
              <a:chOff x="2306" y="4899"/>
              <a:chExt cx="413" cy="545"/>
            </a:xfrm>
          </p:grpSpPr>
          <p:sp>
            <p:nvSpPr>
              <p:cNvPr id="6" name="Arc 24">
                <a:extLst>
                  <a:ext uri="{FF2B5EF4-FFF2-40B4-BE49-F238E27FC236}">
                    <a16:creationId xmlns:a16="http://schemas.microsoft.com/office/drawing/2014/main" id="{B276A740-924B-4D39-AC1A-DF183C91655D}"/>
                  </a:ext>
                </a:extLst>
              </p:cNvPr>
              <p:cNvSpPr>
                <a:spLocks/>
              </p:cNvSpPr>
              <p:nvPr/>
            </p:nvSpPr>
            <p:spPr bwMode="auto">
              <a:xfrm rot="11089716">
                <a:off x="2306" y="4899"/>
                <a:ext cx="413" cy="285"/>
              </a:xfrm>
              <a:custGeom>
                <a:avLst/>
                <a:gdLst>
                  <a:gd name="G0" fmla="+- 9697 0 0"/>
                  <a:gd name="G1" fmla="+- 21600 0 0"/>
                  <a:gd name="G2" fmla="+- 21600 0 0"/>
                  <a:gd name="T0" fmla="*/ 0 w 24710"/>
                  <a:gd name="T1" fmla="*/ 2299 h 21600"/>
                  <a:gd name="T2" fmla="*/ 24710 w 24710"/>
                  <a:gd name="T3" fmla="*/ 6071 h 21600"/>
                  <a:gd name="T4" fmla="*/ 9697 w 2471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10" h="21600" fill="none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</a:path>
                  <a:path w="24710" h="21600" stroke="0" extrusionOk="0">
                    <a:moveTo>
                      <a:pt x="0" y="2299"/>
                    </a:moveTo>
                    <a:cubicBezTo>
                      <a:pt x="3008" y="787"/>
                      <a:pt x="6329" y="0"/>
                      <a:pt x="9697" y="0"/>
                    </a:cubicBezTo>
                    <a:cubicBezTo>
                      <a:pt x="15299" y="0"/>
                      <a:pt x="20682" y="2176"/>
                      <a:pt x="24710" y="6070"/>
                    </a:cubicBezTo>
                    <a:lnTo>
                      <a:pt x="9697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7" name="Group 25">
                <a:extLst>
                  <a:ext uri="{FF2B5EF4-FFF2-40B4-BE49-F238E27FC236}">
                    <a16:creationId xmlns:a16="http://schemas.microsoft.com/office/drawing/2014/main" id="{51AD6ABC-049B-4D11-9B3B-07999E6E3D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582515">
                <a:off x="2307" y="5100"/>
                <a:ext cx="365" cy="344"/>
                <a:chOff x="2241" y="5110"/>
                <a:chExt cx="510" cy="444"/>
              </a:xfrm>
            </p:grpSpPr>
            <p:sp>
              <p:nvSpPr>
                <p:cNvPr id="9" name="Arc 26">
                  <a:extLst>
                    <a:ext uri="{FF2B5EF4-FFF2-40B4-BE49-F238E27FC236}">
                      <a16:creationId xmlns:a16="http://schemas.microsoft.com/office/drawing/2014/main" id="{84579E8B-2BF8-47A4-B3A1-952CC89E81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14554">
                  <a:off x="224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" name="Arc 27">
                  <a:extLst>
                    <a:ext uri="{FF2B5EF4-FFF2-40B4-BE49-F238E27FC236}">
                      <a16:creationId xmlns:a16="http://schemas.microsoft.com/office/drawing/2014/main" id="{DCC2F0CF-FDE5-45EF-9378-4823400E6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8036" flipH="1">
                  <a:off x="2491" y="5110"/>
                  <a:ext cx="260" cy="444"/>
                </a:xfrm>
                <a:custGeom>
                  <a:avLst/>
                  <a:gdLst>
                    <a:gd name="G0" fmla="+- 0 0 0"/>
                    <a:gd name="G1" fmla="+- 20829 0 0"/>
                    <a:gd name="G2" fmla="+- 21600 0 0"/>
                    <a:gd name="T0" fmla="*/ 5719 w 21600"/>
                    <a:gd name="T1" fmla="*/ 0 h 20829"/>
                    <a:gd name="T2" fmla="*/ 21600 w 21600"/>
                    <a:gd name="T3" fmla="*/ 20829 h 20829"/>
                    <a:gd name="T4" fmla="*/ 0 w 21600"/>
                    <a:gd name="T5" fmla="*/ 20829 h 208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829" fill="none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</a:path>
                    <a:path w="21600" h="20829" stroke="0" extrusionOk="0">
                      <a:moveTo>
                        <a:pt x="5719" y="-1"/>
                      </a:moveTo>
                      <a:cubicBezTo>
                        <a:pt x="15098" y="2575"/>
                        <a:pt x="21600" y="11102"/>
                        <a:pt x="21600" y="20829"/>
                      </a:cubicBezTo>
                      <a:lnTo>
                        <a:pt x="0" y="20829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8" name="Oval 28">
                <a:extLst>
                  <a:ext uri="{FF2B5EF4-FFF2-40B4-BE49-F238E27FC236}">
                    <a16:creationId xmlns:a16="http://schemas.microsoft.com/office/drawing/2014/main" id="{A61F9D4C-B3AD-4375-B992-D4A7116A5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6" y="4914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A698072F-F63A-4C67-9426-D0912AEE237D}"/>
                </a:ext>
              </a:extLst>
            </p:cNvPr>
            <p:cNvSpPr/>
            <p:nvPr/>
          </p:nvSpPr>
          <p:spPr>
            <a:xfrm rot="1086780">
              <a:off x="5264627" y="3636749"/>
              <a:ext cx="3953874" cy="9871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dirty="0"/>
                <a:t>Интеллектуальный</a:t>
              </a: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511963FF-12C3-40A2-AF94-BC8E16D044B7}"/>
                </a:ext>
              </a:extLst>
            </p:cNvPr>
            <p:cNvSpPr/>
            <p:nvPr/>
          </p:nvSpPr>
          <p:spPr>
            <a:xfrm rot="20247878">
              <a:off x="5600938" y="4720621"/>
              <a:ext cx="3664087" cy="10080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dirty="0"/>
                <a:t>Физиологический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B0D4E163-6B2D-4D6A-8092-3D068D757B90}"/>
                </a:ext>
              </a:extLst>
            </p:cNvPr>
            <p:cNvSpPr/>
            <p:nvPr/>
          </p:nvSpPr>
          <p:spPr>
            <a:xfrm rot="1850866">
              <a:off x="8266981" y="4670843"/>
              <a:ext cx="3035870" cy="10754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000" dirty="0"/>
                <a:t>Духовно-нравственный</a:t>
              </a:r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2ED61581-3631-49F8-A78B-6961F74151D6}"/>
                </a:ext>
              </a:extLst>
            </p:cNvPr>
            <p:cNvSpPr/>
            <p:nvPr/>
          </p:nvSpPr>
          <p:spPr>
            <a:xfrm rot="20121914">
              <a:off x="8286057" y="3541061"/>
              <a:ext cx="3242629" cy="11101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ru-RU" sz="2000" dirty="0"/>
                <a:t>Эмоционально-эстетический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10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/>
              <a:t>Интеллектуальное развитие </a:t>
            </a:r>
            <a:r>
              <a:rPr lang="ru-RU" sz="22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ru-RU" sz="22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200" dirty="0"/>
              <a:t> </a:t>
            </a:r>
            <a:r>
              <a:rPr lang="ru-RU" sz="2200" dirty="0">
                <a:solidFill>
                  <a:srgbClr val="000000"/>
                </a:solidFill>
              </a:rPr>
              <a:t>формирование способности к овладению и пользованию различными типами мышления (эмпирическим, образным, теоретич</a:t>
            </a: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еским, конкретно-историческим, диалектическим в их единстве), </a:t>
            </a:r>
            <a:r>
              <a:rPr lang="ru-RU" sz="2200" dirty="0"/>
              <a:t>умение подвергать самостоятельному анализу события и явления действительности, делать самостоятельные выводы и обобщения, а также владение и свободное пользование словарным богатством языка.</a:t>
            </a:r>
          </a:p>
          <a:p>
            <a:pPr marL="0" indent="0" algn="just">
              <a:buNone/>
            </a:pPr>
            <a:r>
              <a:rPr lang="ru-RU" sz="2200" b="1" dirty="0"/>
              <a:t>Духовно-нравственное развитие </a:t>
            </a:r>
            <a:r>
              <a:rPr lang="ru-RU" sz="22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</a:t>
            </a:r>
            <a:r>
              <a:rPr lang="ru-RU" sz="2200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200" dirty="0"/>
              <a:t>осуществляемое в процессе социализации последовательное расширение и укрепление ценностно-смысловой сферы личности, формирование способности человека оценивать и сознательно выстраивать на основе традиционных моральных норм и нравственных идеалов отношение к себе, другим людям, обществу, государству, Отечеству, миру в целом.</a:t>
            </a:r>
          </a:p>
          <a:p>
            <a:pPr marL="0" indent="0" algn="just">
              <a:buNone/>
            </a:pPr>
            <a:r>
              <a:rPr lang="ru-RU" sz="2200" b="1" dirty="0"/>
              <a:t>Эмоционально-эстетическое развитие </a:t>
            </a:r>
            <a:r>
              <a:rPr lang="ru-RU" sz="22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sz="2200" dirty="0"/>
              <a:t>формирование</a:t>
            </a:r>
            <a:r>
              <a:rPr lang="ru-RU" sz="22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200" dirty="0"/>
              <a:t>способности к восприятию и пониманию прекрасного в искусстве и действительности с выработкой эстетической чуткости и вкуса вместе со стремлением и умением вносить элементы прекрасного во все стороны бытия, а также с посильным проявлением себя в искусстве.</a:t>
            </a:r>
          </a:p>
          <a:p>
            <a:pPr marL="0" indent="0" algn="just">
              <a:buNone/>
            </a:pPr>
            <a:r>
              <a:rPr lang="ru-RU" sz="2200" b="1" dirty="0"/>
              <a:t>Физиологическое развитие </a:t>
            </a:r>
            <a:r>
              <a:rPr lang="ru-RU" sz="2200" b="1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– </a:t>
            </a:r>
            <a:r>
              <a:rPr lang="ru-RU" sz="2200" dirty="0"/>
              <a:t>комплексный процесс количественных и качественных изменений в организме человека с формированием способности усиливать определенные его функции (свойства памяти, физическая сила, выносливость, гармония в движениях).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2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0EAE1136-280F-4875-B6B8-E72EB8745152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84E31B-EEEB-4398-9100-1E3058DF1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88" t="16094" r="18594" b="9981"/>
          <a:stretch/>
        </p:blipFill>
        <p:spPr>
          <a:xfrm>
            <a:off x="500823" y="1169196"/>
            <a:ext cx="11154729" cy="5579520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E4357B7-334D-41DF-9F43-995A4DC87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54" y="764542"/>
            <a:ext cx="11239123" cy="549266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+mn-lt"/>
                <a:ea typeface="+mn-ea"/>
                <a:cs typeface="+mn-cs"/>
              </a:rPr>
              <a:t>Направление 1. Достижение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5784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1.9. Совершенствовать механизм формирования образовательных результатов, планируемых в дополнительном образовании.</a:t>
            </a:r>
          </a:p>
          <a:p>
            <a:pPr marL="0" indent="0" algn="just">
              <a:buNone/>
            </a:pPr>
            <a:r>
              <a:rPr lang="ru-RU" sz="2200" dirty="0"/>
              <a:t>1.9.1. Определить образовательные результаты, приоритетно выделив </a:t>
            </a:r>
            <a:br>
              <a:rPr lang="ru-RU" sz="2200" dirty="0"/>
            </a:br>
            <a:r>
              <a:rPr lang="ru-RU" sz="2200" dirty="0"/>
              <a:t>не более 3-х личностных качеств и не более 3-х умений с учётом рекомендаций «ядерной» группы результатов КСКО, для целенаправленного формирования в 2020-2021 учебном году, используя ресурс и возможности дополнительного образования.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85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0EAE1136-280F-4875-B6B8-E72EB8745152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E9443C6-569C-4ADA-B0F2-AC63C2FE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54" y="764542"/>
            <a:ext cx="11239123" cy="549266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+mn-lt"/>
                <a:ea typeface="+mn-ea"/>
                <a:cs typeface="+mn-cs"/>
              </a:rPr>
              <a:t>Направление 1. Достижение образовательных результатов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F838A0C-B033-46A7-BC0E-BD0535B963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44" t="17399" r="18907" b="9147"/>
          <a:stretch/>
        </p:blipFill>
        <p:spPr>
          <a:xfrm>
            <a:off x="500823" y="1194310"/>
            <a:ext cx="11239123" cy="558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5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75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программ</a:t>
            </a:r>
            <a:r>
              <a:rPr lang="ru-RU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дополнительного образования </a:t>
            </a: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всего</a:t>
            </a:r>
            <a:r>
              <a:rPr lang="ru-RU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каждому направлению, по аспекту развития* и возрастной категории</a:t>
            </a: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F6BEBEF-0723-4BF8-9D0D-41C965EA2A21}"/>
              </a:ext>
            </a:extLst>
          </p:cNvPr>
          <p:cNvGraphicFramePr>
            <a:graphicFrameLocks noGrp="1"/>
          </p:cNvGraphicFramePr>
          <p:nvPr/>
        </p:nvGraphicFramePr>
        <p:xfrm>
          <a:off x="1" y="1547446"/>
          <a:ext cx="12192000" cy="4689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695">
                  <a:extLst>
                    <a:ext uri="{9D8B030D-6E8A-4147-A177-3AD203B41FA5}">
                      <a16:colId xmlns:a16="http://schemas.microsoft.com/office/drawing/2014/main" val="175042840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10682659"/>
                    </a:ext>
                  </a:extLst>
                </a:gridCol>
                <a:gridCol w="3293281">
                  <a:extLst>
                    <a:ext uri="{9D8B030D-6E8A-4147-A177-3AD203B41FA5}">
                      <a16:colId xmlns:a16="http://schemas.microsoft.com/office/drawing/2014/main" val="1742079550"/>
                    </a:ext>
                  </a:extLst>
                </a:gridCol>
                <a:gridCol w="563479">
                  <a:extLst>
                    <a:ext uri="{9D8B030D-6E8A-4147-A177-3AD203B41FA5}">
                      <a16:colId xmlns:a16="http://schemas.microsoft.com/office/drawing/2014/main" val="973735121"/>
                    </a:ext>
                  </a:extLst>
                </a:gridCol>
                <a:gridCol w="556193">
                  <a:extLst>
                    <a:ext uri="{9D8B030D-6E8A-4147-A177-3AD203B41FA5}">
                      <a16:colId xmlns:a16="http://schemas.microsoft.com/office/drawing/2014/main" val="3008140292"/>
                    </a:ext>
                  </a:extLst>
                </a:gridCol>
                <a:gridCol w="556193">
                  <a:extLst>
                    <a:ext uri="{9D8B030D-6E8A-4147-A177-3AD203B41FA5}">
                      <a16:colId xmlns:a16="http://schemas.microsoft.com/office/drawing/2014/main" val="3832922296"/>
                    </a:ext>
                  </a:extLst>
                </a:gridCol>
                <a:gridCol w="607841">
                  <a:extLst>
                    <a:ext uri="{9D8B030D-6E8A-4147-A177-3AD203B41FA5}">
                      <a16:colId xmlns:a16="http://schemas.microsoft.com/office/drawing/2014/main" val="2421038395"/>
                    </a:ext>
                  </a:extLst>
                </a:gridCol>
                <a:gridCol w="116918">
                  <a:extLst>
                    <a:ext uri="{9D8B030D-6E8A-4147-A177-3AD203B41FA5}">
                      <a16:colId xmlns:a16="http://schemas.microsoft.com/office/drawing/2014/main" val="3724103785"/>
                    </a:ext>
                  </a:extLst>
                </a:gridCol>
                <a:gridCol w="613136">
                  <a:extLst>
                    <a:ext uri="{9D8B030D-6E8A-4147-A177-3AD203B41FA5}">
                      <a16:colId xmlns:a16="http://schemas.microsoft.com/office/drawing/2014/main" val="2431844818"/>
                    </a:ext>
                  </a:extLst>
                </a:gridCol>
                <a:gridCol w="767488">
                  <a:extLst>
                    <a:ext uri="{9D8B030D-6E8A-4147-A177-3AD203B41FA5}">
                      <a16:colId xmlns:a16="http://schemas.microsoft.com/office/drawing/2014/main" val="2116705646"/>
                    </a:ext>
                  </a:extLst>
                </a:gridCol>
                <a:gridCol w="644849">
                  <a:extLst>
                    <a:ext uri="{9D8B030D-6E8A-4147-A177-3AD203B41FA5}">
                      <a16:colId xmlns:a16="http://schemas.microsoft.com/office/drawing/2014/main" val="610050775"/>
                    </a:ext>
                  </a:extLst>
                </a:gridCol>
                <a:gridCol w="754835">
                  <a:extLst>
                    <a:ext uri="{9D8B030D-6E8A-4147-A177-3AD203B41FA5}">
                      <a16:colId xmlns:a16="http://schemas.microsoft.com/office/drawing/2014/main" val="1326933841"/>
                    </a:ext>
                  </a:extLst>
                </a:gridCol>
                <a:gridCol w="541627">
                  <a:extLst>
                    <a:ext uri="{9D8B030D-6E8A-4147-A177-3AD203B41FA5}">
                      <a16:colId xmlns:a16="http://schemas.microsoft.com/office/drawing/2014/main" val="1240754939"/>
                    </a:ext>
                  </a:extLst>
                </a:gridCol>
                <a:gridCol w="116918">
                  <a:extLst>
                    <a:ext uri="{9D8B030D-6E8A-4147-A177-3AD203B41FA5}">
                      <a16:colId xmlns:a16="http://schemas.microsoft.com/office/drawing/2014/main" val="2428251063"/>
                    </a:ext>
                  </a:extLst>
                </a:gridCol>
                <a:gridCol w="541627">
                  <a:extLst>
                    <a:ext uri="{9D8B030D-6E8A-4147-A177-3AD203B41FA5}">
                      <a16:colId xmlns:a16="http://schemas.microsoft.com/office/drawing/2014/main" val="306223018"/>
                    </a:ext>
                  </a:extLst>
                </a:gridCol>
                <a:gridCol w="558180">
                  <a:extLst>
                    <a:ext uri="{9D8B030D-6E8A-4147-A177-3AD203B41FA5}">
                      <a16:colId xmlns:a16="http://schemas.microsoft.com/office/drawing/2014/main" val="3853210609"/>
                    </a:ext>
                  </a:extLst>
                </a:gridCol>
                <a:gridCol w="558180">
                  <a:extLst>
                    <a:ext uri="{9D8B030D-6E8A-4147-A177-3AD203B41FA5}">
                      <a16:colId xmlns:a16="http://schemas.microsoft.com/office/drawing/2014/main" val="1809926338"/>
                    </a:ext>
                  </a:extLst>
                </a:gridCol>
              </a:tblGrid>
              <a:tr h="7272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Аспект развития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Интеллектуальный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Духовно-нравственный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Эмоционально-эстетический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Физиологический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251708"/>
                  </a:ext>
                </a:extLst>
              </a:tr>
              <a:tr h="468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6682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Направленность \ Возраст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10-14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15-17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10-14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15-17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10-14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15-17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10-14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15-17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167952"/>
                  </a:ext>
                </a:extLst>
              </a:tr>
              <a:tr h="584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из них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Научно-технические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984433"/>
                  </a:ext>
                </a:extLst>
              </a:tr>
              <a:tr h="555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Естественно-научные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547628"/>
                  </a:ext>
                </a:extLst>
              </a:tr>
              <a:tr h="727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Художественно-эстетические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855902"/>
                  </a:ext>
                </a:extLst>
              </a:tr>
              <a:tr h="55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800050"/>
                  </a:ext>
                </a:extLst>
              </a:tr>
              <a:tr h="542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506200"/>
                  </a:ext>
                </a:extLst>
              </a:tr>
              <a:tr h="531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44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872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7"/>
            <a:ext cx="11364352" cy="21799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Цели Национального проекта «Образование»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Цель федерального проекта «Успех каждого ребёнка»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dirty="0">
                <a:cs typeface="Times New Roman" panose="02020603050405020304" pitchFamily="18" charset="0"/>
              </a:rPr>
              <a:t>Обеспечение к 2024 году для не менее 80 % детей в возрасте от 5 до 18 лет доступных условий для воспитания гармонично развитой и социально ответственной личности.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2A2AB92-09D2-4CDB-B54B-B164D8D5274A}"/>
              </a:ext>
            </a:extLst>
          </p:cNvPr>
          <p:cNvGraphicFramePr>
            <a:graphicFrameLocks noGrp="1"/>
          </p:cNvGraphicFramePr>
          <p:nvPr/>
        </p:nvGraphicFramePr>
        <p:xfrm>
          <a:off x="668215" y="2812149"/>
          <a:ext cx="11036106" cy="2752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5828">
                  <a:extLst>
                    <a:ext uri="{9D8B030D-6E8A-4147-A177-3AD203B41FA5}">
                      <a16:colId xmlns:a16="http://schemas.microsoft.com/office/drawing/2014/main" val="110971275"/>
                    </a:ext>
                  </a:extLst>
                </a:gridCol>
                <a:gridCol w="746266">
                  <a:extLst>
                    <a:ext uri="{9D8B030D-6E8A-4147-A177-3AD203B41FA5}">
                      <a16:colId xmlns:a16="http://schemas.microsoft.com/office/drawing/2014/main" val="2377102939"/>
                    </a:ext>
                  </a:extLst>
                </a:gridCol>
                <a:gridCol w="745214">
                  <a:extLst>
                    <a:ext uri="{9D8B030D-6E8A-4147-A177-3AD203B41FA5}">
                      <a16:colId xmlns:a16="http://schemas.microsoft.com/office/drawing/2014/main" val="2891502413"/>
                    </a:ext>
                  </a:extLst>
                </a:gridCol>
                <a:gridCol w="746266">
                  <a:extLst>
                    <a:ext uri="{9D8B030D-6E8A-4147-A177-3AD203B41FA5}">
                      <a16:colId xmlns:a16="http://schemas.microsoft.com/office/drawing/2014/main" val="3499846597"/>
                    </a:ext>
                  </a:extLst>
                </a:gridCol>
                <a:gridCol w="746266">
                  <a:extLst>
                    <a:ext uri="{9D8B030D-6E8A-4147-A177-3AD203B41FA5}">
                      <a16:colId xmlns:a16="http://schemas.microsoft.com/office/drawing/2014/main" val="2710290199"/>
                    </a:ext>
                  </a:extLst>
                </a:gridCol>
                <a:gridCol w="746266">
                  <a:extLst>
                    <a:ext uri="{9D8B030D-6E8A-4147-A177-3AD203B41FA5}">
                      <a16:colId xmlns:a16="http://schemas.microsoft.com/office/drawing/2014/main" val="527365816"/>
                    </a:ext>
                  </a:extLst>
                </a:gridCol>
              </a:tblGrid>
              <a:tr h="351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Целевой показатель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964611"/>
                  </a:ext>
                </a:extLst>
              </a:tr>
              <a:tr h="7188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Число детей в возрасте от 5 до 18 лет, охваченных дополнительным образованием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44109"/>
                  </a:ext>
                </a:extLst>
              </a:tr>
              <a:tr h="71882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в том числе, доля детей в возрасте от 5 до 18 лет, охваченных дополнительным образованием, %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78,5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936655"/>
                  </a:ext>
                </a:extLst>
              </a:tr>
              <a:tr h="71882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i="1" dirty="0">
                          <a:solidFill>
                            <a:schemeClr val="tx1"/>
                          </a:solidFill>
                          <a:effectLst/>
                        </a:rPr>
                        <a:t>в том числе, охваченных дополнительными общеразвивающими программами технической и естественнонаучной направленности, %</a:t>
                      </a:r>
                      <a:endParaRPr lang="ru-RU" sz="20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747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35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C7B6A339-7643-491B-88CE-AF8C4A97840C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CB9874F-BB31-48EA-94DB-E4531E0FCDBA}"/>
              </a:ext>
            </a:extLst>
          </p:cNvPr>
          <p:cNvSpPr txBox="1">
            <a:spLocks/>
          </p:cNvSpPr>
          <p:nvPr/>
        </p:nvSpPr>
        <p:spPr>
          <a:xfrm>
            <a:off x="314706" y="834752"/>
            <a:ext cx="11513820" cy="566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/>
              <a:t>Статья 2. Основные понятия (</a:t>
            </a:r>
            <a:r>
              <a:rPr lang="ru-RU" sz="2400" b="1" dirty="0">
                <a:cs typeface="Times New Roman" panose="02020603050405020304" pitchFamily="18" charset="0"/>
              </a:rPr>
              <a:t>Закон «Об образовании в Российской Федерации»)</a:t>
            </a:r>
          </a:p>
          <a:p>
            <a:pPr marL="0" indent="0" algn="just">
              <a:buNone/>
            </a:pPr>
            <a:r>
              <a:rPr lang="ru-RU" sz="2400" dirty="0"/>
              <a:t> 1</a:t>
            </a:r>
            <a:r>
              <a:rPr lang="ru-RU" sz="2300" dirty="0"/>
              <a:t>) </a:t>
            </a:r>
            <a:r>
              <a:rPr lang="ru-RU" sz="2300" b="1" dirty="0"/>
              <a:t>образование</a:t>
            </a:r>
            <a:r>
              <a:rPr lang="ru-RU" sz="2300" dirty="0"/>
              <a:t> – единый </a:t>
            </a:r>
            <a:r>
              <a:rPr lang="ru-RU" sz="2300" u="sng" dirty="0"/>
              <a:t>целенаправленный процесс воспитания </a:t>
            </a:r>
            <a:r>
              <a:rPr lang="ru-RU" sz="2300" dirty="0"/>
              <a:t>и обучения, являющийся общественно значимым благом и осуществляемый в интересах человека, семьи, общества и государства, а также </a:t>
            </a:r>
            <a:r>
              <a:rPr lang="ru-RU" sz="2300" u="sng" dirty="0"/>
              <a:t>совокупность</a:t>
            </a:r>
            <a:r>
              <a:rPr lang="ru-RU" sz="2300" dirty="0"/>
              <a:t> приобретаемых знаний, умений, навыков, </a:t>
            </a:r>
            <a:r>
              <a:rPr lang="ru-RU" sz="2300" u="sng" dirty="0"/>
              <a:t>ценностных установок, опыта деятельности </a:t>
            </a:r>
            <a:r>
              <a:rPr lang="ru-RU" sz="2300" dirty="0"/>
              <a:t>и компетенции определенных объема и сложности </a:t>
            </a:r>
            <a:r>
              <a:rPr lang="ru-RU" sz="2300" u="sng" dirty="0"/>
              <a:t>в целях интеллектуального, духовно-нравственного, творческого, физического</a:t>
            </a:r>
            <a:r>
              <a:rPr lang="ru-RU" sz="2300" dirty="0"/>
              <a:t>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0" indent="0" algn="just">
              <a:buNone/>
            </a:pPr>
            <a:r>
              <a:rPr lang="ru-RU" sz="2300" dirty="0"/>
              <a:t>2) </a:t>
            </a:r>
            <a:r>
              <a:rPr lang="ru-RU" sz="2300" b="1" dirty="0"/>
              <a:t>воспитание</a:t>
            </a:r>
            <a:r>
              <a:rPr lang="ru-RU" sz="2300" dirty="0"/>
              <a:t> – деятельность, направленная на </a:t>
            </a:r>
            <a:r>
              <a:rPr lang="ru-RU" sz="2300" u="sng" dirty="0"/>
              <a:t>развитие личности</a:t>
            </a:r>
            <a:r>
              <a:rPr lang="ru-RU" sz="2300" dirty="0"/>
              <a:t>, создание условий для самоопределения и социализации обучающегося </a:t>
            </a:r>
            <a:r>
              <a:rPr lang="ru-RU" sz="2300" u="sng" dirty="0"/>
              <a:t>на основе социокультурных, духовно-нравственных ценностей</a:t>
            </a:r>
            <a:r>
              <a:rPr lang="ru-RU" sz="2300" dirty="0"/>
              <a:t> и принятых в обществе </a:t>
            </a:r>
            <a:r>
              <a:rPr lang="ru-RU" sz="2300" u="sng" dirty="0"/>
              <a:t>правил и норм поведения </a:t>
            </a:r>
            <a:r>
              <a:rPr lang="ru-RU" sz="2300" dirty="0"/>
              <a:t>в интересах человека, семьи, общества и государства;</a:t>
            </a:r>
          </a:p>
          <a:p>
            <a:pPr marL="0" indent="0" algn="just">
              <a:buNone/>
            </a:pPr>
            <a:r>
              <a:rPr lang="ru-RU" sz="2300" dirty="0"/>
              <a:t>14) </a:t>
            </a:r>
            <a:r>
              <a:rPr lang="ru-RU" sz="2300" b="1" dirty="0"/>
              <a:t>дополнительное образование </a:t>
            </a:r>
            <a:r>
              <a:rPr lang="ru-RU" sz="2300" dirty="0"/>
              <a:t>– </a:t>
            </a:r>
            <a:r>
              <a:rPr lang="ru-RU" sz="2300" u="sng" dirty="0"/>
              <a:t>вид образования</a:t>
            </a:r>
            <a:r>
              <a:rPr lang="ru-RU" sz="2300" dirty="0"/>
              <a:t>, который направлен </a:t>
            </a:r>
            <a:br>
              <a:rPr lang="ru-RU" sz="2300" dirty="0"/>
            </a:br>
            <a:r>
              <a:rPr lang="ru-RU" sz="2300" dirty="0"/>
              <a:t>на всестороннее </a:t>
            </a:r>
            <a:r>
              <a:rPr lang="ru-RU" sz="2300" u="sng" dirty="0"/>
              <a:t>удовлетворение</a:t>
            </a:r>
            <a:r>
              <a:rPr lang="ru-RU" sz="2300" dirty="0"/>
              <a:t> образовательных потребностей человека </a:t>
            </a:r>
            <a:br>
              <a:rPr lang="ru-RU" sz="2300" dirty="0"/>
            </a:br>
            <a:r>
              <a:rPr lang="ru-RU" sz="2300" u="sng" dirty="0"/>
              <a:t>в интеллектуальном, духовно-нравственном, физическом</a:t>
            </a:r>
            <a:r>
              <a:rPr lang="ru-RU" sz="2300" dirty="0"/>
              <a:t> и (или) профессиональном </a:t>
            </a:r>
            <a:r>
              <a:rPr lang="ru-RU" sz="2300" u="sng" dirty="0"/>
              <a:t>совершенствовании</a:t>
            </a:r>
            <a:r>
              <a:rPr lang="ru-RU" sz="2300" dirty="0"/>
              <a:t> и не сопровождается повышением уровня образования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23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rmAutofit fontScale="92500"/>
          </a:bodyPr>
          <a:lstStyle/>
          <a:p>
            <a:pPr marL="0" lvl="2" indent="0" algn="just">
              <a:buNone/>
            </a:pPr>
            <a:r>
              <a:rPr lang="ru-RU" sz="2600" b="1" dirty="0"/>
              <a:t>1. Достижение и 3. Инфраструктурное обеспечение образовательных результатов</a:t>
            </a:r>
          </a:p>
          <a:p>
            <a:pPr marL="0" indent="0" algn="just">
              <a:buNone/>
            </a:pPr>
            <a:r>
              <a:rPr lang="ru-RU" sz="2400" dirty="0"/>
              <a:t>1.10. Организовать в системе дополнительного образования на базе общеобразовательных учреждений и учреждений дополнительного образования разнообразные возможности проверки формирования приоритетно выделенных качеств и умений (способностей) в различных видах творческой, научно-исследовательской, социально-значимой деятельности.</a:t>
            </a:r>
          </a:p>
          <a:p>
            <a:pPr marL="0" lvl="2" indent="0" algn="just">
              <a:spcBef>
                <a:spcPts val="1000"/>
              </a:spcBef>
              <a:buNone/>
              <a:tabLst>
                <a:tab pos="392430" algn="l"/>
              </a:tabLst>
            </a:pPr>
            <a:r>
              <a:rPr lang="ru-RU" sz="2200" dirty="0"/>
              <a:t>1.10.1. Создать условия для проектно-ориентированной инициативы и возможности проявления инициативно-ответственного действия для детей и взрослых в различных видах творческой, научно-исследовательской, социально-значимой деятельности с проверкой на практике формируемых качеств личности и умений (способностей).</a:t>
            </a:r>
          </a:p>
          <a:p>
            <a:pPr marL="0" lvl="2" indent="0" algn="just">
              <a:spcBef>
                <a:spcPts val="1000"/>
              </a:spcBef>
              <a:buNone/>
              <a:tabLst>
                <a:tab pos="392430" algn="l"/>
              </a:tabLst>
            </a:pPr>
            <a:r>
              <a:rPr lang="ru-RU" sz="2200" dirty="0"/>
              <a:t>1.10.2. Увеличить охват детей с инвалидностью и ограниченными возможностями здоровья в возрасте от 5 до 18 лет программами дополнительного образования, создавая зоны успешности.</a:t>
            </a:r>
            <a:endParaRPr lang="ru-RU" sz="2400" dirty="0"/>
          </a:p>
          <a:p>
            <a:pPr marL="0" lvl="2" indent="0" algn="just">
              <a:spcBef>
                <a:spcPts val="1000"/>
              </a:spcBef>
              <a:buNone/>
              <a:tabLst>
                <a:tab pos="392430" algn="l"/>
              </a:tabLst>
            </a:pPr>
            <a:r>
              <a:rPr lang="ru-RU" sz="2200" dirty="0"/>
              <a:t>3.14.4. Обеспечить охват дополнительным образованием детей от 5 лет до 18 лет, в том числе дополнительными общеразвивающими программами технической и естественнонаучной направленности. </a:t>
            </a:r>
          </a:p>
          <a:p>
            <a:pPr marL="0" lvl="2" indent="0" algn="just">
              <a:spcBef>
                <a:spcPts val="1000"/>
              </a:spcBef>
              <a:buNone/>
              <a:tabLst>
                <a:tab pos="392430" algn="l"/>
              </a:tabLst>
            </a:pPr>
            <a:r>
              <a:rPr lang="ru-RU" sz="2200" dirty="0"/>
              <a:t>3.16.1. Разработать программы дополнительного образования по формированию базовых навыков программирования.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87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2. Кадровое обеспечение достижения образовательных результатов</a:t>
            </a:r>
          </a:p>
          <a:p>
            <a:pPr marL="0" indent="0" algn="just">
              <a:buNone/>
            </a:pPr>
            <a:r>
              <a:rPr lang="ru-RU" sz="2400" dirty="0"/>
              <a:t>2.14. Активизировать выявление обучающихся, склонных к педагогической деятельности в различных формах подготовки к профессии педагога при использовании ресурса образовательной организации.</a:t>
            </a:r>
          </a:p>
          <a:p>
            <a:pPr marL="0" indent="0" algn="just">
              <a:buNone/>
            </a:pPr>
            <a:r>
              <a:rPr lang="ru-RU" sz="2400" dirty="0"/>
              <a:t>2.15. Повысить квалификацию и профессиональное мастерство в освоении и применении педагогических средств, позволяющих достигать планируемые образовательные результаты.</a:t>
            </a:r>
          </a:p>
          <a:p>
            <a:pPr marL="0" indent="0" algn="just">
              <a:buNone/>
            </a:pPr>
            <a:r>
              <a:rPr lang="ru-RU" sz="2400" dirty="0"/>
              <a:t>2.16. </a:t>
            </a:r>
            <a:r>
              <a:rPr lang="ru-RU" sz="2400" dirty="0">
                <a:effectLst/>
                <a:ea typeface="Calibri" panose="020F0502020204030204" pitchFamily="34" charset="0"/>
              </a:rPr>
              <a:t>Создать систему сопровождения, развития и совершенствования профессионального мастерства педагогических и управленческих кадров системы дополнительного образования детей, специалистов из других сфер, а также студентов, аспирантов и практиков из реального сектора экономики, не имеющих педагогического образования 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(согласно Федеральному проекту «Успех каждого ребёнка»)</a:t>
            </a:r>
            <a:r>
              <a:rPr lang="ru-RU" sz="2400" i="1" dirty="0">
                <a:effectLst/>
                <a:ea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627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ru-RU" sz="2400" b="1" dirty="0"/>
              <a:t>3. Инфраструктурное обеспечение достижения образовательных результатов</a:t>
            </a:r>
          </a:p>
          <a:p>
            <a:pPr marL="0" lvl="2" indent="0" algn="just">
              <a:buNone/>
            </a:pPr>
            <a:r>
              <a:rPr lang="ru-RU" sz="2400" dirty="0"/>
              <a:t>3.8. Совершенствование уклада жизнедеятельности общеобразовательной организации для создания культурно-воспитывающей инициативной среды, предоставляющей возможности самоопределения, выбора, проб и самореализации.</a:t>
            </a:r>
          </a:p>
          <a:p>
            <a:pPr marL="0" lvl="2" indent="0" algn="just">
              <a:buNone/>
            </a:pPr>
            <a:r>
              <a:rPr lang="ru-RU" sz="2200" dirty="0"/>
              <a:t>3.8.1. Разработать и провести мероприятия, объединяющие взросло-детский коллектив образовательной организации, как ключевые события 2020-2021 учебного года.</a:t>
            </a:r>
          </a:p>
          <a:p>
            <a:pPr marL="0" lvl="2" indent="0" algn="just">
              <a:buNone/>
            </a:pPr>
            <a:r>
              <a:rPr lang="ru-RU" sz="2400" dirty="0"/>
              <a:t>3.11. Создать зоны </a:t>
            </a:r>
            <a:r>
              <a:rPr lang="ru-RU" sz="2400" dirty="0" err="1"/>
              <a:t>полилингвального</a:t>
            </a:r>
            <a:r>
              <a:rPr lang="ru-RU" sz="2400" dirty="0"/>
              <a:t> общения и деятельности в общеобразовательных организациях с участием иноязычных носителей</a:t>
            </a:r>
          </a:p>
          <a:p>
            <a:pPr marL="0" lvl="2" indent="0" algn="just">
              <a:buNone/>
            </a:pPr>
            <a:r>
              <a:rPr lang="ru-RU" sz="2200" dirty="0"/>
              <a:t>3.11.2. Создать прецеденты общения и деятельности в </a:t>
            </a:r>
            <a:r>
              <a:rPr lang="ru-RU" sz="2200" dirty="0" err="1"/>
              <a:t>полилингвальной</a:t>
            </a:r>
            <a:r>
              <a:rPr lang="ru-RU" sz="2200" dirty="0"/>
              <a:t> среде с участием иноязычных носителей.</a:t>
            </a:r>
          </a:p>
          <a:p>
            <a:pPr marL="0" lvl="2" indent="0" algn="just">
              <a:buNone/>
            </a:pPr>
            <a:r>
              <a:rPr lang="ru-RU" sz="2400" dirty="0"/>
              <a:t>3.12. Реализовать концепцию развития муниципальной системы дополнительного образования, предполагающей создание образовательной среды с использованием ресурса городских организаций для достижения результатов в соответствии с ФГОС и удовлетворения образовательных потребностей детей школьного возраста во взаимодействии с организациями города (библиотеками, музеями, учреждениями культуры и спорта).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2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ru-RU" sz="2400" b="1" dirty="0"/>
              <a:t>3. Инфраструктурное обеспечение достижения образовательных результатов</a:t>
            </a:r>
          </a:p>
          <a:p>
            <a:pPr marL="0" lvl="2" indent="0" algn="just">
              <a:buNone/>
            </a:pPr>
            <a:r>
              <a:rPr lang="ru-RU" sz="2400" dirty="0"/>
              <a:t>3.14</a:t>
            </a:r>
            <a:r>
              <a:rPr lang="ru-RU" sz="2400" i="1" dirty="0"/>
              <a:t>. </a:t>
            </a:r>
            <a:r>
              <a:rPr lang="ru-RU" sz="2400" dirty="0"/>
              <a:t>Расширить диапазон возможностей системы дополнительного образования в современных формах, выделяя в приоритете сетевую организацию использования и предоставления образовательного ресурса (в т.ч. цифрового) различным категориям детей школьного и дошкольного возраста.</a:t>
            </a:r>
          </a:p>
          <a:p>
            <a:pPr marL="0" lvl="2" indent="0" algn="just">
              <a:buNone/>
            </a:pPr>
            <a:r>
              <a:rPr lang="ru-RU" sz="2200" dirty="0"/>
              <a:t>3.14.1. Обеспечить выполнение задач по переходу системы дополнительного образования на организационно-управленческие и финансово-экономические условия реализации программ с использованием сертификатов и навигатора дополнительного образования Красноярского края.</a:t>
            </a:r>
            <a:r>
              <a:rPr lang="ru-RU" sz="2400" dirty="0"/>
              <a:t>						</a:t>
            </a:r>
            <a:r>
              <a:rPr lang="ru-RU" dirty="0"/>
              <a:t>(сентябрь – октябрь 2020)</a:t>
            </a:r>
          </a:p>
          <a:p>
            <a:pPr marL="0" lvl="2" indent="0" algn="just">
              <a:buNone/>
            </a:pPr>
            <a:r>
              <a:rPr lang="ru-RU" sz="2200" dirty="0"/>
              <a:t>3.14.2. Создавать современные формы дополнительного образования, выделяя в приоритете сетевую организацию использования и предоставления образовательного ресурса, в т.ч. цифрового. </a:t>
            </a:r>
            <a:r>
              <a:rPr lang="ru-RU" sz="2400" dirty="0"/>
              <a:t>					</a:t>
            </a:r>
            <a:r>
              <a:rPr lang="ru-RU" dirty="0"/>
              <a:t>(сентябрь 2020 – июнь 2021)</a:t>
            </a:r>
          </a:p>
          <a:p>
            <a:pPr marL="0" lvl="2" indent="0" algn="just">
              <a:buNone/>
            </a:pPr>
            <a:r>
              <a:rPr lang="ru-RU" sz="2200" dirty="0"/>
              <a:t>3.14.3. Расширять спектр дополнительных образовательных услуг через использование ресурса социально ориентированных некоммерческих организаций и партнёрства в социальной сфере («</a:t>
            </a:r>
            <a:r>
              <a:rPr lang="ru-RU" sz="2200" dirty="0" err="1"/>
              <a:t>расшколивание</a:t>
            </a:r>
            <a:r>
              <a:rPr lang="ru-RU" sz="2200" dirty="0"/>
              <a:t>»).</a:t>
            </a:r>
            <a:r>
              <a:rPr lang="ru-RU" sz="2400" dirty="0"/>
              <a:t>			</a:t>
            </a:r>
            <a:r>
              <a:rPr lang="ru-RU" dirty="0"/>
              <a:t>(сентябрь 2020 – июнь 2021)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80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B3485-0778-4C10-AB48-30260AB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364352" cy="5704076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ru-RU" sz="2400" b="1" dirty="0"/>
              <a:t>4. Образовательное партнёрство</a:t>
            </a:r>
          </a:p>
          <a:p>
            <a:pPr marL="0" lvl="2" indent="0" algn="just">
              <a:buNone/>
            </a:pPr>
            <a:r>
              <a:rPr lang="ru-RU" sz="2400" dirty="0"/>
              <a:t>4.1. Повысить эффективность межведомственного взаимодействия и выстраивания партнёрских отношений в достижении планируемых образовательных результатов посредством использования ресурса научной, производственной и социальной сфер, как города Красноярска, так и разнообразных возможностей за его пределами («</a:t>
            </a:r>
            <a:r>
              <a:rPr lang="ru-RU" sz="2400" dirty="0" err="1"/>
              <a:t>расшколивание</a:t>
            </a:r>
            <a:r>
              <a:rPr lang="ru-RU" sz="2400" dirty="0"/>
              <a:t>»).</a:t>
            </a:r>
          </a:p>
          <a:p>
            <a:pPr marL="0" lvl="2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dirty="0"/>
              <a:t>4.1.1. Обеспечить ведомственные и межведомственные взаимодействия с привлечением в образовательную деятельность организации специалистов из научной, производственной и социальной сферы для реализации основных общеобразовательных программ и программ дополнительного образования.</a:t>
            </a:r>
          </a:p>
          <a:p>
            <a:pPr marL="0" lvl="2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dirty="0"/>
              <a:t>4.1.2. Выявить возможности зачёта результатов освоения образовательных модулей, выполненных в организациях различной ведомственной принадлежности, для реализации основных общеобразовательных программ.</a:t>
            </a:r>
          </a:p>
          <a:p>
            <a:pPr marL="0" lvl="2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dirty="0"/>
              <a:t>4.1.3. Использовать возможности сетевых форм реализации основных общеобразовательных программ с зачётом образовательных модулей дополнительного образования («</a:t>
            </a:r>
            <a:r>
              <a:rPr lang="ru-RU" sz="2200" dirty="0" err="1"/>
              <a:t>расшколивание</a:t>
            </a:r>
            <a:r>
              <a:rPr lang="ru-RU" sz="2200" dirty="0"/>
              <a:t>»).</a:t>
            </a:r>
          </a:p>
          <a:p>
            <a:pPr marL="0" lvl="2" indent="0" algn="just">
              <a:buNone/>
            </a:pPr>
            <a:endParaRPr lang="ru-RU" sz="2400" dirty="0"/>
          </a:p>
          <a:p>
            <a:pPr marL="0" lvl="2" indent="0" algn="just">
              <a:buNone/>
            </a:pP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96D80D6-941D-47FA-BFDE-27AE459CD935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19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Проектирование рабочих программ воспитания: разработка и реализация</a:t>
            </a:r>
          </a:p>
          <a:p>
            <a:pPr marL="0" indent="0">
              <a:buNone/>
            </a:pPr>
            <a:r>
              <a:rPr lang="ru-RU" sz="2400" dirty="0"/>
              <a:t>Основные понятия программы воспитания</a:t>
            </a:r>
          </a:p>
          <a:p>
            <a:r>
              <a:rPr lang="ru-RU" sz="2400" b="1" i="1" dirty="0"/>
              <a:t>Рабочая программа воспитания образовательной организации</a:t>
            </a:r>
            <a:r>
              <a:rPr lang="ru-RU" sz="2400" dirty="0"/>
              <a:t>-комплекс основных характеристик осуществляемой в образовательной организации воспитательной работы, структурируемый в соответствии с примерной программой воспитания.</a:t>
            </a:r>
          </a:p>
          <a:p>
            <a:r>
              <a:rPr lang="ru-RU" sz="2400" b="1" i="1" dirty="0"/>
              <a:t>Календарный план воспитательной работы</a:t>
            </a:r>
            <a:r>
              <a:rPr lang="ru-RU" sz="2400" dirty="0"/>
              <a:t>-разрабатываемый в соответствии с рабочей программой воспитания и конкретизирующий ее применительно к текущему учебному году перечень конкретных дел, событий, мероприятий воспитательной направленности.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1825B8-CD57-4353-83DA-D87BBF761D4F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6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/>
              <a:t>Проектирование рабочих программ воспитания: разработка и реализация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700" b="1" i="0" u="none" strike="noStrike" baseline="0" dirty="0">
                <a:solidFill>
                  <a:srgbClr val="000000"/>
                </a:solidFill>
              </a:rPr>
              <a:t>Особенности.</a:t>
            </a:r>
            <a:r>
              <a:rPr lang="ru-RU" sz="3700" dirty="0">
                <a:solidFill>
                  <a:srgbClr val="000000"/>
                </a:solidFill>
              </a:rPr>
              <a:t> </a:t>
            </a:r>
            <a:r>
              <a:rPr lang="ru-RU" sz="3700" i="0" u="none" strike="noStrike" baseline="0" dirty="0">
                <a:solidFill>
                  <a:srgbClr val="000000"/>
                </a:solidFill>
              </a:rPr>
              <a:t>Дан алгоритм, по которому можно описать специфику деятельности </a:t>
            </a:r>
            <a:br>
              <a:rPr lang="ru-RU" sz="3700" i="0" u="none" strike="noStrike" baseline="0" dirty="0">
                <a:solidFill>
                  <a:srgbClr val="000000"/>
                </a:solidFill>
              </a:rPr>
            </a:br>
            <a:r>
              <a:rPr lang="ru-RU" sz="3700" i="0" u="none" strike="noStrike" baseline="0" dirty="0">
                <a:solidFill>
                  <a:srgbClr val="000000"/>
                </a:solidFill>
              </a:rPr>
              <a:t>в сфере воспитания.</a:t>
            </a:r>
            <a:endParaRPr lang="ru-RU" sz="37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700" b="1" i="0" u="none" strike="noStrike" baseline="0" dirty="0">
                <a:solidFill>
                  <a:srgbClr val="000000"/>
                </a:solidFill>
              </a:rPr>
              <a:t>Цели и задачи</a:t>
            </a:r>
            <a:r>
              <a:rPr lang="ru-RU" sz="3700" i="0" u="none" strike="noStrike" baseline="0" dirty="0">
                <a:solidFill>
                  <a:srgbClr val="000000"/>
                </a:solidFill>
              </a:rPr>
              <a:t>. Цель формулируется на основе базовых общественных ценностей –семья, труд, отечество, природа, мир, знания, культура, здоровье, человек.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500" i="0" u="none" strike="noStrike" baseline="0" dirty="0">
                <a:solidFill>
                  <a:srgbClr val="000000"/>
                </a:solidFill>
              </a:rPr>
              <a:t>Акцент не на соответствии школьника единому стандарту, а на позитивной динамике его развития.</a:t>
            </a:r>
            <a:endParaRPr lang="ru-RU" sz="3500" dirty="0">
              <a:solidFill>
                <a:srgbClr val="00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500" i="0" u="none" strike="noStrike" baseline="0" dirty="0">
                <a:solidFill>
                  <a:srgbClr val="000000"/>
                </a:solidFill>
              </a:rPr>
              <a:t>Цель конкретизируется в соответствии с возрастными особенностями школьников: выделяются целевые приоритеты, соответствующие 3-м уровням общего образования.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500" i="0" u="none" strike="noStrike" baseline="0" dirty="0">
                <a:solidFill>
                  <a:srgbClr val="000000"/>
                </a:solidFill>
              </a:rPr>
              <a:t>На основе цели формулируются примерные задачи воспитания, способствующие ее достижению.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500" i="0" u="none" strike="noStrike" baseline="0" dirty="0">
                <a:solidFill>
                  <a:srgbClr val="000000"/>
                </a:solidFill>
              </a:rPr>
              <a:t>Дает возможность каждому педагогу конкретизировать общие цели и задачи в соответствии со спецификой своей работы.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700" b="1" i="0" u="none" strike="noStrike" baseline="0" dirty="0">
                <a:solidFill>
                  <a:srgbClr val="000000"/>
                </a:solidFill>
              </a:rPr>
              <a:t>Виды, формы,</a:t>
            </a:r>
            <a:r>
              <a:rPr lang="ru-RU" sz="3700" b="1" dirty="0">
                <a:solidFill>
                  <a:srgbClr val="000000"/>
                </a:solidFill>
              </a:rPr>
              <a:t> </a:t>
            </a:r>
            <a:r>
              <a:rPr lang="ru-RU" sz="3700" b="1" i="0" u="none" strike="noStrike" baseline="0" dirty="0">
                <a:solidFill>
                  <a:srgbClr val="000000"/>
                </a:solidFill>
              </a:rPr>
              <a:t>содержание.</a:t>
            </a:r>
            <a:r>
              <a:rPr lang="ru-RU" sz="3700" i="0" u="none" strike="noStrike" baseline="0" dirty="0">
                <a:solidFill>
                  <a:srgbClr val="000000"/>
                </a:solidFill>
              </a:rPr>
              <a:t> Конкретные способы воспитательной работы в рамках каждого модуля, которые можно выбрать или дополнить своими собственными.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700" b="1" i="0" u="none" strike="noStrike" baseline="0" dirty="0">
                <a:solidFill>
                  <a:srgbClr val="000000"/>
                </a:solidFill>
              </a:rPr>
              <a:t>Самоанализ</a:t>
            </a:r>
            <a:r>
              <a:rPr lang="ru-RU" sz="3700" b="1" dirty="0">
                <a:solidFill>
                  <a:srgbClr val="000000"/>
                </a:solidFill>
              </a:rPr>
              <a:t>.</a:t>
            </a:r>
            <a:r>
              <a:rPr lang="ru-RU" sz="3700" i="0" u="none" strike="noStrike" baseline="0" dirty="0">
                <a:solidFill>
                  <a:srgbClr val="000000"/>
                </a:solidFill>
              </a:rPr>
              <a:t> Возможный перечень направлений, критериев и способов осуществления самоанализа воспитательной работы.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1825B8-CD57-4353-83DA-D87BBF761D4F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9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2760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Проектирование рабочих программ воспитания: разработка и реализация</a:t>
            </a:r>
          </a:p>
          <a:p>
            <a:pPr marL="0" indent="0">
              <a:buNone/>
            </a:pPr>
            <a:r>
              <a:rPr lang="ru-RU" sz="2400" dirty="0"/>
              <a:t>Каждый модуль содержит краткую  информацию: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о воспитательном потенциале сферы деятельности, которая описывается в модуле;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о возможных способах оптимальной реализации этого потенциала.</a:t>
            </a:r>
          </a:p>
          <a:p>
            <a:pPr marL="0" indent="0" algn="just">
              <a:buNone/>
            </a:pPr>
            <a:r>
              <a:rPr lang="ru-RU" sz="2400" dirty="0"/>
              <a:t>Ориентир не на «воспитательные мероприятия», а на создание детско-взрослых общностей, объединяющих детей и педагогов общими позитивными эмоциями и доверительными отношениями друг к другу.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1825B8-CD57-4353-83DA-D87BBF761D4F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9E6AF73-044D-4027-833C-EA24CB6BA53A}"/>
              </a:ext>
            </a:extLst>
          </p:cNvPr>
          <p:cNvSpPr txBox="1">
            <a:spLocks/>
          </p:cNvSpPr>
          <p:nvPr/>
        </p:nvSpPr>
        <p:spPr>
          <a:xfrm>
            <a:off x="487681" y="3552092"/>
            <a:ext cx="4647028" cy="2760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b="1" dirty="0"/>
              <a:t>Инвариантные модули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Классное руководство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Школьный урок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Внеурочная деятельность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Дополнительное образование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Работа с родителями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Самоуправление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Профориентация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D45A4447-6585-4325-AECE-C14F89A92837}"/>
              </a:ext>
            </a:extLst>
          </p:cNvPr>
          <p:cNvSpPr txBox="1">
            <a:spLocks/>
          </p:cNvSpPr>
          <p:nvPr/>
        </p:nvSpPr>
        <p:spPr>
          <a:xfrm>
            <a:off x="6078415" y="3552092"/>
            <a:ext cx="5577137" cy="2760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b="1" dirty="0"/>
              <a:t>Вариативные модули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Ключевые дела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Экскурсии, походы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Предметно-эстетическая среда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Детские общественные объединения</a:t>
            </a:r>
          </a:p>
          <a:p>
            <a:pPr algn="just">
              <a:spcBef>
                <a:spcPts val="0"/>
              </a:spcBef>
            </a:pPr>
            <a:r>
              <a:rPr lang="ru-RU" sz="2400" dirty="0" err="1"/>
              <a:t>Волонтёрство</a:t>
            </a:r>
            <a:endParaRPr lang="ru-RU" sz="2400" dirty="0"/>
          </a:p>
          <a:p>
            <a:pPr algn="just">
              <a:spcBef>
                <a:spcPts val="0"/>
              </a:spcBef>
            </a:pPr>
            <a:r>
              <a:rPr lang="ru-RU" sz="2400" dirty="0"/>
              <a:t>Медиа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…				</a:t>
            </a:r>
            <a:r>
              <a:rPr lang="ru-RU" sz="2400" i="1" dirty="0"/>
              <a:t>(МГПУ)</a:t>
            </a:r>
          </a:p>
          <a:p>
            <a:pPr algn="just">
              <a:spcBef>
                <a:spcPts val="0"/>
              </a:spcBef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11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2039260"/>
            <a:ext cx="10898658" cy="1389739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Семинар "Задачи развития МСО на 2020-2021 учебный год" </a:t>
            </a:r>
            <a:b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для заместителей директоров образовательных организаций</a:t>
            </a:r>
            <a:b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  <a:latin typeface="Roboto"/>
              </a:rPr>
              <a:t>по воспитательной работе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4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6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706" y="3276366"/>
            <a:ext cx="11513820" cy="328989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300" dirty="0"/>
              <a:t>1.7. Совершенствовать систему воспитания в части целенаправленного формирования приоритетно выделяемых качеств личности как образовательных результатов.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dirty="0"/>
              <a:t>1.7.5. Разработать рабочую программу воспитания и календарный план воспитательной работы образовательной организации на основе Примерной программы воспитания и Примерного календарного плана воспитательной работы, выделяя приоритеты в формируемых качествах личности.</a:t>
            </a:r>
            <a:r>
              <a:rPr lang="en-US" sz="2200" dirty="0"/>
              <a:t>				</a:t>
            </a:r>
            <a:r>
              <a:rPr lang="ru-RU" sz="2400" dirty="0"/>
              <a:t>	</a:t>
            </a:r>
            <a:r>
              <a:rPr lang="ru-RU" sz="2000" i="1" dirty="0"/>
              <a:t>(к 1 сентября 2021 года)</a:t>
            </a:r>
            <a:endParaRPr lang="ru-RU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200" dirty="0"/>
              <a:t>1.7.6. Привести образовательную программу образовательной организации в соответствие с Законом «Об образовании в РФ», дополняя и усиливая воспитательный компонент образовательного процесса с выделением приоритетно формируемых качеств личности.	</a:t>
            </a:r>
            <a:r>
              <a:rPr lang="ru-RU" sz="2400" dirty="0"/>
              <a:t>						</a:t>
            </a:r>
            <a:r>
              <a:rPr lang="en-US" sz="2400" dirty="0"/>
              <a:t>			</a:t>
            </a:r>
            <a:r>
              <a:rPr lang="ru-RU" sz="2000" i="1" dirty="0"/>
              <a:t>(к 1 сентября 2021 года)</a:t>
            </a:r>
            <a:endParaRPr lang="ru-RU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C7B6A339-7643-491B-88CE-AF8C4A97840C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CB9874F-BB31-48EA-94DB-E4531E0FCDBA}"/>
              </a:ext>
            </a:extLst>
          </p:cNvPr>
          <p:cNvSpPr txBox="1">
            <a:spLocks/>
          </p:cNvSpPr>
          <p:nvPr/>
        </p:nvSpPr>
        <p:spPr>
          <a:xfrm>
            <a:off x="314706" y="834752"/>
            <a:ext cx="11513820" cy="2441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300" b="1" dirty="0">
                <a:cs typeface="Times New Roman" panose="02020603050405020304" pitchFamily="18" charset="0"/>
              </a:rPr>
              <a:t>Цели Национального проекта «Образование»</a:t>
            </a:r>
          </a:p>
          <a:p>
            <a:pPr marL="352425" indent="-352425" algn="just">
              <a:spcBef>
                <a:spcPts val="0"/>
              </a:spcBef>
              <a:buNone/>
            </a:pPr>
            <a:r>
              <a:rPr lang="ru-RU" sz="2300" dirty="0">
                <a:cs typeface="Times New Roman" panose="02020603050405020304" pitchFamily="18" charset="0"/>
              </a:rPr>
              <a:t>2. Воспитание </a:t>
            </a:r>
            <a:r>
              <a:rPr lang="ru-RU" sz="2300" u="sng" dirty="0">
                <a:cs typeface="Times New Roman" panose="02020603050405020304" pitchFamily="18" charset="0"/>
              </a:rPr>
              <a:t>гармонично развитой</a:t>
            </a:r>
            <a:r>
              <a:rPr lang="ru-RU" sz="2300" dirty="0">
                <a:cs typeface="Times New Roman" panose="02020603050405020304" pitchFamily="18" charset="0"/>
              </a:rPr>
              <a:t>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  <a:p>
            <a:pPr marL="0" indent="0" algn="just">
              <a:buNone/>
            </a:pPr>
            <a:r>
              <a:rPr lang="ru-RU" sz="2300" b="1" dirty="0"/>
              <a:t>Цель проекта «Современная школа»: </a:t>
            </a:r>
            <a:r>
              <a:rPr lang="ru-RU" sz="2300" dirty="0"/>
              <a:t>Внедрение новых методов обучения и воспитания, образовательных технологий, обеспечивающих освоение базовых навыков и умений, повышение их мотивации к обучению и вовлеченности в образовательный процесс.</a:t>
            </a:r>
            <a:endParaRPr lang="ru-RU" sz="23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/>
              <a:t>Ориентир – </a:t>
            </a:r>
            <a:r>
              <a:rPr lang="en-US" sz="3000" b="1" dirty="0"/>
              <a:t>PISA 2024 </a:t>
            </a:r>
            <a:endParaRPr lang="ru-RU" sz="3000" b="1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3000" b="1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/>
              <a:t>Функциональная грамотность</a:t>
            </a:r>
            <a:r>
              <a:rPr lang="ru-RU" sz="3000" dirty="0"/>
              <a:t> – способность человека вступать в отношения </a:t>
            </a:r>
            <a:br>
              <a:rPr lang="ru-RU" sz="3000" dirty="0"/>
            </a:br>
            <a:r>
              <a:rPr lang="ru-RU" sz="3000" dirty="0"/>
              <a:t>с внешней средой и максимально быстро адаптироваться и функционировать в ней.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i="1" dirty="0"/>
              <a:t>В отличие от элементарной грамотности как способности личности </a:t>
            </a:r>
            <a:br>
              <a:rPr lang="ru-RU" sz="3000" i="1" dirty="0"/>
            </a:br>
            <a:r>
              <a:rPr lang="ru-RU" sz="3000" i="1" dirty="0"/>
              <a:t>читать, понимать, составлять простые короткие тексты и осуществлять простейшие арифметические действия функциональная грамотность – </a:t>
            </a:r>
            <a:br>
              <a:rPr lang="ru-RU" sz="3000" i="1" dirty="0"/>
            </a:br>
            <a:r>
              <a:rPr lang="ru-RU" sz="3000" i="1" dirty="0"/>
              <a:t>это </a:t>
            </a:r>
            <a:r>
              <a:rPr lang="ru-RU" sz="3000" i="1" u="sng" dirty="0"/>
              <a:t>уровень знаний, умений и навыков</a:t>
            </a:r>
            <a:r>
              <a:rPr lang="ru-RU" sz="3000" i="1" dirty="0"/>
              <a:t>, обеспечивающий нормальное функционирование личности в системе социальных отношений, который считается </a:t>
            </a:r>
            <a:r>
              <a:rPr lang="ru-RU" sz="3000" i="1" u="sng" dirty="0"/>
              <a:t>минимально необходимым </a:t>
            </a:r>
            <a:r>
              <a:rPr lang="ru-RU" sz="3000" i="1" dirty="0"/>
              <a:t>для осуществления жизнедеятельности личности </a:t>
            </a:r>
            <a:br>
              <a:rPr lang="ru-RU" sz="3000" i="1" dirty="0"/>
            </a:br>
            <a:r>
              <a:rPr lang="ru-RU" sz="3000" i="1" dirty="0"/>
              <a:t>в конкретной культурной среде.</a:t>
            </a:r>
            <a:endParaRPr lang="ru-RU" sz="30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/>
              <a:t>Новый словарь методических терминов и понятий. — М.: Издательство ИКАР. Э.Г. Азимов, А.Н. Щукин, 2009.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3000" b="1" dirty="0"/>
              <a:t>Функциональная грамотность</a:t>
            </a:r>
            <a:r>
              <a:rPr lang="ru-RU" sz="3000" dirty="0"/>
              <a:t> – способность человека использовать приобретаемые </a:t>
            </a:r>
            <a:br>
              <a:rPr lang="ru-RU" sz="3000" dirty="0"/>
            </a:br>
            <a:r>
              <a:rPr lang="ru-RU" sz="3000" dirty="0"/>
              <a:t>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/>
              <a:t>Леонтьев А.А. Педагогика здравого смысла. Избранное работы по философии образования</a:t>
            </a:r>
            <a:br>
              <a:rPr lang="ru-RU" sz="2300" dirty="0"/>
            </a:br>
            <a:r>
              <a:rPr lang="ru-RU" sz="2300" dirty="0"/>
              <a:t> и педагогической психологии. – М.: Смысл, 2016</a:t>
            </a:r>
            <a:r>
              <a:rPr lang="ru-RU" sz="1800" dirty="0"/>
              <a:t>.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1825B8-CD57-4353-83DA-D87BBF761D4F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05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/>
              <a:t>Функциональная грамотность</a:t>
            </a:r>
            <a:r>
              <a:rPr lang="ru-RU" sz="2400" dirty="0"/>
              <a:t> – способность человека вступать в отношения </a:t>
            </a:r>
            <a:br>
              <a:rPr lang="ru-RU" sz="2400" dirty="0"/>
            </a:br>
            <a:r>
              <a:rPr lang="ru-RU" sz="2400" dirty="0"/>
              <a:t>с внешней средой и максимально быстро адаптироваться и функционировать в ней.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5" name="Рисунок 4" descr="Оценка читательской грамотности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1861375"/>
            <a:ext cx="1282065" cy="1282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Оценка математической грамотности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3439096"/>
            <a:ext cx="1282065" cy="123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Оценка естественнонаучной грамотности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99" y="4956336"/>
            <a:ext cx="1282065" cy="1334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Оценка финансовой грамотности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1824358"/>
            <a:ext cx="1170432" cy="1282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Оценка глобальной компетенции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3439096"/>
            <a:ext cx="1104265" cy="1104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Семинары // вебинары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111" y="4833207"/>
            <a:ext cx="1448435" cy="14484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Надпись 7"/>
          <p:cNvSpPr txBox="1"/>
          <p:nvPr/>
        </p:nvSpPr>
        <p:spPr>
          <a:xfrm>
            <a:off x="2716847" y="2086799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 грамотность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Надпись 7"/>
          <p:cNvSpPr txBox="1"/>
          <p:nvPr/>
        </p:nvSpPr>
        <p:spPr>
          <a:xfrm>
            <a:off x="2716847" y="3640376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Математическая грамотность</a:t>
            </a:r>
          </a:p>
        </p:txBody>
      </p:sp>
      <p:sp>
        <p:nvSpPr>
          <p:cNvPr id="13" name="Надпись 7"/>
          <p:cNvSpPr txBox="1"/>
          <p:nvPr/>
        </p:nvSpPr>
        <p:spPr>
          <a:xfrm>
            <a:off x="2716847" y="5171520"/>
            <a:ext cx="2989009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Естественнонаучная грамотность</a:t>
            </a:r>
          </a:p>
        </p:txBody>
      </p:sp>
      <p:sp>
        <p:nvSpPr>
          <p:cNvPr id="14" name="Надпись 7"/>
          <p:cNvSpPr txBox="1"/>
          <p:nvPr/>
        </p:nvSpPr>
        <p:spPr>
          <a:xfrm>
            <a:off x="8647399" y="2086799"/>
            <a:ext cx="2154714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Финансовая грамотность</a:t>
            </a:r>
          </a:p>
        </p:txBody>
      </p:sp>
      <p:sp>
        <p:nvSpPr>
          <p:cNvPr id="15" name="Надпись 7"/>
          <p:cNvSpPr txBox="1"/>
          <p:nvPr/>
        </p:nvSpPr>
        <p:spPr>
          <a:xfrm>
            <a:off x="8647398" y="5086176"/>
            <a:ext cx="2154715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Креативное мышление</a:t>
            </a:r>
          </a:p>
        </p:txBody>
      </p:sp>
      <p:sp>
        <p:nvSpPr>
          <p:cNvPr id="16" name="Надпись 7"/>
          <p:cNvSpPr txBox="1"/>
          <p:nvPr/>
        </p:nvSpPr>
        <p:spPr>
          <a:xfrm>
            <a:off x="8647398" y="3575620"/>
            <a:ext cx="2154716" cy="83121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>
              <a:lnSpc>
                <a:spcPct val="107000"/>
              </a:lnSpc>
              <a:spcAft>
                <a:spcPts val="800"/>
              </a:spcAft>
              <a:defRPr sz="2400">
                <a:effectLst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Глобальные компетенции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1C94E737-804E-44FD-8E5B-505215277F07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256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/>
              <a:t>В понятие «</a:t>
            </a:r>
            <a:r>
              <a:rPr lang="ru-RU" sz="2500" b="1" dirty="0"/>
              <a:t>Функциональная грамотность</a:t>
            </a:r>
            <a:r>
              <a:rPr lang="ru-RU" sz="2500" dirty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Читательская грамотность </a:t>
            </a:r>
            <a:r>
              <a:rPr lang="ru-RU" sz="2500" dirty="0"/>
              <a:t>− способность человека </a:t>
            </a:r>
            <a:r>
              <a:rPr lang="ru-RU" sz="2500" u="sng" dirty="0"/>
              <a:t>понимать</a:t>
            </a:r>
            <a:r>
              <a:rPr lang="ru-RU" sz="2500" dirty="0"/>
              <a:t>, использовать, оценивать тексты, </a:t>
            </a:r>
            <a:r>
              <a:rPr lang="ru-RU" sz="2500" u="sng" dirty="0"/>
              <a:t>размышлять</a:t>
            </a:r>
            <a:r>
              <a:rPr lang="ru-RU" sz="2500" dirty="0"/>
              <a:t> о них и заниматься чтением, чтобы </a:t>
            </a:r>
            <a:r>
              <a:rPr lang="ru-RU" sz="2500" u="sng" dirty="0"/>
              <a:t>достигать</a:t>
            </a:r>
            <a:r>
              <a:rPr lang="ru-RU" sz="2500" dirty="0"/>
              <a:t> своих целей, расширять свои знания и возможности, участвовать в социальной жизни.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Математическая грамотность</a:t>
            </a:r>
            <a:r>
              <a:rPr lang="ru-RU" sz="2500" dirty="0"/>
              <a:t> – способность индивидуума проводить математические рассуждения и формулировать, применять, </a:t>
            </a:r>
            <a:r>
              <a:rPr lang="ru-RU" sz="2500" u="sng" dirty="0"/>
              <a:t>интерпретировать</a:t>
            </a:r>
            <a:r>
              <a:rPr lang="ru-RU" sz="2500" dirty="0"/>
              <a:t> математику для решения проблем в разнообразных контекстах реального мира.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Естественнонаучная грамотность</a:t>
            </a:r>
            <a:r>
              <a:rPr lang="ru-RU" sz="2500" dirty="0"/>
              <a:t> – способность человека применять естественнонаучные знания и умения </a:t>
            </a:r>
            <a:r>
              <a:rPr lang="ru-RU" sz="2500" u="sng" dirty="0"/>
              <a:t>в реальных жизненных ситуациях</a:t>
            </a:r>
            <a:r>
              <a:rPr lang="ru-RU" sz="2500" dirty="0"/>
              <a:t>, в том числе в случаях обсуждения общественно значимых вопросов, связанных с практическими применениями достижений естественных наук.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dirty="0"/>
              <a:t>Финансовая грамотность</a:t>
            </a:r>
            <a:r>
              <a:rPr lang="ru-RU" sz="2500" dirty="0"/>
              <a:t> – способность личности принимать разумные, целесообразные </a:t>
            </a:r>
            <a:r>
              <a:rPr lang="ru-RU" sz="2500" u="sng" dirty="0"/>
              <a:t>решения, связанные с финансами</a:t>
            </a:r>
            <a:r>
              <a:rPr lang="ru-RU" sz="2500" dirty="0"/>
              <a:t>, в различных ситуациях собственной жизнедеятельности в понимании, управлении и планировании своих собственных личных и семейных финансовых дел.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i="1" dirty="0"/>
              <a:t>Использованы материалы ФГБНУ «ИСРО РАО» (http://skiv.instrao.ru/support/demonstratsionnye-materialya/)</a:t>
            </a:r>
            <a:r>
              <a:rPr lang="ru-RU" sz="1900" dirty="0"/>
              <a:t>)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84D1F647-C642-474B-AC0B-A9AEA1AD74F7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0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86562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/>
              <a:t>В понятие «</a:t>
            </a:r>
            <a:r>
              <a:rPr lang="ru-RU" sz="2300" b="1" dirty="0"/>
              <a:t>Функциональная грамотность</a:t>
            </a:r>
            <a:r>
              <a:rPr lang="ru-RU" sz="2300" dirty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b="1" dirty="0"/>
              <a:t>Глобальные компетенции</a:t>
            </a:r>
            <a:r>
              <a:rPr lang="ru-RU" sz="2300" dirty="0"/>
              <a:t> – специфический обособленный ценностно-интегративный компонент функциональной грамотности, имеющий собственное предметное содержание, ценностную основу и нацеленный на формирование универсальных навыков (</a:t>
            </a:r>
            <a:r>
              <a:rPr lang="ru-RU" sz="2300" dirty="0" err="1"/>
              <a:t>soft</a:t>
            </a:r>
            <a:r>
              <a:rPr lang="ru-RU" sz="2300" dirty="0"/>
              <a:t> </a:t>
            </a:r>
            <a:r>
              <a:rPr lang="ru-RU" sz="2300" dirty="0" err="1"/>
              <a:t>skills</a:t>
            </a:r>
            <a:r>
              <a:rPr lang="ru-RU" sz="2300" dirty="0"/>
              <a:t>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/>
              <a:t>Способности: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b="1" dirty="0"/>
              <a:t>критически</a:t>
            </a:r>
            <a:r>
              <a:rPr lang="ru-RU" sz="2300" dirty="0"/>
              <a:t> рассматривать </a:t>
            </a:r>
            <a:r>
              <a:rPr lang="ru-RU" sz="2300" u="sng" dirty="0"/>
              <a:t>с различных точек зрения </a:t>
            </a:r>
            <a:r>
              <a:rPr lang="ru-RU" sz="2300" dirty="0"/>
              <a:t>вопросы и ситуации глобального характера и межкультурного взаимодействия и эффективно действовать в этих ситуациях;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b="1" dirty="0"/>
              <a:t>осознавать</a:t>
            </a:r>
            <a:r>
              <a:rPr lang="ru-RU" sz="2300" dirty="0"/>
              <a:t>, каким образом культурные, религиозные, политические, расовые и иные различия могут оказывать </a:t>
            </a:r>
            <a:r>
              <a:rPr lang="ru-RU" sz="2300" u="sng" dirty="0"/>
              <a:t>влияние на суждения</a:t>
            </a:r>
            <a:r>
              <a:rPr lang="ru-RU" sz="2300" dirty="0"/>
              <a:t>, взгляды и мировоззрение;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вступать в открытое, уважительное и эффективное </a:t>
            </a:r>
            <a:r>
              <a:rPr lang="ru-RU" sz="2300" b="1" dirty="0"/>
              <a:t>взаимодействие</a:t>
            </a:r>
            <a:r>
              <a:rPr lang="ru-RU" sz="2300" dirty="0"/>
              <a:t> с другими людьми на основе </a:t>
            </a:r>
            <a:r>
              <a:rPr lang="ru-RU" sz="2300" u="sng" dirty="0"/>
              <a:t>разделяемого всеми уважения </a:t>
            </a:r>
            <a:r>
              <a:rPr lang="ru-RU" sz="2300" dirty="0"/>
              <a:t>к человеческому достоинству.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1800" i="1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/>
              <a:t>Использованы материалы ФГБНУ «ИСРО РАО» (</a:t>
            </a:r>
            <a:r>
              <a:rPr lang="ru-RU" sz="1800" i="1" dirty="0">
                <a:hlinkClick r:id="rId2"/>
              </a:rPr>
              <a:t>http://skiv.instrao.ru/support/demonstratsionnye-materialya/</a:t>
            </a:r>
            <a:r>
              <a:rPr lang="ru-RU" sz="1800" i="1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dirty="0"/>
              <a:t>PISA</a:t>
            </a:r>
            <a:r>
              <a:rPr lang="ru-RU" sz="2300" dirty="0"/>
              <a:t> оценивает функциональную грамотность и умение применять знания на практике. В тесте участвуют подростки в возрасте </a:t>
            </a:r>
            <a:r>
              <a:rPr lang="ru-RU" sz="2300" b="1" dirty="0"/>
              <a:t>15 лет</a:t>
            </a:r>
            <a:r>
              <a:rPr lang="ru-RU" sz="2300" dirty="0"/>
              <a:t>.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C7B6A339-7643-491B-88CE-AF8C4A97840C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1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791846"/>
            <a:ext cx="11314176" cy="57796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В понятие «</a:t>
            </a:r>
            <a:r>
              <a:rPr lang="ru-RU" sz="2400" b="1" dirty="0"/>
              <a:t>Функциональная грамотность</a:t>
            </a:r>
            <a:r>
              <a:rPr lang="ru-RU" sz="2400" dirty="0"/>
              <a:t>» включается: 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b="1" dirty="0"/>
              <a:t>Креативное мышление</a:t>
            </a:r>
            <a:r>
              <a:rPr lang="ru-RU" sz="2300" dirty="0"/>
              <a:t> – способность </a:t>
            </a:r>
            <a:r>
              <a:rPr lang="ru-RU" sz="2300" u="sng" dirty="0"/>
              <a:t>продуктивно участвовать </a:t>
            </a:r>
            <a:r>
              <a:rPr lang="ru-RU" sz="2300" dirty="0"/>
              <a:t>в процессе выработки, оценки и совершенствовании идей, направленных на получение инновационных (</a:t>
            </a:r>
            <a:r>
              <a:rPr lang="ru-RU" sz="2300" i="1" dirty="0"/>
              <a:t>новых, новаторских, оригинальных, нестандартных, непривычных</a:t>
            </a:r>
            <a:r>
              <a:rPr lang="ru-RU" sz="2300" dirty="0"/>
              <a:t>) и эффективных (</a:t>
            </a:r>
            <a:r>
              <a:rPr lang="ru-RU" sz="2300" i="1" dirty="0"/>
              <a:t>действенных, результативных, экономичных, оптимальных</a:t>
            </a:r>
            <a:r>
              <a:rPr lang="ru-RU" sz="2300" dirty="0"/>
              <a:t>) решений, и/или нового знания, и/или эффектного (</a:t>
            </a:r>
            <a:r>
              <a:rPr lang="ru-RU" sz="2300" i="1" dirty="0"/>
              <a:t>впечатляющего, вдохновляющего, необыкновенного, удивительного</a:t>
            </a:r>
            <a:r>
              <a:rPr lang="ru-RU" sz="2300" dirty="0"/>
              <a:t>) выражения воображения.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300" dirty="0"/>
              <a:t>Содержательные области: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письменное или устное словесное самовыражение;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изобразительное и символическое самовыражение;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решение естественнонаучных и математических проблем;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300" dirty="0"/>
              <a:t>решение социальных и межличностных проблем.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/>
              <a:t>Использованы материалы ФГБНУ «ИСРО РАО» (http://skiv.instrao.ru/support/demonstratsionnye-materialya/)</a:t>
            </a:r>
            <a:endParaRPr lang="ru-RU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3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Функциональная грамотность руководителя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4425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«Задачи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развития МСО на 2020-2021 учебный год»</a:t>
            </a:r>
            <a:r>
              <a:rPr lang="ru-RU" dirty="0"/>
              <a:t> 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3C2EA43F-B9E7-4674-AC50-5B089F2CA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2" y="914400"/>
            <a:ext cx="11448288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«</a:t>
            </a:r>
            <a:r>
              <a:rPr lang="ru-RU" sz="2300" b="1" dirty="0"/>
              <a:t>Красноярский стандарт качества образования» (КСКО)  </a:t>
            </a:r>
            <a:r>
              <a:rPr lang="ru-RU" sz="2300" dirty="0"/>
              <a:t>–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/>
              <a:t>смысловой каркас</a:t>
            </a:r>
            <a:r>
              <a:rPr lang="ru-RU" sz="2300" dirty="0"/>
              <a:t>, обеспечивающий формирование программных представлений </a:t>
            </a:r>
            <a:br>
              <a:rPr lang="ru-RU" sz="2300" dirty="0"/>
            </a:br>
            <a:r>
              <a:rPr lang="ru-RU" sz="2300" dirty="0"/>
              <a:t>о развитии муниципальной системы образования с конкретизацией ФГОС ОО</a:t>
            </a:r>
            <a:br>
              <a:rPr lang="ru-RU" sz="2300" dirty="0"/>
            </a:br>
            <a:r>
              <a:rPr lang="ru-RU" sz="2300" dirty="0"/>
              <a:t>(в части образовательных результатов и необходимых для их достижения условий) </a:t>
            </a:r>
            <a:br>
              <a:rPr lang="ru-RU" sz="2300" dirty="0"/>
            </a:br>
            <a:r>
              <a:rPr lang="ru-RU" sz="2300" dirty="0"/>
              <a:t>и ориентацией на стратегические направления социально-экономического развития города Красноярска.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/>
              <a:t> </a:t>
            </a:r>
            <a:r>
              <a:rPr lang="ru-RU" sz="2300" b="1" dirty="0"/>
              <a:t>совокупность требований </a:t>
            </a:r>
            <a:r>
              <a:rPr lang="ru-RU" sz="2300" dirty="0"/>
              <a:t>к организации образовательного процесса (обучения, воспитания, развития) для достижения определённых образовательных результатов </a:t>
            </a:r>
            <a:br>
              <a:rPr lang="ru-RU" sz="2300" dirty="0"/>
            </a:br>
            <a:r>
              <a:rPr lang="ru-RU" sz="2300" dirty="0"/>
              <a:t>с необходимостью обеспечить общекультурный уровень жителя столицы края и потенциальную основу развития наукоемкого, высокотехнологичного производства, </a:t>
            </a:r>
            <a:br>
              <a:rPr lang="ru-RU" sz="2300" dirty="0"/>
            </a:br>
            <a:r>
              <a:rPr lang="ru-RU" sz="2300" dirty="0"/>
              <a:t>а также предпринимательства во всех сферах жизнеобеспечения города.</a:t>
            </a:r>
          </a:p>
          <a:p>
            <a:pPr marL="1085850" indent="-361950">
              <a:buFont typeface="+mj-lt"/>
              <a:buAutoNum type="arabicPeriod"/>
              <a:tabLst>
                <a:tab pos="1524000" algn="l"/>
              </a:tabLst>
            </a:pPr>
            <a:r>
              <a:rPr lang="ru-RU" sz="2300" dirty="0"/>
              <a:t>Достижение образовательных результатов</a:t>
            </a:r>
          </a:p>
          <a:p>
            <a:pPr marL="1085850" indent="-361950">
              <a:buFont typeface="+mj-lt"/>
              <a:buAutoNum type="arabicPeriod"/>
              <a:tabLst>
                <a:tab pos="1524000" algn="l"/>
              </a:tabLst>
            </a:pPr>
            <a:r>
              <a:rPr lang="ru-RU" sz="2300" dirty="0"/>
              <a:t>Кадровое обеспечение достижения образовательных результатов</a:t>
            </a:r>
          </a:p>
          <a:p>
            <a:pPr marL="1085850" indent="-361950">
              <a:buFont typeface="+mj-lt"/>
              <a:buAutoNum type="arabicPeriod"/>
              <a:tabLst>
                <a:tab pos="1524000" algn="l"/>
              </a:tabLst>
            </a:pPr>
            <a:r>
              <a:rPr lang="ru-RU" sz="2300" dirty="0"/>
              <a:t>Инфраструктурное обеспечение достижения образовательных результатов</a:t>
            </a:r>
          </a:p>
          <a:p>
            <a:pPr marL="1085850" indent="-361950">
              <a:buFont typeface="+mj-lt"/>
              <a:buAutoNum type="arabicPeriod"/>
              <a:tabLst>
                <a:tab pos="1524000" algn="l"/>
              </a:tabLst>
            </a:pPr>
            <a:r>
              <a:rPr lang="ru-RU" sz="2300" dirty="0"/>
              <a:t>Образовательное партнёрство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232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3299</Words>
  <Application>Microsoft Office PowerPoint</Application>
  <PresentationFormat>Широкоэкранный</PresentationFormat>
  <Paragraphs>339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Roboto</vt:lpstr>
      <vt:lpstr>Times New Roman</vt:lpstr>
      <vt:lpstr>Wingdings</vt:lpstr>
      <vt:lpstr>Тема Office</vt:lpstr>
      <vt:lpstr>Семинар "Задачи развития МСО на 2020-2021 учебный год"  для заместителей директоров образовательных организаций по воспитательной работе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«Ядро» образовательных результатов Красноярского стандарта качества образования</vt:lpstr>
      <vt:lpstr>Презентация PowerPoint</vt:lpstr>
      <vt:lpstr>Направление 1. Достижение образовательных результатов</vt:lpstr>
      <vt:lpstr>Презентация PowerPoint</vt:lpstr>
      <vt:lpstr>Направление 1. Достижение образовательных результатов</vt:lpstr>
      <vt:lpstr>Презентация PowerPoint</vt:lpstr>
      <vt:lpstr>Направление 1. Достижение образовательных результатов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"Задачи развития МСО на 2020-2021 учебный год"  для заместителей директоров образовательных организаций по воспитательной работе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"Задачи развития МСО на 2020-2021 учебный год"  для заместителей директоров образовательных организаций по воспитательной работе</dc:title>
  <dc:creator>Горностаев</dc:creator>
  <cp:lastModifiedBy>Горностаев</cp:lastModifiedBy>
  <cp:revision>43</cp:revision>
  <dcterms:created xsi:type="dcterms:W3CDTF">2020-12-03T10:28:35Z</dcterms:created>
  <dcterms:modified xsi:type="dcterms:W3CDTF">2020-12-03T18:35:37Z</dcterms:modified>
</cp:coreProperties>
</file>