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7" r:id="rId3"/>
    <p:sldId id="259" r:id="rId4"/>
    <p:sldId id="266" r:id="rId5"/>
    <p:sldId id="268" r:id="rId6"/>
    <p:sldId id="267" r:id="rId7"/>
    <p:sldId id="262" r:id="rId8"/>
    <p:sldId id="265" r:id="rId9"/>
    <p:sldId id="260" r:id="rId10"/>
    <p:sldId id="261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13248-C51A-4397-967B-573F44F5C3B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A96E6-0C2C-429B-8E2B-FFC5815E5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539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1A96E6-0C2C-429B-8E2B-FFC5815E527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787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8BD897-EC5E-4D47-94A5-8D21F3A26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3B2094-4EDB-42C1-A551-9F478EC78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BF3899-D534-4438-A7BB-22DE6A0C4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27B-F8BA-4882-B979-0289CB75582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912463-6F25-4E58-849D-954DC2DCA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A43EF9-F063-490E-A418-18D70FDA9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D13B-74AD-4D65-BBA4-E7C068CD8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78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92CBF7-24FD-475C-8D04-5190F841D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E2E63B-A130-4D92-946F-649459CCB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F0C4D9-1DE8-4CC3-B018-99586F860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27B-F8BA-4882-B979-0289CB75582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AF2898-9912-4216-A764-84D65BC92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835A99-0908-4821-A86E-3A2875D18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D13B-74AD-4D65-BBA4-E7C068CD8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63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DCA6529-D7EF-413C-A69F-E2C0C3DE1F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8D0C12-A810-4283-B0B0-D7CA983C4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B71EF3-24CF-4AA0-8635-AECF33FEA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27B-F8BA-4882-B979-0289CB75582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3B2C30-A595-4615-89AE-E08310EB5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19A7A5-9275-4693-8607-48DB0C834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D13B-74AD-4D65-BBA4-E7C068CD8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16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B6E35C-C8E3-4C90-9415-36730474C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6AC918-5BD4-485B-A17F-23DED9114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E9D271-A949-4F3A-9A0D-05F832B3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27B-F8BA-4882-B979-0289CB75582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802941-CCE6-448F-A348-6F8767025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3F24CD-3214-4042-839C-A8E2FEDD1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D13B-74AD-4D65-BBA4-E7C068CD8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83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08061-D404-4151-B47C-71CC5F2D5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E439A5-D633-449A-8781-FBB0D0871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4F2214-3B87-4D9D-B295-A8F93C9A5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27B-F8BA-4882-B979-0289CB75582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C5EC92-8079-4092-8D4F-02ECD7262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5B0600-B285-41F1-BDD2-052951C7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D13B-74AD-4D65-BBA4-E7C068CD8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12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6AEA72-25D8-44CF-90BA-A34A4F33A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BCC892-D724-485E-A592-215E4A981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D75853A-AA6B-4042-816B-568527EC2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F78ABEF-8B1A-4425-8FA4-CF09D3087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27B-F8BA-4882-B979-0289CB75582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929A60-2389-4FAE-8588-14C645E5F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6A6AFC-AB0A-4DCF-AD7C-E731BFC84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D13B-74AD-4D65-BBA4-E7C068CD8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729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C0AA9A-8527-40A6-B56F-7E9ED9178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B764BC-8333-45B4-B924-D03262254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3C2D1F0-11D2-42C0-A390-89C2C87B4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15A1678-B1F1-48EF-984F-9C3835BFC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139EA40-B228-4E49-95FE-043911FFC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E49FD85-DB84-474A-91CE-2D39C7D66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27B-F8BA-4882-B979-0289CB75582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ED3661A-E152-4FBE-9FD4-30DCAAAC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5EDA73-3ED9-479B-ACD6-EACC48AD0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D13B-74AD-4D65-BBA4-E7C068CD8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22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523EB4-E6E5-4797-B61E-4F8B78F9C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669A3CC-8DD7-4538-AEDF-7E5A33A5B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27B-F8BA-4882-B979-0289CB75582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B262FFE-55D8-4DA1-BBE8-7081ED8BC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8DD17FF-E04D-4F0C-A6CC-C6C3AC956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D13B-74AD-4D65-BBA4-E7C068CD8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08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956B2C2-4045-4AB7-9D30-F760E928D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27B-F8BA-4882-B979-0289CB75582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3FC3899-D573-4C04-8057-F343E4AB7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8B39384-96C0-4395-99B7-59C22E80B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D13B-74AD-4D65-BBA4-E7C068CD8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21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71225C-A333-48CD-B7B6-FF93EEF9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B523A7-120F-4DD9-9DA3-5CB3BEA63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F88835-704E-4B20-994F-F520F1637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95E3E0-5295-4E14-9D27-6C0A84FDD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27B-F8BA-4882-B979-0289CB75582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E7343B-F3A8-49B6-B0AE-12EA8995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6BF5C1-F013-443F-B952-1D56CCAEC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D13B-74AD-4D65-BBA4-E7C068CD8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12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692E4C-83AD-4AC9-8AD9-615E0984E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C221F3C-65F9-4DDD-B4FA-A7E482191C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3C5D7BC-6EE2-4B98-884A-1E34B7DCF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39100D-9199-473A-828B-AEAFB72E2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F27B-F8BA-4882-B979-0289CB75582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766BF51-796C-4DC3-BC75-44C1F0F46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D7AB25A-3BD0-4220-A45B-75358A6FB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D13B-74AD-4D65-BBA4-E7C068CD8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09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F9E276-D133-46C1-B468-C32B2368A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279A00-B5D4-418D-B6C5-1FC1BF266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18E368-8F6A-468D-BBB1-FDCD1691EF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F27B-F8BA-4882-B979-0289CB755826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02C1F1-5986-40C1-A79E-DC974EA587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1D8FCB-2B80-40C3-92FB-4043A9BCEF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ED13B-74AD-4D65-BBA4-E7C068CD80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67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idacts.ru/slovari/professionalno-pedagogicheskie-ponjatija-slovar-2005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7E54A-4C39-424F-9D17-4C103562B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671" y="1955800"/>
            <a:ext cx="10898658" cy="1911350"/>
          </a:xfrm>
        </p:spPr>
        <p:txBody>
          <a:bodyPr>
            <a:noAutofit/>
          </a:bodyPr>
          <a:lstStyle/>
          <a:p>
            <a:r>
              <a:rPr lang="ru-RU" sz="4000" b="0" i="0" dirty="0">
                <a:solidFill>
                  <a:srgbClr val="000000"/>
                </a:solidFill>
                <a:effectLst/>
                <a:latin typeface="Roboto"/>
              </a:rPr>
              <a:t>Семинар «Программа развития общеобразовательной организации: актуальные вопросы» </a:t>
            </a:r>
            <a:endParaRPr lang="ru-RU" sz="4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09BF87B-10D4-48C5-B8E2-5A45779525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4350"/>
            <a:ext cx="9144000" cy="1718748"/>
          </a:xfrm>
        </p:spPr>
        <p:txBody>
          <a:bodyPr>
            <a:normAutofit/>
          </a:bodyPr>
          <a:lstStyle/>
          <a:p>
            <a:r>
              <a:rPr lang="ru-RU" sz="2400" i="1" dirty="0"/>
              <a:t>Горностаев Александр </a:t>
            </a:r>
            <a:r>
              <a:rPr lang="ru-RU" sz="2400" i="1" dirty="0" err="1"/>
              <a:t>Октавьевич</a:t>
            </a:r>
            <a:r>
              <a:rPr lang="ru-RU" sz="2400" i="1" dirty="0"/>
              <a:t>, </a:t>
            </a:r>
            <a:br>
              <a:rPr lang="ru-RU" sz="2400" i="1" dirty="0"/>
            </a:br>
            <a:r>
              <a:rPr lang="ru-RU" sz="2400" i="1" dirty="0"/>
              <a:t>заместитель директора КИМЦ</a:t>
            </a:r>
          </a:p>
          <a:p>
            <a:endParaRPr lang="ru-RU" dirty="0"/>
          </a:p>
          <a:p>
            <a:r>
              <a:rPr lang="ru-RU" dirty="0"/>
              <a:t>17 декабря 2020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D9BC44-EC69-4D13-93FE-FF0F35393AA1}"/>
              </a:ext>
            </a:extLst>
          </p:cNvPr>
          <p:cNvSpPr txBox="1"/>
          <p:nvPr/>
        </p:nvSpPr>
        <p:spPr>
          <a:xfrm>
            <a:off x="3118993" y="531974"/>
            <a:ext cx="90730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2400" b="1" i="1" dirty="0">
                <a:solidFill>
                  <a:schemeClr val="tx2"/>
                </a:solidFill>
              </a:rPr>
              <a:t>Из образа Будущего – к пониманию Настоящего </a:t>
            </a:r>
            <a:br>
              <a:rPr lang="ru" sz="2400" b="1" i="1" dirty="0">
                <a:solidFill>
                  <a:schemeClr val="tx2"/>
                </a:solidFill>
              </a:rPr>
            </a:br>
            <a:r>
              <a:rPr lang="ru-RU" sz="2400" b="1" i="1" dirty="0">
                <a:solidFill>
                  <a:schemeClr val="tx2"/>
                </a:solidFill>
              </a:rPr>
              <a:t>для нового шага развития!</a:t>
            </a:r>
            <a:endParaRPr lang="ru-RU" sz="2400" b="1" i="1" dirty="0">
              <a:ln>
                <a:solidFill>
                  <a:srgbClr val="002060"/>
                </a:solidFill>
              </a:ln>
              <a:solidFill>
                <a:schemeClr val="tx2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09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021B97-3FE6-4357-96A1-900BC4226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79" y="791846"/>
            <a:ext cx="11461865" cy="570407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Механизмом управления Программой развития </a:t>
            </a: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является цикл управленческих мероприятий, включающий:</a:t>
            </a:r>
          </a:p>
          <a:p>
            <a:pPr marL="727075" lvl="0" algn="just">
              <a:lnSpc>
                <a:spcPct val="100000"/>
              </a:lnSpc>
              <a:spcBef>
                <a:spcPts val="0"/>
              </a:spcBef>
            </a:pPr>
            <a:r>
              <a:rPr lang="ru-RU" sz="2200" dirty="0"/>
              <a:t>Рефлексивно-аналитические семинары по анализу и рефлексии реализации программы развития как основы для её конкретизации, коррекции, </a:t>
            </a:r>
            <a:r>
              <a:rPr lang="ru-RU" sz="2200" dirty="0" err="1"/>
              <a:t>доопределения</a:t>
            </a:r>
            <a:r>
              <a:rPr lang="ru-RU" sz="2200" dirty="0"/>
              <a:t>;</a:t>
            </a:r>
          </a:p>
          <a:p>
            <a:pPr marL="727075" lvl="0" algn="just">
              <a:lnSpc>
                <a:spcPct val="100000"/>
              </a:lnSpc>
              <a:spcBef>
                <a:spcPts val="0"/>
              </a:spcBef>
            </a:pPr>
            <a:r>
              <a:rPr lang="ru-RU" sz="2200" dirty="0"/>
              <a:t>Программно-проектировочные семинары по разработке новых актуальных проектов реализации приоритетных направлений программы развития;</a:t>
            </a:r>
          </a:p>
          <a:p>
            <a:pPr marL="727075" lvl="0" algn="just">
              <a:lnSpc>
                <a:spcPct val="100000"/>
              </a:lnSpc>
              <a:spcBef>
                <a:spcPts val="0"/>
              </a:spcBef>
            </a:pPr>
            <a:r>
              <a:rPr lang="ru-RU" sz="2200" dirty="0"/>
              <a:t>Организационно-управленческие мероприятия по реализации Программы развития, включающие:</a:t>
            </a:r>
          </a:p>
          <a:p>
            <a:pPr marL="1184275" lvl="1">
              <a:lnSpc>
                <a:spcPct val="100000"/>
              </a:lnSpc>
              <a:spcBef>
                <a:spcPts val="0"/>
              </a:spcBef>
            </a:pPr>
            <a:r>
              <a:rPr lang="ru-RU" sz="2200" dirty="0"/>
              <a:t>Контроль и мониторинг реализации Программы развития;</a:t>
            </a:r>
          </a:p>
          <a:p>
            <a:pPr marL="1184275" lvl="1">
              <a:lnSpc>
                <a:spcPct val="100000"/>
              </a:lnSpc>
              <a:spcBef>
                <a:spcPts val="0"/>
              </a:spcBef>
            </a:pPr>
            <a:r>
              <a:rPr lang="ru-RU" sz="2200" dirty="0"/>
              <a:t>Стимулирование реализации Программы развития;</a:t>
            </a:r>
          </a:p>
          <a:p>
            <a:pPr marL="1184275" lvl="1">
              <a:lnSpc>
                <a:spcPct val="100000"/>
              </a:lnSpc>
              <a:spcBef>
                <a:spcPts val="0"/>
              </a:spcBef>
            </a:pPr>
            <a:r>
              <a:rPr lang="ru-RU" sz="2200" dirty="0"/>
              <a:t>Локальное нормирование деятельности по реализации Программы развития.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ru-RU" sz="2000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0A4BA3DA-FED4-42BD-9AF9-3CE76E23377E}"/>
              </a:ext>
            </a:extLst>
          </p:cNvPr>
          <p:cNvSpPr txBox="1">
            <a:spLocks/>
          </p:cNvSpPr>
          <p:nvPr/>
        </p:nvSpPr>
        <p:spPr>
          <a:xfrm>
            <a:off x="487680" y="362078"/>
            <a:ext cx="11167872" cy="429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Семинар «Программа развития ОУ: актуальные вопросы</a:t>
            </a:r>
            <a:r>
              <a:rPr lang="ru-RU" sz="2400" b="0" i="0" dirty="0">
                <a:solidFill>
                  <a:srgbClr val="000000"/>
                </a:solidFill>
                <a:effectLst/>
              </a:rPr>
              <a:t>»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066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7E54A-4C39-424F-9D17-4C103562B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671" y="1955800"/>
            <a:ext cx="10898658" cy="1911350"/>
          </a:xfrm>
        </p:spPr>
        <p:txBody>
          <a:bodyPr>
            <a:noAutofit/>
          </a:bodyPr>
          <a:lstStyle/>
          <a:p>
            <a:r>
              <a:rPr lang="ru-RU" sz="4000" b="0" i="0" dirty="0">
                <a:solidFill>
                  <a:srgbClr val="000000"/>
                </a:solidFill>
                <a:effectLst/>
                <a:latin typeface="Roboto"/>
              </a:rPr>
              <a:t>Семинар «Программа развития общеобразовательной организации: актуальные вопросы» </a:t>
            </a:r>
            <a:endParaRPr lang="ru-RU" sz="4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09BF87B-10D4-48C5-B8E2-5A45779525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4350"/>
            <a:ext cx="9144000" cy="1718748"/>
          </a:xfrm>
        </p:spPr>
        <p:txBody>
          <a:bodyPr>
            <a:normAutofit/>
          </a:bodyPr>
          <a:lstStyle/>
          <a:p>
            <a:r>
              <a:rPr lang="ru-RU" sz="2400" i="1" dirty="0"/>
              <a:t>Горностаев Александр </a:t>
            </a:r>
            <a:r>
              <a:rPr lang="ru-RU" sz="2400" i="1" dirty="0" err="1"/>
              <a:t>Октавьевич</a:t>
            </a:r>
            <a:r>
              <a:rPr lang="ru-RU" sz="2400" i="1" dirty="0"/>
              <a:t>, </a:t>
            </a:r>
            <a:br>
              <a:rPr lang="ru-RU" sz="2400" i="1" dirty="0"/>
            </a:br>
            <a:r>
              <a:rPr lang="ru-RU" sz="2400" i="1" dirty="0"/>
              <a:t>заместитель директора КИМЦ</a:t>
            </a:r>
          </a:p>
          <a:p>
            <a:endParaRPr lang="ru-RU" dirty="0"/>
          </a:p>
          <a:p>
            <a:r>
              <a:rPr lang="ru-RU" dirty="0"/>
              <a:t>17 декабря 2020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D9BC44-EC69-4D13-93FE-FF0F35393AA1}"/>
              </a:ext>
            </a:extLst>
          </p:cNvPr>
          <p:cNvSpPr txBox="1"/>
          <p:nvPr/>
        </p:nvSpPr>
        <p:spPr>
          <a:xfrm>
            <a:off x="3118993" y="531974"/>
            <a:ext cx="90730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2400" b="1" i="1" dirty="0">
                <a:solidFill>
                  <a:schemeClr val="tx2"/>
                </a:solidFill>
              </a:rPr>
              <a:t>Из образа Будущего – к пониманию Настоящего </a:t>
            </a:r>
            <a:br>
              <a:rPr lang="ru" sz="2400" b="1" i="1" dirty="0">
                <a:solidFill>
                  <a:schemeClr val="tx2"/>
                </a:solidFill>
              </a:rPr>
            </a:br>
            <a:r>
              <a:rPr lang="ru-RU" sz="2400" b="1" i="1" dirty="0">
                <a:solidFill>
                  <a:schemeClr val="tx2"/>
                </a:solidFill>
              </a:rPr>
              <a:t>для нового шага развития!</a:t>
            </a:r>
            <a:endParaRPr lang="ru-RU" sz="2400" b="1" i="1" dirty="0">
              <a:ln>
                <a:solidFill>
                  <a:srgbClr val="002060"/>
                </a:solidFill>
              </a:ln>
              <a:solidFill>
                <a:schemeClr val="tx2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973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021B97-3FE6-4357-96A1-900BC4226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791846"/>
            <a:ext cx="11167872" cy="570407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/>
              <a:t>Закон «Об образовании в РФ</a:t>
            </a:r>
            <a:r>
              <a:rPr lang="ru-RU" sz="2400" dirty="0"/>
              <a:t>» № 274-ФЗ от 29.12.2012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dirty="0"/>
              <a:t>Ст.28. Компетенции, права, обязанности и ответственность образовательной организации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dirty="0"/>
              <a:t>3. </a:t>
            </a: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 компетенции образовательной организации относятся:</a:t>
            </a:r>
            <a:endParaRPr lang="ru-RU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7) </a:t>
            </a:r>
            <a:r>
              <a:rPr lang="ru-RU" sz="22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разработка и утверждение</a:t>
            </a: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 согласованию</a:t>
            </a: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с учредителем программы развития образовательной организации;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200" b="1" dirty="0">
                <a:cs typeface="Times New Roman" panose="02020603050405020304" pitchFamily="18" charset="0"/>
              </a:rPr>
              <a:t>Программа развития </a:t>
            </a:r>
            <a:r>
              <a:rPr lang="ru-RU" sz="2200" dirty="0">
                <a:cs typeface="Times New Roman" panose="02020603050405020304" pitchFamily="18" charset="0"/>
              </a:rPr>
              <a:t>– нормативный документ, предназначенный для определения </a:t>
            </a:r>
            <a:br>
              <a:rPr lang="ru-RU" sz="2200" dirty="0">
                <a:cs typeface="Times New Roman" panose="02020603050405020304" pitchFamily="18" charset="0"/>
              </a:rPr>
            </a:br>
            <a:r>
              <a:rPr lang="ru-RU" sz="2200" dirty="0">
                <a:cs typeface="Times New Roman" panose="02020603050405020304" pitchFamily="18" charset="0"/>
              </a:rPr>
              <a:t>целей и задач деятельности, а также разработки плана реализации с конкретными сроками и необходимыми средствами, обеспечивающими их достижение и решение. 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200" dirty="0">
                <a:cs typeface="Times New Roman" panose="02020603050405020304" pitchFamily="18" charset="0"/>
              </a:rPr>
              <a:t>Назначение программы развития – определение показателей эффективности деятельности, выстраивание стратегии развития.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200" dirty="0">
                <a:cs typeface="Times New Roman" panose="02020603050405020304" pitchFamily="18" charset="0"/>
              </a:rPr>
              <a:t>В программе выделяются условия обеспечения эффективности деятельности, определяется содержание. Исходными положениями программы развития могут быть: </a:t>
            </a:r>
          </a:p>
          <a:p>
            <a:pPr marL="72231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200" dirty="0">
                <a:cs typeface="Times New Roman" panose="02020603050405020304" pitchFamily="18" charset="0"/>
              </a:rPr>
              <a:t>концепция планируемого результата; </a:t>
            </a:r>
          </a:p>
          <a:p>
            <a:pPr marL="72231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200" dirty="0">
                <a:cs typeface="Times New Roman" panose="02020603050405020304" pitchFamily="18" charset="0"/>
              </a:rPr>
              <a:t>основные направления развития; </a:t>
            </a:r>
          </a:p>
          <a:p>
            <a:pPr marL="72231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200" dirty="0">
                <a:cs typeface="Times New Roman" panose="02020603050405020304" pitchFamily="18" charset="0"/>
              </a:rPr>
              <a:t>наиболее приоритетные программные проекты; </a:t>
            </a:r>
          </a:p>
          <a:p>
            <a:pPr marL="72231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200" dirty="0">
                <a:cs typeface="Times New Roman" panose="02020603050405020304" pitchFamily="18" charset="0"/>
              </a:rPr>
              <a:t>финансово-экономическое обоснование деятельности. 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600" b="0" i="1" dirty="0">
                <a:solidFill>
                  <a:srgbClr val="444444"/>
                </a:solidFill>
                <a:effectLst/>
              </a:rPr>
              <a:t>Источник: </a:t>
            </a:r>
            <a:r>
              <a:rPr lang="ru-RU" sz="1600" b="0" i="1" dirty="0">
                <a:solidFill>
                  <a:srgbClr val="2980B9"/>
                </a:solidFill>
                <a:effectLst/>
                <a:hlinkClick r:id="rId2"/>
              </a:rPr>
              <a:t>Профессионально-педагогические понятия. Словарь. 2005</a:t>
            </a:r>
            <a:endParaRPr lang="ru-RU" sz="1600" dirty="0">
              <a:solidFill>
                <a:srgbClr val="444444"/>
              </a:solidFill>
            </a:endParaRPr>
          </a:p>
          <a:p>
            <a:pPr marL="0" indent="0">
              <a:buNone/>
            </a:pPr>
            <a:endParaRPr lang="ru-RU" sz="2200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0A4BA3DA-FED4-42BD-9AF9-3CE76E23377E}"/>
              </a:ext>
            </a:extLst>
          </p:cNvPr>
          <p:cNvSpPr txBox="1">
            <a:spLocks/>
          </p:cNvSpPr>
          <p:nvPr/>
        </p:nvSpPr>
        <p:spPr>
          <a:xfrm>
            <a:off x="487680" y="362078"/>
            <a:ext cx="11167872" cy="429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Семинар «Программа развития ОУ: актуальные вопросы</a:t>
            </a:r>
            <a:r>
              <a:rPr lang="ru-RU" sz="2400" b="0" i="0" dirty="0">
                <a:solidFill>
                  <a:srgbClr val="000000"/>
                </a:solidFill>
                <a:effectLst/>
              </a:rPr>
              <a:t>»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026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021B97-3FE6-4357-96A1-900BC4226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791847"/>
            <a:ext cx="11167872" cy="334099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/>
              <a:t>Программа развития разрабатывается в программном подходе, предполагающем пять ключевых компонентов, с определёнными тактами работы: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осмысление образа будущего образовательного учреждения;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анализ настоящего состояния из образа будущего;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проектирование перехода из настоящего в будущее;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постоянное </a:t>
            </a:r>
            <a:r>
              <a:rPr lang="ru-RU" sz="2000" dirty="0" err="1"/>
              <a:t>доопределение</a:t>
            </a:r>
            <a:r>
              <a:rPr lang="ru-RU" sz="2000" dirty="0"/>
              <a:t>, коррекция, конкретизация содержания деятельности;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подготовка субъекта к предстоящей деятельности в ходе её проектирования и реализации.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000" dirty="0"/>
              <a:t>Текст Программы развития рассматривается как </a:t>
            </a:r>
            <a:r>
              <a:rPr lang="ru-RU" sz="2000" u="sng" dirty="0"/>
              <a:t>смысловая и организационная</a:t>
            </a:r>
            <a:r>
              <a:rPr lang="ru-RU" sz="2000" dirty="0"/>
              <a:t> оболочка, </a:t>
            </a:r>
            <a:br>
              <a:rPr lang="ru-RU" sz="2000" dirty="0"/>
            </a:br>
            <a:r>
              <a:rPr lang="ru-RU" sz="2000" dirty="0"/>
              <a:t>которая систематически может продолжать наполняться </a:t>
            </a:r>
            <a:r>
              <a:rPr lang="ru-RU" sz="2000" i="1" dirty="0"/>
              <a:t>конкретными проектами</a:t>
            </a:r>
            <a:r>
              <a:rPr lang="ru-RU" sz="2000" dirty="0"/>
              <a:t> по реализации приоритетных направлений развития организации.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0A4BA3DA-FED4-42BD-9AF9-3CE76E23377E}"/>
              </a:ext>
            </a:extLst>
          </p:cNvPr>
          <p:cNvSpPr txBox="1">
            <a:spLocks/>
          </p:cNvSpPr>
          <p:nvPr/>
        </p:nvSpPr>
        <p:spPr>
          <a:xfrm>
            <a:off x="487680" y="362078"/>
            <a:ext cx="11167872" cy="429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Семинар «Программа развития ОУ: актуальные вопросы</a:t>
            </a:r>
            <a:r>
              <a:rPr lang="ru-RU" sz="2400" b="0" i="0" dirty="0">
                <a:solidFill>
                  <a:srgbClr val="000000"/>
                </a:solidFill>
                <a:effectLst/>
              </a:rPr>
              <a:t>»</a:t>
            </a:r>
            <a:r>
              <a:rPr lang="ru-RU" dirty="0"/>
              <a:t> </a:t>
            </a:r>
          </a:p>
        </p:txBody>
      </p:sp>
      <p:sp>
        <p:nvSpPr>
          <p:cNvPr id="2" name="Стрелка: вправо 1">
            <a:extLst>
              <a:ext uri="{FF2B5EF4-FFF2-40B4-BE49-F238E27FC236}">
                <a16:creationId xmlns:a16="http://schemas.microsoft.com/office/drawing/2014/main" id="{CA82F698-209A-4882-B623-3670D6B2E52B}"/>
              </a:ext>
            </a:extLst>
          </p:cNvPr>
          <p:cNvSpPr/>
          <p:nvPr/>
        </p:nvSpPr>
        <p:spPr>
          <a:xfrm>
            <a:off x="536448" y="4114800"/>
            <a:ext cx="7981114" cy="2308324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9BFC8D-FB9B-4DFC-B01D-6487DA145D63}"/>
              </a:ext>
            </a:extLst>
          </p:cNvPr>
          <p:cNvSpPr txBox="1"/>
          <p:nvPr/>
        </p:nvSpPr>
        <p:spPr>
          <a:xfrm>
            <a:off x="8517562" y="3886200"/>
            <a:ext cx="3233240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Стратегические ориентиры развития образования:</a:t>
            </a:r>
          </a:p>
          <a:p>
            <a:pPr marL="187325" indent="-187325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FF0000"/>
                </a:solidFill>
              </a:rPr>
              <a:t>Нац.проект</a:t>
            </a:r>
            <a:r>
              <a:rPr lang="ru-RU" dirty="0">
                <a:solidFill>
                  <a:srgbClr val="FF0000"/>
                </a:solidFill>
              </a:rPr>
              <a:t> «Образование»</a:t>
            </a:r>
          </a:p>
          <a:p>
            <a:pPr marL="187325" indent="-187325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</a:rPr>
              <a:t>ФГОС НОО, ООО, СОО</a:t>
            </a:r>
          </a:p>
          <a:p>
            <a:pPr marL="187325" indent="-187325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</a:rPr>
              <a:t>Стратегия воспитания - 2025</a:t>
            </a:r>
            <a:endParaRPr lang="ru-RU" dirty="0"/>
          </a:p>
          <a:p>
            <a:pPr marL="187325" indent="-187325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</a:rPr>
              <a:t>Концепция </a:t>
            </a:r>
            <a:r>
              <a:rPr lang="ru-RU" dirty="0" err="1">
                <a:solidFill>
                  <a:srgbClr val="FF0000"/>
                </a:solidFill>
              </a:rPr>
              <a:t>доп.образования</a:t>
            </a:r>
            <a:endParaRPr lang="ru-RU" dirty="0">
              <a:solidFill>
                <a:srgbClr val="FF0000"/>
              </a:solidFill>
            </a:endParaRPr>
          </a:p>
          <a:p>
            <a:pPr marL="187325" indent="-187325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</a:rPr>
              <a:t>Социальная среда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FF907C-F3B5-43E2-9AC5-75495BF519DC}"/>
              </a:ext>
            </a:extLst>
          </p:cNvPr>
          <p:cNvSpPr txBox="1"/>
          <p:nvPr/>
        </p:nvSpPr>
        <p:spPr>
          <a:xfrm>
            <a:off x="631698" y="4819650"/>
            <a:ext cx="144475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algn="ctr"/>
          </a:lstStyle>
          <a:p>
            <a:r>
              <a:rPr lang="ru-RU" dirty="0"/>
              <a:t>Программа развития</a:t>
            </a:r>
          </a:p>
          <a:p>
            <a:r>
              <a:rPr lang="ru-RU" dirty="0"/>
              <a:t>2017-2020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84937-16B0-4235-B6A3-2668C5E49434}"/>
              </a:ext>
            </a:extLst>
          </p:cNvPr>
          <p:cNvSpPr txBox="1"/>
          <p:nvPr/>
        </p:nvSpPr>
        <p:spPr>
          <a:xfrm>
            <a:off x="4630674" y="4819650"/>
            <a:ext cx="182575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algn="ctr"/>
          </a:lstStyle>
          <a:p>
            <a:r>
              <a:rPr lang="ru-RU" dirty="0"/>
              <a:t>Программа развития</a:t>
            </a:r>
          </a:p>
          <a:p>
            <a:r>
              <a:rPr lang="ru-RU" dirty="0"/>
              <a:t>2021-2024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EBC030A-7246-47D5-B5E2-5E301A0A02DC}"/>
              </a:ext>
            </a:extLst>
          </p:cNvPr>
          <p:cNvSpPr txBox="1"/>
          <p:nvPr/>
        </p:nvSpPr>
        <p:spPr>
          <a:xfrm>
            <a:off x="2092452" y="4378583"/>
            <a:ext cx="2516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Естественное развитие</a:t>
            </a:r>
          </a:p>
          <a:p>
            <a:r>
              <a:rPr lang="ru-RU" dirty="0"/>
              <a:t>Возникшие проблемы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E8B67E-1C74-4861-8DE4-D2786EBA0DB4}"/>
              </a:ext>
            </a:extLst>
          </p:cNvPr>
          <p:cNvSpPr txBox="1"/>
          <p:nvPr/>
        </p:nvSpPr>
        <p:spPr>
          <a:xfrm>
            <a:off x="2089404" y="5507530"/>
            <a:ext cx="2538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Нерешённые проблемы</a:t>
            </a:r>
          </a:p>
          <a:p>
            <a:r>
              <a:rPr lang="ru-RU" dirty="0"/>
              <a:t>Программное развитие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630CD5-3EA5-49F1-8C07-0EFD2F50DF16}"/>
              </a:ext>
            </a:extLst>
          </p:cNvPr>
          <p:cNvSpPr txBox="1"/>
          <p:nvPr/>
        </p:nvSpPr>
        <p:spPr>
          <a:xfrm>
            <a:off x="6330462" y="4698489"/>
            <a:ext cx="2000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Понимаемые задачи развития Ожидаемые проблемы</a:t>
            </a:r>
          </a:p>
        </p:txBody>
      </p:sp>
      <p:sp>
        <p:nvSpPr>
          <p:cNvPr id="17" name="Дуга 16">
            <a:extLst>
              <a:ext uri="{FF2B5EF4-FFF2-40B4-BE49-F238E27FC236}">
                <a16:creationId xmlns:a16="http://schemas.microsoft.com/office/drawing/2014/main" id="{A10DBFE4-1B8D-48E8-B744-9CF2AD7C6F07}"/>
              </a:ext>
            </a:extLst>
          </p:cNvPr>
          <p:cNvSpPr/>
          <p:nvPr/>
        </p:nvSpPr>
        <p:spPr>
          <a:xfrm rot="21272946">
            <a:off x="5675376" y="4283470"/>
            <a:ext cx="1123950" cy="935545"/>
          </a:xfrm>
          <a:prstGeom prst="arc">
            <a:avLst>
              <a:gd name="adj1" fmla="val 10861493"/>
              <a:gd name="adj2" fmla="val 0"/>
            </a:avLst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B9CF7E4A-2EB8-4B9D-9D41-837F711A1955}"/>
              </a:ext>
            </a:extLst>
          </p:cNvPr>
          <p:cNvCxnSpPr>
            <a:cxnSpLocks/>
          </p:cNvCxnSpPr>
          <p:nvPr/>
        </p:nvCxnSpPr>
        <p:spPr>
          <a:xfrm>
            <a:off x="2076450" y="5507530"/>
            <a:ext cx="255422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A3B0AA93-72F0-49E7-8626-ADE3A8FABD4A}"/>
              </a:ext>
            </a:extLst>
          </p:cNvPr>
          <p:cNvCxnSpPr>
            <a:cxnSpLocks/>
          </p:cNvCxnSpPr>
          <p:nvPr/>
        </p:nvCxnSpPr>
        <p:spPr>
          <a:xfrm>
            <a:off x="2089404" y="5048429"/>
            <a:ext cx="255422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47685507-888A-48A4-91BA-DF3AD9EFCF03}"/>
              </a:ext>
            </a:extLst>
          </p:cNvPr>
          <p:cNvCxnSpPr>
            <a:cxnSpLocks/>
          </p:cNvCxnSpPr>
          <p:nvPr/>
        </p:nvCxnSpPr>
        <p:spPr>
          <a:xfrm>
            <a:off x="2089404" y="5274640"/>
            <a:ext cx="255422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283AAE0-1ED9-4892-A0EE-CECE826A1F65}"/>
              </a:ext>
            </a:extLst>
          </p:cNvPr>
          <p:cNvSpPr txBox="1"/>
          <p:nvPr/>
        </p:nvSpPr>
        <p:spPr>
          <a:xfrm>
            <a:off x="8976968" y="5957688"/>
            <a:ext cx="21871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ОБРАЗ БУДУЩЕГО</a:t>
            </a:r>
            <a:endParaRPr lang="ru-RU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5BF202-1043-43F5-A914-9B64AB7670D5}"/>
              </a:ext>
            </a:extLst>
          </p:cNvPr>
          <p:cNvSpPr txBox="1"/>
          <p:nvPr/>
        </p:nvSpPr>
        <p:spPr>
          <a:xfrm>
            <a:off x="3961617" y="6063974"/>
            <a:ext cx="3398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С Т Р А Т Е Г И Я   Р А З В И Т И Я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7373137-C99E-46FE-AA00-6C95D7DAD690}"/>
              </a:ext>
            </a:extLst>
          </p:cNvPr>
          <p:cNvSpPr txBox="1"/>
          <p:nvPr/>
        </p:nvSpPr>
        <p:spPr>
          <a:xfrm>
            <a:off x="6282580" y="1724695"/>
            <a:ext cx="542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/>
              <a:t>(а не описание по типу «у нас ещё вот это есть!»)</a:t>
            </a:r>
            <a:endParaRPr lang="ru-RU" i="1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4B2CDFB3-E618-4A88-8816-04BC247FFBC9}"/>
              </a:ext>
            </a:extLst>
          </p:cNvPr>
          <p:cNvSpPr/>
          <p:nvPr/>
        </p:nvSpPr>
        <p:spPr>
          <a:xfrm>
            <a:off x="6330461" y="1706270"/>
            <a:ext cx="5325091" cy="36933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26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13" grpId="0"/>
      <p:bldP spid="14" grpId="0"/>
      <p:bldP spid="15" grpId="0"/>
      <p:bldP spid="17" grpId="0" animBg="1"/>
      <p:bldP spid="21" grpId="0" animBg="1"/>
      <p:bldP spid="23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021B97-3FE6-4357-96A1-900BC4226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791846"/>
            <a:ext cx="11380470" cy="570407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000" b="1" dirty="0"/>
              <a:t>Рекомендации по обновлению </a:t>
            </a:r>
            <a:r>
              <a:rPr lang="ru-RU" sz="2000" dirty="0"/>
              <a:t>Программ развития с учётом изменений в 2020 году.</a:t>
            </a:r>
          </a:p>
          <a:p>
            <a:pPr marL="266700" lvl="0" indent="-266700">
              <a:buAutoNum type="arabicPeriod"/>
            </a:pPr>
            <a:r>
              <a:rPr lang="ru-RU" sz="2000" b="1" dirty="0"/>
              <a:t>Усилить воспитательную составляющую</a:t>
            </a:r>
          </a:p>
          <a:p>
            <a:pPr marL="266700" lvl="0" indent="-266700">
              <a:buAutoNum type="arabicPeriod"/>
            </a:pPr>
            <a:r>
              <a:rPr lang="ru-RU" sz="2000" b="1" dirty="0"/>
              <a:t>Отразить цифровизацию образования</a:t>
            </a:r>
          </a:p>
          <a:p>
            <a:pPr marL="266700" lvl="0" indent="-266700">
              <a:buAutoNum type="arabicPeriod"/>
            </a:pPr>
            <a:r>
              <a:rPr lang="ru-RU" sz="2000" b="1" dirty="0"/>
              <a:t>Показать направленность на сетевое взаимодействие с организациями других ведомств</a:t>
            </a:r>
          </a:p>
          <a:p>
            <a:pPr marL="266700" indent="0">
              <a:buNone/>
            </a:pPr>
            <a:r>
              <a:rPr lang="ru-RU" sz="2000" dirty="0"/>
              <a:t>Внести актуальные документы в Паспорт программы</a:t>
            </a:r>
          </a:p>
          <a:p>
            <a:pPr marL="266700" indent="0">
              <a:buNone/>
            </a:pPr>
            <a:r>
              <a:rPr lang="ru-RU" sz="2000" dirty="0"/>
              <a:t>Отразить новые основания Программы развития в соответствующих разделах.</a:t>
            </a:r>
          </a:p>
          <a:p>
            <a:pPr marL="266700" indent="0">
              <a:buNone/>
            </a:pPr>
            <a:r>
              <a:rPr lang="ru-RU" sz="2000" dirty="0"/>
              <a:t>Предусмотреть, возможно, новые аспекты концептуальных представлений, коррекцию цели, соответствующие задачи, мероприятия и управленческие действия.</a:t>
            </a:r>
          </a:p>
          <a:p>
            <a:pPr marL="266700" indent="0">
              <a:buNone/>
            </a:pPr>
            <a:r>
              <a:rPr lang="ru-RU" sz="2000" i="1" dirty="0"/>
              <a:t>Национальный проект «Образование».</a:t>
            </a:r>
          </a:p>
          <a:p>
            <a:pPr marL="266700" indent="0">
              <a:spcBef>
                <a:spcPts val="0"/>
              </a:spcBef>
              <a:buNone/>
            </a:pPr>
            <a:r>
              <a:rPr lang="ru-RU" sz="2000" i="1" dirty="0"/>
              <a:t>Цель 2: воспитание </a:t>
            </a:r>
            <a:r>
              <a:rPr lang="ru-RU" sz="2000" i="1" u="sng" dirty="0"/>
              <a:t>гармонично развитой </a:t>
            </a:r>
            <a:r>
              <a:rPr lang="ru-RU" sz="2000" i="1" dirty="0"/>
              <a:t>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традиций.</a:t>
            </a:r>
            <a:r>
              <a:rPr lang="ru-RU" sz="2000" dirty="0"/>
              <a:t> 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0A4BA3DA-FED4-42BD-9AF9-3CE76E23377E}"/>
              </a:ext>
            </a:extLst>
          </p:cNvPr>
          <p:cNvSpPr txBox="1">
            <a:spLocks/>
          </p:cNvSpPr>
          <p:nvPr/>
        </p:nvSpPr>
        <p:spPr>
          <a:xfrm>
            <a:off x="487680" y="362078"/>
            <a:ext cx="11167872" cy="429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Семинар «Программа развития ОУ: актуальные вопросы</a:t>
            </a:r>
            <a:r>
              <a:rPr lang="ru-RU" sz="2400" b="0" i="0" dirty="0">
                <a:solidFill>
                  <a:srgbClr val="000000"/>
                </a:solidFill>
                <a:effectLst/>
              </a:rPr>
              <a:t>»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060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021B97-3FE6-4357-96A1-900BC4226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791846"/>
            <a:ext cx="11421822" cy="5704076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ru-RU" sz="2000" b="1" dirty="0"/>
              <a:t>Необходимо проверить в Программе развития</a:t>
            </a:r>
          </a:p>
          <a:p>
            <a:pPr marL="457200" lvl="0" indent="-457200" algn="just">
              <a:buAutoNum type="arabicPeriod"/>
            </a:pPr>
            <a:r>
              <a:rPr lang="ru-RU" sz="2000" dirty="0"/>
              <a:t>Программа развития должна отражать государственные требования к развитию системы образования и социальный заказ (в запросах родителей и изучении потребностей обучающихся).</a:t>
            </a:r>
          </a:p>
          <a:p>
            <a:pPr marL="457200" lvl="0" indent="-457200" algn="just">
              <a:buAutoNum type="arabicPeriod"/>
            </a:pPr>
            <a:r>
              <a:rPr lang="ru-RU" sz="2000" dirty="0"/>
              <a:t>Концептуальные представления должны отражать будущее состояние образовательной организации во всех аспектах деятельности, в соответствии с перспективами развития общего образования, которые представлены в стратегических документах.</a:t>
            </a:r>
          </a:p>
          <a:p>
            <a:pPr marL="457200" lvl="0" indent="-457200" algn="just">
              <a:buAutoNum type="arabicPeriod"/>
            </a:pPr>
            <a:r>
              <a:rPr lang="ru-RU" sz="2000" dirty="0"/>
              <a:t>Механизмы реализации концептуальных представлений должны просматриваться в проектах и мероприятиях и в плане управленческих действий.</a:t>
            </a:r>
          </a:p>
          <a:p>
            <a:pPr marL="457200" lvl="0" indent="-457200" algn="just">
              <a:buAutoNum type="arabicPeriod"/>
            </a:pPr>
            <a:r>
              <a:rPr lang="ru-RU" sz="2000" dirty="0"/>
              <a:t>Должны быть сформулированы основные проблемы, связанные с новыми задачами развития образовательной организации и с проблемами текущего периода в перспективе предстоящего периода деятельности.</a:t>
            </a:r>
          </a:p>
          <a:p>
            <a:pPr marL="457200" lvl="0" indent="-457200" algn="just">
              <a:buAutoNum type="arabicPeriod"/>
            </a:pPr>
            <a:r>
              <a:rPr lang="ru-RU" sz="2000" dirty="0"/>
              <a:t>Недопустимо смешивать проблемы организации с глобальными проблемами образования и внешними ограничениями, которые не могут быть решены силами организации.</a:t>
            </a:r>
          </a:p>
          <a:p>
            <a:pPr marL="457200" lvl="0" indent="-457200" algn="just">
              <a:buAutoNum type="arabicPeriod"/>
            </a:pPr>
            <a:r>
              <a:rPr lang="ru-RU" sz="2000" dirty="0"/>
              <a:t>Идеи, цели и задачи развития организации должны решать выделенные проблемы организации.</a:t>
            </a:r>
          </a:p>
          <a:p>
            <a:pPr marL="457200" lvl="0" indent="-457200" algn="just">
              <a:buAutoNum type="arabicPeriod"/>
            </a:pPr>
            <a:r>
              <a:rPr lang="ru-RU" sz="2000" dirty="0"/>
              <a:t>Важно выделять сильные стороны организации как потенциальные возможности преобразований.</a:t>
            </a:r>
          </a:p>
          <a:p>
            <a:pPr marL="457200" lvl="0" indent="-457200" algn="just">
              <a:buAutoNum type="arabicPeriod"/>
            </a:pPr>
            <a:r>
              <a:rPr lang="ru-RU" sz="2000" dirty="0"/>
              <a:t>Концептуальные представления должны быть максимально приближены к реальным условиям деятельности организации в понимании возможных изменений социальной среды.</a:t>
            </a:r>
          </a:p>
          <a:p>
            <a:pPr marL="457200" lvl="0" indent="-457200" algn="just">
              <a:buAutoNum type="arabicPeriod"/>
            </a:pPr>
            <a:endParaRPr lang="ru-RU" sz="2000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0A4BA3DA-FED4-42BD-9AF9-3CE76E23377E}"/>
              </a:ext>
            </a:extLst>
          </p:cNvPr>
          <p:cNvSpPr txBox="1">
            <a:spLocks/>
          </p:cNvSpPr>
          <p:nvPr/>
        </p:nvSpPr>
        <p:spPr>
          <a:xfrm>
            <a:off x="487680" y="362078"/>
            <a:ext cx="11167872" cy="429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Семинар «Программа развития ОУ: актуальные вопросы</a:t>
            </a:r>
            <a:r>
              <a:rPr lang="ru-RU" sz="2400" b="0" i="0" dirty="0">
                <a:solidFill>
                  <a:srgbClr val="000000"/>
                </a:solidFill>
                <a:effectLst/>
              </a:rPr>
              <a:t>»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084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021B97-3FE6-4357-96A1-900BC4226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791846"/>
            <a:ext cx="11167872" cy="570407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000" b="1" dirty="0"/>
              <a:t>Внесение изменений в Программу развития</a:t>
            </a:r>
          </a:p>
          <a:p>
            <a:pPr marL="0" lvl="0" indent="0" algn="just">
              <a:buNone/>
            </a:pPr>
            <a:r>
              <a:rPr lang="ru-RU" sz="2000" dirty="0"/>
              <a:t>Если срок действия программы развития еще не истек, то можно вносить в неё изменения </a:t>
            </a:r>
            <a:br>
              <a:rPr lang="ru-RU" sz="2000" dirty="0"/>
            </a:br>
            <a:r>
              <a:rPr lang="ru-RU" sz="2000" dirty="0"/>
              <a:t>в определённом порядке. Издайте приказ о подготовке проекта изменений.</a:t>
            </a:r>
          </a:p>
          <a:p>
            <a:pPr marL="0" indent="0" algn="just">
              <a:buNone/>
            </a:pPr>
            <a:r>
              <a:rPr lang="ru-RU" sz="2000" u="sng" dirty="0"/>
              <a:t>Если изменения не затрагивают большей части </a:t>
            </a:r>
            <a:r>
              <a:rPr lang="ru-RU" sz="2000" dirty="0"/>
              <a:t>программы развития, утвердите их отдельным документом.</a:t>
            </a:r>
          </a:p>
          <a:p>
            <a:pPr algn="just"/>
            <a:r>
              <a:rPr lang="ru-RU" sz="2000" dirty="0"/>
              <a:t>Внесите проект вносимых изменений в повестку заседания органа управления, </a:t>
            </a:r>
            <a:br>
              <a:rPr lang="ru-RU" sz="2000" dirty="0"/>
            </a:br>
            <a:r>
              <a:rPr lang="ru-RU" sz="2000" dirty="0"/>
              <a:t>с которым на основании локального акта или устава нужно согласовать изменения. Учтите или отклоните его замечания по Программе. Если не хотите учитывать замечания, поясните причины на очередном заседании коллегиального органа.</a:t>
            </a:r>
          </a:p>
          <a:p>
            <a:pPr algn="just"/>
            <a:r>
              <a:rPr lang="ru-RU" sz="2000" dirty="0"/>
              <a:t>Направьте учредителю проект изменений и получите заключение. Внесенные правки учтите или объясните, с чем не согласны. Главное, чтобы учредитель согласовал конечный вариант вносимых изменений.</a:t>
            </a:r>
          </a:p>
          <a:p>
            <a:pPr algn="just"/>
            <a:r>
              <a:rPr lang="ru-RU" sz="2000" dirty="0"/>
              <a:t>Издайте приказ и утвердите изменения. Перечислите их в приказе или отдельном документе – приложении.</a:t>
            </a:r>
          </a:p>
          <a:p>
            <a:pPr marL="0" indent="0" algn="just">
              <a:buNone/>
            </a:pPr>
            <a:r>
              <a:rPr lang="ru-RU" sz="2000" u="sng" dirty="0"/>
              <a:t>Если меняется большой объем </a:t>
            </a:r>
            <a:r>
              <a:rPr lang="ru-RU" sz="2000" dirty="0"/>
              <a:t>текста, то утвердите Программу развития в новой редакции или на новый период.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0A4BA3DA-FED4-42BD-9AF9-3CE76E23377E}"/>
              </a:ext>
            </a:extLst>
          </p:cNvPr>
          <p:cNvSpPr txBox="1">
            <a:spLocks/>
          </p:cNvSpPr>
          <p:nvPr/>
        </p:nvSpPr>
        <p:spPr>
          <a:xfrm>
            <a:off x="487680" y="362078"/>
            <a:ext cx="11167872" cy="429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Семинар «Программа развития ОУ: актуальные вопросы</a:t>
            </a:r>
            <a:r>
              <a:rPr lang="ru-RU" sz="2400" b="0" i="0" dirty="0">
                <a:solidFill>
                  <a:srgbClr val="000000"/>
                </a:solidFill>
                <a:effectLst/>
              </a:rPr>
              <a:t>»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209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021B97-3FE6-4357-96A1-900BC4226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79" y="791846"/>
            <a:ext cx="11461865" cy="69521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/>
              <a:t>Приказ ГУО № 368/п от 16.09.2020 </a:t>
            </a:r>
            <a:r>
              <a:rPr lang="ru-RU" sz="2000" dirty="0"/>
              <a:t>«О согласовании Программы развития муниципальной образовательной организации города Красноярска»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0A4BA3DA-FED4-42BD-9AF9-3CE76E23377E}"/>
              </a:ext>
            </a:extLst>
          </p:cNvPr>
          <p:cNvSpPr txBox="1">
            <a:spLocks/>
          </p:cNvSpPr>
          <p:nvPr/>
        </p:nvSpPr>
        <p:spPr>
          <a:xfrm>
            <a:off x="487680" y="362078"/>
            <a:ext cx="11167872" cy="429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Семинар «Программа развития ДОУ: актуальные вопросы</a:t>
            </a:r>
            <a:r>
              <a:rPr lang="ru-RU" sz="2400" b="0" i="0" dirty="0">
                <a:solidFill>
                  <a:srgbClr val="000000"/>
                </a:solidFill>
                <a:effectLst/>
              </a:rPr>
              <a:t>»</a:t>
            </a:r>
            <a:r>
              <a:rPr lang="ru-RU" dirty="0"/>
              <a:t> </a:t>
            </a:r>
          </a:p>
        </p:txBody>
      </p:sp>
      <p:grpSp>
        <p:nvGrpSpPr>
          <p:cNvPr id="45" name="Группа 44">
            <a:extLst>
              <a:ext uri="{FF2B5EF4-FFF2-40B4-BE49-F238E27FC236}">
                <a16:creationId xmlns:a16="http://schemas.microsoft.com/office/drawing/2014/main" id="{074BC4A6-6591-4D9A-92AE-83E67C2124A5}"/>
              </a:ext>
            </a:extLst>
          </p:cNvPr>
          <p:cNvGrpSpPr/>
          <p:nvPr/>
        </p:nvGrpSpPr>
        <p:grpSpPr>
          <a:xfrm>
            <a:off x="487679" y="1570485"/>
            <a:ext cx="11461864" cy="369333"/>
            <a:chOff x="506729" y="3055382"/>
            <a:chExt cx="11216642" cy="317396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28C58A3-D523-4B02-852D-6EB142087C48}"/>
                </a:ext>
              </a:extLst>
            </p:cNvPr>
            <p:cNvSpPr txBox="1"/>
            <p:nvPr/>
          </p:nvSpPr>
          <p:spPr>
            <a:xfrm>
              <a:off x="506729" y="3055382"/>
              <a:ext cx="36842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 algn="ctr"/>
              <a:r>
                <a:rPr lang="ru-RU" b="1" dirty="0"/>
                <a:t>Критерии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493CABA-8C51-450D-B731-83A692756519}"/>
                </a:ext>
              </a:extLst>
            </p:cNvPr>
            <p:cNvSpPr txBox="1"/>
            <p:nvPr/>
          </p:nvSpPr>
          <p:spPr>
            <a:xfrm>
              <a:off x="4191000" y="3055382"/>
              <a:ext cx="75323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/>
                <a:t>Примечание</a:t>
              </a:r>
            </a:p>
          </p:txBody>
        </p:sp>
      </p:grpSp>
      <p:grpSp>
        <p:nvGrpSpPr>
          <p:cNvPr id="48" name="Группа 47">
            <a:extLst>
              <a:ext uri="{FF2B5EF4-FFF2-40B4-BE49-F238E27FC236}">
                <a16:creationId xmlns:a16="http://schemas.microsoft.com/office/drawing/2014/main" id="{CBE636B4-C912-4D35-AB0E-2940661A060E}"/>
              </a:ext>
            </a:extLst>
          </p:cNvPr>
          <p:cNvGrpSpPr/>
          <p:nvPr/>
        </p:nvGrpSpPr>
        <p:grpSpPr>
          <a:xfrm>
            <a:off x="487679" y="1951415"/>
            <a:ext cx="11461864" cy="429767"/>
            <a:chOff x="506729" y="3055382"/>
            <a:chExt cx="11216642" cy="369332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77F93E1-D6D8-43DA-A133-A05A26E1335A}"/>
                </a:ext>
              </a:extLst>
            </p:cNvPr>
            <p:cNvSpPr txBox="1"/>
            <p:nvPr/>
          </p:nvSpPr>
          <p:spPr>
            <a:xfrm>
              <a:off x="506729" y="3055382"/>
              <a:ext cx="3684271" cy="369332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/>
              <a:r>
                <a:rPr lang="ru-RU" dirty="0"/>
                <a:t>1. Наличие структурных элементов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57BA906-60DF-4E2C-B470-B6FA69A8DC3A}"/>
                </a:ext>
              </a:extLst>
            </p:cNvPr>
            <p:cNvSpPr txBox="1"/>
            <p:nvPr/>
          </p:nvSpPr>
          <p:spPr>
            <a:xfrm>
              <a:off x="4191000" y="3055382"/>
              <a:ext cx="7532371" cy="369332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dirty="0"/>
                <a:t>Необходимых в соответствии с локальным актом организации </a:t>
              </a:r>
            </a:p>
          </p:txBody>
        </p:sp>
      </p:grp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id="{C6BBB332-3299-4B7D-9C58-5DE775452AA4}"/>
              </a:ext>
            </a:extLst>
          </p:cNvPr>
          <p:cNvGrpSpPr/>
          <p:nvPr/>
        </p:nvGrpSpPr>
        <p:grpSpPr>
          <a:xfrm>
            <a:off x="487679" y="2377900"/>
            <a:ext cx="11461864" cy="369333"/>
            <a:chOff x="506729" y="3055382"/>
            <a:chExt cx="11216642" cy="317396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CA0C3C8-B87F-44CF-9F76-5A9F488ADC5D}"/>
                </a:ext>
              </a:extLst>
            </p:cNvPr>
            <p:cNvSpPr txBox="1"/>
            <p:nvPr/>
          </p:nvSpPr>
          <p:spPr>
            <a:xfrm>
              <a:off x="506729" y="3055382"/>
              <a:ext cx="36842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/>
              <a:r>
                <a:rPr lang="ru-RU" dirty="0"/>
                <a:t>2. Актуальность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03E4324-97F3-4D1B-BECC-7576F5D9691F}"/>
                </a:ext>
              </a:extLst>
            </p:cNvPr>
            <p:cNvSpPr txBox="1"/>
            <p:nvPr/>
          </p:nvSpPr>
          <p:spPr>
            <a:xfrm>
              <a:off x="4191000" y="3055382"/>
              <a:ext cx="75323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dirty="0"/>
                <a:t>Нацеленность на решение ключевых проблем развития ОУ и МСО</a:t>
              </a:r>
            </a:p>
          </p:txBody>
        </p:sp>
      </p:grpSp>
      <p:grpSp>
        <p:nvGrpSpPr>
          <p:cNvPr id="54" name="Группа 53">
            <a:extLst>
              <a:ext uri="{FF2B5EF4-FFF2-40B4-BE49-F238E27FC236}">
                <a16:creationId xmlns:a16="http://schemas.microsoft.com/office/drawing/2014/main" id="{F1C03A3D-740D-4C38-8ACF-B0F2A248A99D}"/>
              </a:ext>
            </a:extLst>
          </p:cNvPr>
          <p:cNvGrpSpPr/>
          <p:nvPr/>
        </p:nvGrpSpPr>
        <p:grpSpPr>
          <a:xfrm>
            <a:off x="487679" y="2739850"/>
            <a:ext cx="11461864" cy="369333"/>
            <a:chOff x="506729" y="3055382"/>
            <a:chExt cx="11216642" cy="317396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AC4233F-87D3-4499-8A6A-9078948EC9A9}"/>
                </a:ext>
              </a:extLst>
            </p:cNvPr>
            <p:cNvSpPr txBox="1"/>
            <p:nvPr/>
          </p:nvSpPr>
          <p:spPr>
            <a:xfrm>
              <a:off x="506729" y="3055382"/>
              <a:ext cx="36842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/>
              <a:r>
                <a:rPr lang="ru-RU" dirty="0"/>
                <a:t>3. </a:t>
              </a:r>
              <a:r>
                <a:rPr lang="ru-RU" dirty="0" err="1"/>
                <a:t>Прогностичность</a:t>
              </a:r>
              <a:endParaRPr lang="ru-RU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BA87974-5A0C-4936-8C0F-3623B4B03E1A}"/>
                </a:ext>
              </a:extLst>
            </p:cNvPr>
            <p:cNvSpPr txBox="1"/>
            <p:nvPr/>
          </p:nvSpPr>
          <p:spPr>
            <a:xfrm>
              <a:off x="4191000" y="3055382"/>
              <a:ext cx="75323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dirty="0"/>
                <a:t>Ориентация на социальный заказ и учёт социальной ситуации</a:t>
              </a:r>
            </a:p>
          </p:txBody>
        </p:sp>
      </p:grpSp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388836AC-C50D-416E-A4EA-1EDED650D8F4}"/>
              </a:ext>
            </a:extLst>
          </p:cNvPr>
          <p:cNvGrpSpPr/>
          <p:nvPr/>
        </p:nvGrpSpPr>
        <p:grpSpPr>
          <a:xfrm>
            <a:off x="487679" y="3099820"/>
            <a:ext cx="11461864" cy="369333"/>
            <a:chOff x="506729" y="3055382"/>
            <a:chExt cx="11216642" cy="317396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442F979-264A-421F-B7C0-2A311AA8AF6E}"/>
                </a:ext>
              </a:extLst>
            </p:cNvPr>
            <p:cNvSpPr txBox="1"/>
            <p:nvPr/>
          </p:nvSpPr>
          <p:spPr>
            <a:xfrm>
              <a:off x="506729" y="3055382"/>
              <a:ext cx="36842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/>
              <a:r>
                <a:rPr lang="ru-RU" dirty="0"/>
                <a:t>4. Эффективность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5BDCF9D-9085-41BE-AD33-B1BCCAE9E7B0}"/>
                </a:ext>
              </a:extLst>
            </p:cNvPr>
            <p:cNvSpPr txBox="1"/>
            <p:nvPr/>
          </p:nvSpPr>
          <p:spPr>
            <a:xfrm>
              <a:off x="4191000" y="3055382"/>
              <a:ext cx="75323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dirty="0"/>
                <a:t>Нацеленность на </a:t>
              </a:r>
              <a:r>
                <a:rPr lang="en-US" dirty="0"/>
                <a:t>max </a:t>
              </a:r>
              <a:r>
                <a:rPr lang="ru-RU" dirty="0"/>
                <a:t>возможные результаты при имеющихся ресурсах</a:t>
              </a:r>
            </a:p>
          </p:txBody>
        </p:sp>
      </p:grp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id="{20F3378B-4FD5-4F0F-9D42-55A8E5A1944E}"/>
              </a:ext>
            </a:extLst>
          </p:cNvPr>
          <p:cNvGrpSpPr/>
          <p:nvPr/>
        </p:nvGrpSpPr>
        <p:grpSpPr>
          <a:xfrm>
            <a:off x="487679" y="3468175"/>
            <a:ext cx="11461864" cy="369333"/>
            <a:chOff x="506729" y="3055382"/>
            <a:chExt cx="11216642" cy="317396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5692326-A588-4722-9495-6357902D3FDD}"/>
                </a:ext>
              </a:extLst>
            </p:cNvPr>
            <p:cNvSpPr txBox="1"/>
            <p:nvPr/>
          </p:nvSpPr>
          <p:spPr>
            <a:xfrm>
              <a:off x="506729" y="3055382"/>
              <a:ext cx="36842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/>
              <a:r>
                <a:rPr lang="en-US" dirty="0"/>
                <a:t>5</a:t>
              </a:r>
              <a:r>
                <a:rPr lang="ru-RU" dirty="0"/>
                <a:t>. Реалистичность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167789C0-C29D-46B2-9A1F-51D4E8B9B01C}"/>
                </a:ext>
              </a:extLst>
            </p:cNvPr>
            <p:cNvSpPr txBox="1"/>
            <p:nvPr/>
          </p:nvSpPr>
          <p:spPr>
            <a:xfrm>
              <a:off x="4191000" y="3055382"/>
              <a:ext cx="75323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dirty="0"/>
                <a:t>Соответствие требуемых и имеющихся мат-техн. и временных ресурсов</a:t>
              </a:r>
            </a:p>
          </p:txBody>
        </p:sp>
      </p:grp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81687B1B-285D-4DD7-9F6E-30037A591738}"/>
              </a:ext>
            </a:extLst>
          </p:cNvPr>
          <p:cNvGrpSpPr/>
          <p:nvPr/>
        </p:nvGrpSpPr>
        <p:grpSpPr>
          <a:xfrm>
            <a:off x="487679" y="3821737"/>
            <a:ext cx="11461864" cy="369335"/>
            <a:chOff x="506729" y="3055382"/>
            <a:chExt cx="11216642" cy="317398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2FAECC5-3437-4F20-A3AF-EEF3F5AB436F}"/>
                </a:ext>
              </a:extLst>
            </p:cNvPr>
            <p:cNvSpPr txBox="1"/>
            <p:nvPr/>
          </p:nvSpPr>
          <p:spPr>
            <a:xfrm>
              <a:off x="506729" y="3055382"/>
              <a:ext cx="36842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/>
              <a:r>
                <a:rPr lang="ru-RU" dirty="0"/>
                <a:t>6. Полнота и целостность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A05835A-C801-4FC4-9219-86C2820BBAA2}"/>
                </a:ext>
              </a:extLst>
            </p:cNvPr>
            <p:cNvSpPr txBox="1"/>
            <p:nvPr/>
          </p:nvSpPr>
          <p:spPr>
            <a:xfrm>
              <a:off x="4191000" y="3055384"/>
              <a:ext cx="75323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dirty="0"/>
                <a:t>Наличие системного образа в комплексе направлений развития</a:t>
              </a:r>
            </a:p>
          </p:txBody>
        </p:sp>
      </p:grpSp>
      <p:grpSp>
        <p:nvGrpSpPr>
          <p:cNvPr id="69" name="Группа 68">
            <a:extLst>
              <a:ext uri="{FF2B5EF4-FFF2-40B4-BE49-F238E27FC236}">
                <a16:creationId xmlns:a16="http://schemas.microsoft.com/office/drawing/2014/main" id="{D62B84D3-7714-4B26-A988-485BEF929C99}"/>
              </a:ext>
            </a:extLst>
          </p:cNvPr>
          <p:cNvGrpSpPr/>
          <p:nvPr/>
        </p:nvGrpSpPr>
        <p:grpSpPr>
          <a:xfrm>
            <a:off x="487679" y="4196500"/>
            <a:ext cx="11461864" cy="369333"/>
            <a:chOff x="506729" y="3055382"/>
            <a:chExt cx="11216642" cy="317396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1B46587-9E99-433B-B660-A017DEA33AC2}"/>
                </a:ext>
              </a:extLst>
            </p:cNvPr>
            <p:cNvSpPr txBox="1"/>
            <p:nvPr/>
          </p:nvSpPr>
          <p:spPr>
            <a:xfrm>
              <a:off x="506729" y="3055382"/>
              <a:ext cx="36842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/>
              <a:r>
                <a:rPr lang="ru-RU" dirty="0"/>
                <a:t>7. Проработанность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8D0747D-FC1B-4E69-9D98-AD9296554B41}"/>
                </a:ext>
              </a:extLst>
            </p:cNvPr>
            <p:cNvSpPr txBox="1"/>
            <p:nvPr/>
          </p:nvSpPr>
          <p:spPr>
            <a:xfrm>
              <a:off x="4191000" y="3055382"/>
              <a:ext cx="75323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dirty="0"/>
                <a:t>Достаточная для понимания проработка шагов деятельности</a:t>
              </a:r>
            </a:p>
          </p:txBody>
        </p:sp>
      </p:grp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id="{B61164F0-7557-4183-A49A-8AB91B88CAB1}"/>
              </a:ext>
            </a:extLst>
          </p:cNvPr>
          <p:cNvGrpSpPr/>
          <p:nvPr/>
        </p:nvGrpSpPr>
        <p:grpSpPr>
          <a:xfrm>
            <a:off x="487679" y="4562710"/>
            <a:ext cx="11461864" cy="369333"/>
            <a:chOff x="506729" y="3055382"/>
            <a:chExt cx="11216642" cy="317396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355FD16A-79A3-4A10-A82F-9C02D59BA099}"/>
                </a:ext>
              </a:extLst>
            </p:cNvPr>
            <p:cNvSpPr txBox="1"/>
            <p:nvPr/>
          </p:nvSpPr>
          <p:spPr>
            <a:xfrm>
              <a:off x="506729" y="3055382"/>
              <a:ext cx="36842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/>
              <a:r>
                <a:rPr lang="ru-RU" dirty="0"/>
                <a:t>8. Управляемость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9E480D10-9F73-4593-8D75-B853A0046A3A}"/>
                </a:ext>
              </a:extLst>
            </p:cNvPr>
            <p:cNvSpPr txBox="1"/>
            <p:nvPr/>
          </p:nvSpPr>
          <p:spPr>
            <a:xfrm>
              <a:off x="4191000" y="3055382"/>
              <a:ext cx="75323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dirty="0"/>
                <a:t>Представлен механизм управленческого сопровождения реализации</a:t>
              </a:r>
            </a:p>
          </p:txBody>
        </p:sp>
      </p:grpSp>
      <p:grpSp>
        <p:nvGrpSpPr>
          <p:cNvPr id="75" name="Группа 74">
            <a:extLst>
              <a:ext uri="{FF2B5EF4-FFF2-40B4-BE49-F238E27FC236}">
                <a16:creationId xmlns:a16="http://schemas.microsoft.com/office/drawing/2014/main" id="{BAF013B4-3560-4BC6-888B-125769550BA0}"/>
              </a:ext>
            </a:extLst>
          </p:cNvPr>
          <p:cNvGrpSpPr/>
          <p:nvPr/>
        </p:nvGrpSpPr>
        <p:grpSpPr>
          <a:xfrm>
            <a:off x="487679" y="4925573"/>
            <a:ext cx="11461864" cy="369333"/>
            <a:chOff x="506729" y="3055382"/>
            <a:chExt cx="11216642" cy="317396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AB09992E-45EC-4AD3-9164-A36F1A494CD7}"/>
                </a:ext>
              </a:extLst>
            </p:cNvPr>
            <p:cNvSpPr txBox="1"/>
            <p:nvPr/>
          </p:nvSpPr>
          <p:spPr>
            <a:xfrm>
              <a:off x="506729" y="3055382"/>
              <a:ext cx="36842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/>
              <a:r>
                <a:rPr lang="ru-RU" dirty="0"/>
                <a:t>9. Контролируемость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E552DBF5-BE4C-4E9A-88CF-E7B980658F39}"/>
                </a:ext>
              </a:extLst>
            </p:cNvPr>
            <p:cNvSpPr txBox="1"/>
            <p:nvPr/>
          </p:nvSpPr>
          <p:spPr>
            <a:xfrm>
              <a:off x="4191000" y="3055382"/>
              <a:ext cx="75323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dirty="0"/>
                <a:t>Представлен достаточный набор индикативных показателей</a:t>
              </a:r>
            </a:p>
          </p:txBody>
        </p:sp>
      </p:grpSp>
      <p:grpSp>
        <p:nvGrpSpPr>
          <p:cNvPr id="78" name="Группа 77">
            <a:extLst>
              <a:ext uri="{FF2B5EF4-FFF2-40B4-BE49-F238E27FC236}">
                <a16:creationId xmlns:a16="http://schemas.microsoft.com/office/drawing/2014/main" id="{4C4CA922-5B17-4B4E-B4AA-F6C88BC89ABC}"/>
              </a:ext>
            </a:extLst>
          </p:cNvPr>
          <p:cNvGrpSpPr/>
          <p:nvPr/>
        </p:nvGrpSpPr>
        <p:grpSpPr>
          <a:xfrm>
            <a:off x="487679" y="5301537"/>
            <a:ext cx="11461864" cy="369333"/>
            <a:chOff x="506729" y="3055382"/>
            <a:chExt cx="11216642" cy="317396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509188CD-FFCA-40D3-BE1A-680D06C2D491}"/>
                </a:ext>
              </a:extLst>
            </p:cNvPr>
            <p:cNvSpPr txBox="1"/>
            <p:nvPr/>
          </p:nvSpPr>
          <p:spPr>
            <a:xfrm>
              <a:off x="506729" y="3055382"/>
              <a:ext cx="36842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/>
              <a:r>
                <a:rPr lang="ru-RU" dirty="0"/>
                <a:t>10. Социальная открытость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FD3A1E5-C060-48A5-882A-43CAB9B2001B}"/>
                </a:ext>
              </a:extLst>
            </p:cNvPr>
            <p:cNvSpPr txBox="1"/>
            <p:nvPr/>
          </p:nvSpPr>
          <p:spPr>
            <a:xfrm>
              <a:off x="4191000" y="3055382"/>
              <a:ext cx="75323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dirty="0"/>
                <a:t>Наличие механизмов информирования социальных партнёров</a:t>
              </a:r>
            </a:p>
          </p:txBody>
        </p:sp>
      </p:grpSp>
      <p:grpSp>
        <p:nvGrpSpPr>
          <p:cNvPr id="92" name="Группа 91">
            <a:extLst>
              <a:ext uri="{FF2B5EF4-FFF2-40B4-BE49-F238E27FC236}">
                <a16:creationId xmlns:a16="http://schemas.microsoft.com/office/drawing/2014/main" id="{74AAC8B8-41E7-48DC-8BBA-C4F5206A15E7}"/>
              </a:ext>
            </a:extLst>
          </p:cNvPr>
          <p:cNvGrpSpPr/>
          <p:nvPr/>
        </p:nvGrpSpPr>
        <p:grpSpPr>
          <a:xfrm>
            <a:off x="487679" y="5673650"/>
            <a:ext cx="11461864" cy="369333"/>
            <a:chOff x="506729" y="3055382"/>
            <a:chExt cx="11216642" cy="317396"/>
          </a:xfrm>
        </p:grpSpPr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42AA29F3-2BAD-4106-A0AC-DA2D0414EBC3}"/>
                </a:ext>
              </a:extLst>
            </p:cNvPr>
            <p:cNvSpPr txBox="1"/>
            <p:nvPr/>
          </p:nvSpPr>
          <p:spPr>
            <a:xfrm>
              <a:off x="506729" y="3055382"/>
              <a:ext cx="36842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/>
              <a:r>
                <a:rPr lang="ru-RU" dirty="0"/>
                <a:t>11. Культура оформления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C0498F52-7FBA-4DC4-AF5A-8BCDC38F0484}"/>
                </a:ext>
              </a:extLst>
            </p:cNvPr>
            <p:cNvSpPr txBox="1"/>
            <p:nvPr/>
          </p:nvSpPr>
          <p:spPr>
            <a:xfrm>
              <a:off x="4191000" y="3055382"/>
              <a:ext cx="7532371" cy="317396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dirty="0"/>
                <a:t>Соответствие требованиям оформления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762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021B97-3FE6-4357-96A1-900BC4226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791846"/>
            <a:ext cx="11167872" cy="5704076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2000" dirty="0"/>
              <a:t>Администрация города Красноярска. Постановление от 31 июля 2013 г. № 376 </a:t>
            </a:r>
            <a:br>
              <a:rPr lang="ru-RU" sz="2000" dirty="0"/>
            </a:br>
            <a:r>
              <a:rPr lang="ru-RU" sz="2000" dirty="0"/>
              <a:t>«Об утверждении Положения об организации и проведении конкурса на </a:t>
            </a:r>
            <a:r>
              <a:rPr lang="ru-RU" sz="2000" u="sng" dirty="0"/>
              <a:t>замещение вакантной должности</a:t>
            </a:r>
            <a:r>
              <a:rPr lang="ru-RU" sz="2000" dirty="0"/>
              <a:t> руководителя муниципального образовательного учреждения города Красноярска»</a:t>
            </a:r>
          </a:p>
          <a:p>
            <a:pPr marL="0" indent="0" algn="just">
              <a:buNone/>
            </a:pPr>
            <a:r>
              <a:rPr lang="ru-RU" sz="2000" dirty="0"/>
              <a:t>Программа развития образовательного учреждения </a:t>
            </a:r>
            <a:r>
              <a:rPr lang="ru-RU" sz="2000" u="sng" dirty="0"/>
              <a:t>Кандидата</a:t>
            </a:r>
            <a:r>
              <a:rPr lang="ru-RU" sz="2000" dirty="0"/>
              <a:t> должна содержать следующие разделы:</a:t>
            </a:r>
          </a:p>
          <a:p>
            <a:pPr algn="just"/>
            <a:r>
              <a:rPr lang="ru-RU" sz="2000" dirty="0"/>
              <a:t>информационно-аналитическая справка об образовательном учреждении (текущее состояние);</a:t>
            </a:r>
          </a:p>
          <a:p>
            <a:pPr algn="just"/>
            <a:r>
              <a:rPr lang="ru-RU" sz="2000" dirty="0"/>
              <a:t>цель и задачи Программы (образ будущего состояния образовательного учреждения);</a:t>
            </a:r>
          </a:p>
          <a:p>
            <a:pPr algn="just"/>
            <a:r>
              <a:rPr lang="ru-RU" sz="2000" dirty="0"/>
              <a:t>описание ожидаемых результатов реализации Программы, их количественные и качественные показатели;</a:t>
            </a:r>
          </a:p>
          <a:p>
            <a:pPr algn="just"/>
            <a:r>
              <a:rPr lang="ru-RU" sz="2000" dirty="0"/>
              <a:t>план-график программных мер, действий, мероприятий, обеспечивающих развитие образовательного учреждения с учетом их ресурсного обеспечения (финансово-экономические, кадровые, информационные, научно-методические);</a:t>
            </a:r>
          </a:p>
          <a:p>
            <a:pPr algn="just"/>
            <a:r>
              <a:rPr lang="ru-RU" sz="2000" dirty="0"/>
              <a:t>приложения к Программе (при необходимости).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0A4BA3DA-FED4-42BD-9AF9-3CE76E23377E}"/>
              </a:ext>
            </a:extLst>
          </p:cNvPr>
          <p:cNvSpPr txBox="1">
            <a:spLocks/>
          </p:cNvSpPr>
          <p:nvPr/>
        </p:nvSpPr>
        <p:spPr>
          <a:xfrm>
            <a:off x="487680" y="362078"/>
            <a:ext cx="11167872" cy="429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Семинар «Программа развития ОУ: актуальные вопросы</a:t>
            </a:r>
            <a:r>
              <a:rPr lang="ru-RU" sz="2400" b="0" i="0" dirty="0">
                <a:solidFill>
                  <a:srgbClr val="000000"/>
                </a:solidFill>
                <a:effectLst/>
              </a:rPr>
              <a:t>»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712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021B97-3FE6-4357-96A1-900BC4226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791846"/>
            <a:ext cx="11167872" cy="57040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Примерная структура Программы развития образовательной организации</a:t>
            </a:r>
            <a:endParaRPr lang="ru-RU" sz="2000" dirty="0"/>
          </a:p>
          <a:p>
            <a:pPr marL="457200" lvl="0" indent="-457200">
              <a:buFont typeface="+mj-lt"/>
              <a:buAutoNum type="arabicPeriod"/>
            </a:pPr>
            <a:r>
              <a:rPr lang="ru-RU" sz="2000" dirty="0"/>
              <a:t>Титульный лист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/>
              <a:t>Оглавление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/>
              <a:t>Паспорт Программы развития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/>
              <a:t>Введение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/>
              <a:t>Информационная справка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/>
              <a:t>Проблемно-ориентированный анализ текущего состояния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/>
              <a:t>Концептуальные представления о развитии образовательной организации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/>
              <a:t>Цели и задачи Программы развития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/>
              <a:t>Ожидаемые результаты реализации Программы развития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/>
              <a:t>Мероприятия по реализации Программы развития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/>
              <a:t>Управление реализацией Программы развития</a:t>
            </a:r>
          </a:p>
          <a:p>
            <a:pPr marL="0" indent="0">
              <a:buNone/>
            </a:pPr>
            <a:r>
              <a:rPr lang="ru-RU" sz="2000" i="1" dirty="0"/>
              <a:t>Дополнительно могут быть Приложения</a:t>
            </a:r>
            <a:endParaRPr lang="ru-RU" sz="2000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0A4BA3DA-FED4-42BD-9AF9-3CE76E23377E}"/>
              </a:ext>
            </a:extLst>
          </p:cNvPr>
          <p:cNvSpPr txBox="1">
            <a:spLocks/>
          </p:cNvSpPr>
          <p:nvPr/>
        </p:nvSpPr>
        <p:spPr>
          <a:xfrm>
            <a:off x="487680" y="362078"/>
            <a:ext cx="11167872" cy="429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Семинар «Программа развития ОУ: актуальные вопросы</a:t>
            </a:r>
            <a:r>
              <a:rPr lang="ru-RU" sz="2400" b="0" i="0" dirty="0">
                <a:solidFill>
                  <a:srgbClr val="000000"/>
                </a:solidFill>
                <a:effectLst/>
              </a:rPr>
              <a:t>»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602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1207</Words>
  <Application>Microsoft Office PowerPoint</Application>
  <PresentationFormat>Широкоэкранный</PresentationFormat>
  <Paragraphs>134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Roboto</vt:lpstr>
      <vt:lpstr>Wingdings</vt:lpstr>
      <vt:lpstr>Тема Office</vt:lpstr>
      <vt:lpstr>Семинар «Программа развития общеобразовательной организации: актуальные вопросы»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Семинар «Программа развития общеобразовательной организации: актуальные вопросы»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«Программа развития ДОУ: подходы к разработке"</dc:title>
  <dc:creator>Горностаев</dc:creator>
  <cp:lastModifiedBy>Горностаев</cp:lastModifiedBy>
  <cp:revision>72</cp:revision>
  <dcterms:created xsi:type="dcterms:W3CDTF">2020-12-08T08:22:13Z</dcterms:created>
  <dcterms:modified xsi:type="dcterms:W3CDTF">2020-12-17T12:03:38Z</dcterms:modified>
</cp:coreProperties>
</file>