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90" r:id="rId1"/>
  </p:sldMasterIdLst>
  <p:notesMasterIdLst>
    <p:notesMasterId r:id="rId15"/>
  </p:notesMasterIdLst>
  <p:sldIdLst>
    <p:sldId id="256" r:id="rId2"/>
    <p:sldId id="263" r:id="rId3"/>
    <p:sldId id="265" r:id="rId4"/>
    <p:sldId id="264" r:id="rId5"/>
    <p:sldId id="266" r:id="rId6"/>
    <p:sldId id="268" r:id="rId7"/>
    <p:sldId id="276" r:id="rId8"/>
    <p:sldId id="280" r:id="rId9"/>
    <p:sldId id="273" r:id="rId10"/>
    <p:sldId id="279" r:id="rId11"/>
    <p:sldId id="278" r:id="rId12"/>
    <p:sldId id="277" r:id="rId13"/>
    <p:sldId id="269" r:id="rId1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2868" autoAdjust="0"/>
    <p:restoredTop sz="96508" autoAdjust="0"/>
  </p:normalViewPr>
  <p:slideViewPr>
    <p:cSldViewPr snapToGrid="0">
      <p:cViewPr varScale="1">
        <p:scale>
          <a:sx n="102" d="100"/>
          <a:sy n="102" d="100"/>
        </p:scale>
        <p:origin x="924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F05E56-D4F4-44D5-98AC-AD9DB60019A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44D2E0-8AEF-486A-B4F4-3F425768DFC3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Образовательная</a:t>
          </a:r>
          <a:r>
            <a:rPr lang="ru-RU" dirty="0" smtClean="0"/>
            <a:t> организация</a:t>
          </a:r>
          <a:endParaRPr lang="ru-RU" dirty="0"/>
        </a:p>
      </dgm:t>
    </dgm:pt>
    <dgm:pt modelId="{8D9096C7-3235-4861-B47B-9E5142554584}" type="parTrans" cxnId="{AEAAD4F7-6FEF-4205-B1D4-9EF4E68F63F6}">
      <dgm:prSet/>
      <dgm:spPr/>
      <dgm:t>
        <a:bodyPr/>
        <a:lstStyle/>
        <a:p>
          <a:endParaRPr lang="ru-RU"/>
        </a:p>
      </dgm:t>
    </dgm:pt>
    <dgm:pt modelId="{FB29BE5A-EDE9-4BD0-ACED-B435FA614F50}" type="sibTrans" cxnId="{AEAAD4F7-6FEF-4205-B1D4-9EF4E68F63F6}">
      <dgm:prSet/>
      <dgm:spPr/>
      <dgm:t>
        <a:bodyPr/>
        <a:lstStyle/>
        <a:p>
          <a:endParaRPr lang="ru-RU"/>
        </a:p>
      </dgm:t>
    </dgm:pt>
    <dgm:pt modelId="{03460A99-48C0-4CBB-A9B2-426C680F058B}">
      <dgm:prSet phldrT="[Текст]"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Образовательная организация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756E0-860F-4B70-89CF-2855B1A217B8}" type="parTrans" cxnId="{EEDC0F04-4FC8-4F64-A28A-529D817A68A3}">
      <dgm:prSet/>
      <dgm:spPr/>
      <dgm:t>
        <a:bodyPr/>
        <a:lstStyle/>
        <a:p>
          <a:endParaRPr lang="ru-RU"/>
        </a:p>
      </dgm:t>
    </dgm:pt>
    <dgm:pt modelId="{4468B8BC-B28E-4A71-8744-4F0BFA2C41B8}" type="sibTrans" cxnId="{EEDC0F04-4FC8-4F64-A28A-529D817A68A3}">
      <dgm:prSet/>
      <dgm:spPr/>
      <dgm:t>
        <a:bodyPr/>
        <a:lstStyle/>
        <a:p>
          <a:endParaRPr lang="ru-RU"/>
        </a:p>
      </dgm:t>
    </dgm:pt>
    <dgm:pt modelId="{A050BC1E-FE07-4985-BEB3-28CDB816E103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КИМЦ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18FC5DA9-E841-4016-8F54-B75ED356DE2F}" type="parTrans" cxnId="{13898E85-390F-4E72-817B-E26A63AC23E2}">
      <dgm:prSet/>
      <dgm:spPr/>
      <dgm:t>
        <a:bodyPr/>
        <a:lstStyle/>
        <a:p>
          <a:endParaRPr lang="ru-RU"/>
        </a:p>
      </dgm:t>
    </dgm:pt>
    <dgm:pt modelId="{57DCD0E2-250A-4096-98E4-9A6029B5F197}" type="sibTrans" cxnId="{13898E85-390F-4E72-817B-E26A63AC23E2}">
      <dgm:prSet/>
      <dgm:spPr/>
      <dgm:t>
        <a:bodyPr/>
        <a:lstStyle/>
        <a:p>
          <a:endParaRPr lang="ru-RU"/>
        </a:p>
      </dgm:t>
    </dgm:pt>
    <dgm:pt modelId="{E4A44E45-2FE2-401F-8B9A-98C5F478E5F3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ГУО</a:t>
          </a:r>
        </a:p>
        <a:p>
          <a:pPr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8D5DE1A-544E-42D5-B418-11B32C95A201}" type="parTrans" cxnId="{90036DAD-2E05-4D32-867E-D45F757467E3}">
      <dgm:prSet/>
      <dgm:spPr/>
      <dgm:t>
        <a:bodyPr/>
        <a:lstStyle/>
        <a:p>
          <a:endParaRPr lang="ru-RU"/>
        </a:p>
      </dgm:t>
    </dgm:pt>
    <dgm:pt modelId="{2427D471-6FB7-4FA4-9AAA-4DEACCB72F17}" type="sibTrans" cxnId="{90036DAD-2E05-4D32-867E-D45F757467E3}">
      <dgm:prSet/>
      <dgm:spPr/>
      <dgm:t>
        <a:bodyPr/>
        <a:lstStyle/>
        <a:p>
          <a:endParaRPr lang="ru-RU"/>
        </a:p>
      </dgm:t>
    </dgm:pt>
    <dgm:pt modelId="{5B8F0D08-31E5-42AB-9EC7-9984239B9729}">
      <dgm:prSet/>
      <dgm:spPr/>
      <dgm:t>
        <a:bodyPr/>
        <a:lstStyle/>
        <a:p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ГУО</a:t>
          </a:r>
          <a:endParaRPr lang="ru-RU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1677308-45DE-4EBC-97F1-F2E8DD65882E}" type="parTrans" cxnId="{2DAAFAEE-6F11-4227-AAB0-32C1A6FD8F34}">
      <dgm:prSet/>
      <dgm:spPr/>
      <dgm:t>
        <a:bodyPr/>
        <a:lstStyle/>
        <a:p>
          <a:endParaRPr lang="ru-RU"/>
        </a:p>
      </dgm:t>
    </dgm:pt>
    <dgm:pt modelId="{66FAF0A7-F178-49EC-B36C-934E430695C8}" type="sibTrans" cxnId="{2DAAFAEE-6F11-4227-AAB0-32C1A6FD8F34}">
      <dgm:prSet/>
      <dgm:spPr/>
      <dgm:t>
        <a:bodyPr/>
        <a:lstStyle/>
        <a:p>
          <a:endParaRPr lang="ru-RU"/>
        </a:p>
      </dgm:t>
    </dgm:pt>
    <dgm:pt modelId="{1BD3B130-7FDA-481C-8FEE-F4155004CD9B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>
              <a:latin typeface="Arial" panose="020B0604020202020204" pitchFamily="34" charset="0"/>
              <a:cs typeface="Arial" panose="020B0604020202020204" pitchFamily="34" charset="0"/>
            </a:rPr>
            <a:t>Бухгалтерия</a:t>
          </a:r>
          <a:r>
            <a:rPr lang="ru-RU" dirty="0" smtClean="0"/>
            <a:t> </a:t>
          </a:r>
        </a:p>
        <a:p>
          <a:pPr lvl="0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5839EEB7-44EB-4A93-9D33-2DE65A268900}" type="parTrans" cxnId="{50153EE4-37E3-4477-85D0-DDBEF673AF3A}">
      <dgm:prSet/>
      <dgm:spPr/>
      <dgm:t>
        <a:bodyPr/>
        <a:lstStyle/>
        <a:p>
          <a:endParaRPr lang="ru-RU"/>
        </a:p>
      </dgm:t>
    </dgm:pt>
    <dgm:pt modelId="{31BDA1DC-FE63-4DBF-B1BC-B3C343D50682}" type="sibTrans" cxnId="{50153EE4-37E3-4477-85D0-DDBEF673AF3A}">
      <dgm:prSet/>
      <dgm:spPr/>
      <dgm:t>
        <a:bodyPr/>
        <a:lstStyle/>
        <a:p>
          <a:endParaRPr lang="ru-RU"/>
        </a:p>
      </dgm:t>
    </dgm:pt>
    <dgm:pt modelId="{BB7F47B4-3F4C-4FC2-9FC6-C5D045DA016E}" type="pres">
      <dgm:prSet presAssocID="{C7F05E56-D4F4-44D5-98AC-AD9DB60019A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E90D1-A9DB-4B98-9850-15A676E6EB3B}" type="pres">
      <dgm:prSet presAssocID="{8844D2E0-8AEF-486A-B4F4-3F425768DFC3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1967CE-9235-4DF3-991C-1B2B843CBE49}" type="pres">
      <dgm:prSet presAssocID="{FB29BE5A-EDE9-4BD0-ACED-B435FA614F50}" presName="sibTrans" presStyleLbl="sibTrans2D1" presStyleIdx="0" presStyleCnt="5"/>
      <dgm:spPr/>
      <dgm:t>
        <a:bodyPr/>
        <a:lstStyle/>
        <a:p>
          <a:endParaRPr lang="ru-RU"/>
        </a:p>
      </dgm:t>
    </dgm:pt>
    <dgm:pt modelId="{E5B97ADC-8814-446E-9856-7F09D7DFAA99}" type="pres">
      <dgm:prSet presAssocID="{FB29BE5A-EDE9-4BD0-ACED-B435FA614F50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B1B1C5A6-2591-4580-861A-8EDE9D2692C2}" type="pres">
      <dgm:prSet presAssocID="{E4A44E45-2FE2-401F-8B9A-98C5F478E5F3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DAFC52-FDA1-46B1-8899-3AB70D51C195}" type="pres">
      <dgm:prSet presAssocID="{2427D471-6FB7-4FA4-9AAA-4DEACCB72F1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419F1BF-ACE8-4C9C-BD33-C054423CC517}" type="pres">
      <dgm:prSet presAssocID="{2427D471-6FB7-4FA4-9AAA-4DEACCB72F1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5C9FE065-97A6-44F8-A930-074760E8A608}" type="pres">
      <dgm:prSet presAssocID="{A050BC1E-FE07-4985-BEB3-28CDB816E10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D6159E-41E2-48FB-8A6E-EC25982C81F7}" type="pres">
      <dgm:prSet presAssocID="{57DCD0E2-250A-4096-98E4-9A6029B5F197}" presName="sibTrans" presStyleLbl="sibTrans2D1" presStyleIdx="2" presStyleCnt="5"/>
      <dgm:spPr/>
      <dgm:t>
        <a:bodyPr/>
        <a:lstStyle/>
        <a:p>
          <a:endParaRPr lang="ru-RU"/>
        </a:p>
      </dgm:t>
    </dgm:pt>
    <dgm:pt modelId="{2B32FF9B-B85B-44BA-BDD2-F3A41F71698C}" type="pres">
      <dgm:prSet presAssocID="{57DCD0E2-250A-4096-98E4-9A6029B5F197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A5C8343C-2219-4AD0-A32A-D2CEA6318BC8}" type="pres">
      <dgm:prSet presAssocID="{5B8F0D08-31E5-42AB-9EC7-9984239B972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73A3FF-0E09-4441-B65A-214FE3DDB336}" type="pres">
      <dgm:prSet presAssocID="{66FAF0A7-F178-49EC-B36C-934E430695C8}" presName="sibTrans" presStyleLbl="sibTrans2D1" presStyleIdx="3" presStyleCnt="5"/>
      <dgm:spPr/>
      <dgm:t>
        <a:bodyPr/>
        <a:lstStyle/>
        <a:p>
          <a:endParaRPr lang="ru-RU"/>
        </a:p>
      </dgm:t>
    </dgm:pt>
    <dgm:pt modelId="{743780EF-D96F-4FB5-97FA-21652977707E}" type="pres">
      <dgm:prSet presAssocID="{66FAF0A7-F178-49EC-B36C-934E430695C8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20C98EE-54EF-4A55-9BFB-6D8BA9D0BE52}" type="pres">
      <dgm:prSet presAssocID="{1BD3B130-7FDA-481C-8FEE-F4155004CD9B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1D6C96-14AA-4EEE-AA0B-AB3969B87DE5}" type="pres">
      <dgm:prSet presAssocID="{31BDA1DC-FE63-4DBF-B1BC-B3C343D5068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E5972826-7995-4128-96CC-0EACAFE03D68}" type="pres">
      <dgm:prSet presAssocID="{31BDA1DC-FE63-4DBF-B1BC-B3C343D5068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527D9311-548F-4CB1-AB08-08105C6E261B}" type="pres">
      <dgm:prSet presAssocID="{03460A99-48C0-4CBB-A9B2-426C680F058B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35656EE-E7CA-4734-A5AE-2EF045C20E94}" type="presOf" srcId="{A050BC1E-FE07-4985-BEB3-28CDB816E103}" destId="{5C9FE065-97A6-44F8-A930-074760E8A608}" srcOrd="0" destOrd="0" presId="urn:microsoft.com/office/officeart/2005/8/layout/process1"/>
    <dgm:cxn modelId="{9FC35CA2-CEC0-46C2-A344-AA2C7C82EB49}" type="presOf" srcId="{E4A44E45-2FE2-401F-8B9A-98C5F478E5F3}" destId="{B1B1C5A6-2591-4580-861A-8EDE9D2692C2}" srcOrd="0" destOrd="0" presId="urn:microsoft.com/office/officeart/2005/8/layout/process1"/>
    <dgm:cxn modelId="{875856D8-CEDD-4A71-9114-7AA73052E7B9}" type="presOf" srcId="{FB29BE5A-EDE9-4BD0-ACED-B435FA614F50}" destId="{B41967CE-9235-4DF3-991C-1B2B843CBE49}" srcOrd="0" destOrd="0" presId="urn:microsoft.com/office/officeart/2005/8/layout/process1"/>
    <dgm:cxn modelId="{8F7CAA04-A7C4-43DB-A205-146DE9532E64}" type="presOf" srcId="{66FAF0A7-F178-49EC-B36C-934E430695C8}" destId="{743780EF-D96F-4FB5-97FA-21652977707E}" srcOrd="1" destOrd="0" presId="urn:microsoft.com/office/officeart/2005/8/layout/process1"/>
    <dgm:cxn modelId="{9FF4EEDB-CCE3-4153-9849-FBFC83060E72}" type="presOf" srcId="{5B8F0D08-31E5-42AB-9EC7-9984239B9729}" destId="{A5C8343C-2219-4AD0-A32A-D2CEA6318BC8}" srcOrd="0" destOrd="0" presId="urn:microsoft.com/office/officeart/2005/8/layout/process1"/>
    <dgm:cxn modelId="{BC7F72C8-0B5F-4FC2-89B0-9B8566E00950}" type="presOf" srcId="{2427D471-6FB7-4FA4-9AAA-4DEACCB72F17}" destId="{6419F1BF-ACE8-4C9C-BD33-C054423CC517}" srcOrd="1" destOrd="0" presId="urn:microsoft.com/office/officeart/2005/8/layout/process1"/>
    <dgm:cxn modelId="{BC07EE45-083A-4E2A-B113-D5514C3117BB}" type="presOf" srcId="{31BDA1DC-FE63-4DBF-B1BC-B3C343D50682}" destId="{E5972826-7995-4128-96CC-0EACAFE03D68}" srcOrd="1" destOrd="0" presId="urn:microsoft.com/office/officeart/2005/8/layout/process1"/>
    <dgm:cxn modelId="{AEAAD4F7-6FEF-4205-B1D4-9EF4E68F63F6}" srcId="{C7F05E56-D4F4-44D5-98AC-AD9DB60019A1}" destId="{8844D2E0-8AEF-486A-B4F4-3F425768DFC3}" srcOrd="0" destOrd="0" parTransId="{8D9096C7-3235-4861-B47B-9E5142554584}" sibTransId="{FB29BE5A-EDE9-4BD0-ACED-B435FA614F50}"/>
    <dgm:cxn modelId="{2DAAFAEE-6F11-4227-AAB0-32C1A6FD8F34}" srcId="{C7F05E56-D4F4-44D5-98AC-AD9DB60019A1}" destId="{5B8F0D08-31E5-42AB-9EC7-9984239B9729}" srcOrd="3" destOrd="0" parTransId="{91677308-45DE-4EBC-97F1-F2E8DD65882E}" sibTransId="{66FAF0A7-F178-49EC-B36C-934E430695C8}"/>
    <dgm:cxn modelId="{90036DAD-2E05-4D32-867E-D45F757467E3}" srcId="{C7F05E56-D4F4-44D5-98AC-AD9DB60019A1}" destId="{E4A44E45-2FE2-401F-8B9A-98C5F478E5F3}" srcOrd="1" destOrd="0" parTransId="{58D5DE1A-544E-42D5-B418-11B32C95A201}" sibTransId="{2427D471-6FB7-4FA4-9AAA-4DEACCB72F17}"/>
    <dgm:cxn modelId="{D6A94347-BF53-4867-99F9-E7D8698555BC}" type="presOf" srcId="{1BD3B130-7FDA-481C-8FEE-F4155004CD9B}" destId="{620C98EE-54EF-4A55-9BFB-6D8BA9D0BE52}" srcOrd="0" destOrd="0" presId="urn:microsoft.com/office/officeart/2005/8/layout/process1"/>
    <dgm:cxn modelId="{A085E91E-2D0F-4C45-B9E2-14A364D696CB}" type="presOf" srcId="{FB29BE5A-EDE9-4BD0-ACED-B435FA614F50}" destId="{E5B97ADC-8814-446E-9856-7F09D7DFAA99}" srcOrd="1" destOrd="0" presId="urn:microsoft.com/office/officeart/2005/8/layout/process1"/>
    <dgm:cxn modelId="{50153EE4-37E3-4477-85D0-DDBEF673AF3A}" srcId="{C7F05E56-D4F4-44D5-98AC-AD9DB60019A1}" destId="{1BD3B130-7FDA-481C-8FEE-F4155004CD9B}" srcOrd="4" destOrd="0" parTransId="{5839EEB7-44EB-4A93-9D33-2DE65A268900}" sibTransId="{31BDA1DC-FE63-4DBF-B1BC-B3C343D50682}"/>
    <dgm:cxn modelId="{CD305939-259C-42DB-800C-5EAC3C14C310}" type="presOf" srcId="{8844D2E0-8AEF-486A-B4F4-3F425768DFC3}" destId="{044E90D1-A9DB-4B98-9850-15A676E6EB3B}" srcOrd="0" destOrd="0" presId="urn:microsoft.com/office/officeart/2005/8/layout/process1"/>
    <dgm:cxn modelId="{1EAEF436-44FA-4CBE-A710-D73FE7AEC78F}" type="presOf" srcId="{C7F05E56-D4F4-44D5-98AC-AD9DB60019A1}" destId="{BB7F47B4-3F4C-4FC2-9FC6-C5D045DA016E}" srcOrd="0" destOrd="0" presId="urn:microsoft.com/office/officeart/2005/8/layout/process1"/>
    <dgm:cxn modelId="{A6E3EF69-1E24-436F-8B0D-02710960C701}" type="presOf" srcId="{57DCD0E2-250A-4096-98E4-9A6029B5F197}" destId="{CCD6159E-41E2-48FB-8A6E-EC25982C81F7}" srcOrd="0" destOrd="0" presId="urn:microsoft.com/office/officeart/2005/8/layout/process1"/>
    <dgm:cxn modelId="{EEDC0F04-4FC8-4F64-A28A-529D817A68A3}" srcId="{C7F05E56-D4F4-44D5-98AC-AD9DB60019A1}" destId="{03460A99-48C0-4CBB-A9B2-426C680F058B}" srcOrd="5" destOrd="0" parTransId="{6DB756E0-860F-4B70-89CF-2855B1A217B8}" sibTransId="{4468B8BC-B28E-4A71-8744-4F0BFA2C41B8}"/>
    <dgm:cxn modelId="{F290D509-826F-4069-952F-F86287EA0F51}" type="presOf" srcId="{03460A99-48C0-4CBB-A9B2-426C680F058B}" destId="{527D9311-548F-4CB1-AB08-08105C6E261B}" srcOrd="0" destOrd="0" presId="urn:microsoft.com/office/officeart/2005/8/layout/process1"/>
    <dgm:cxn modelId="{13898E85-390F-4E72-817B-E26A63AC23E2}" srcId="{C7F05E56-D4F4-44D5-98AC-AD9DB60019A1}" destId="{A050BC1E-FE07-4985-BEB3-28CDB816E103}" srcOrd="2" destOrd="0" parTransId="{18FC5DA9-E841-4016-8F54-B75ED356DE2F}" sibTransId="{57DCD0E2-250A-4096-98E4-9A6029B5F197}"/>
    <dgm:cxn modelId="{D0F1914C-5890-46AD-B6A6-778B8BD0740A}" type="presOf" srcId="{66FAF0A7-F178-49EC-B36C-934E430695C8}" destId="{DE73A3FF-0E09-4441-B65A-214FE3DDB336}" srcOrd="0" destOrd="0" presId="urn:microsoft.com/office/officeart/2005/8/layout/process1"/>
    <dgm:cxn modelId="{962FAC39-7BFB-43B3-8DC1-FB6C6450F5F1}" type="presOf" srcId="{2427D471-6FB7-4FA4-9AAA-4DEACCB72F17}" destId="{2ADAFC52-FDA1-46B1-8899-3AB70D51C195}" srcOrd="0" destOrd="0" presId="urn:microsoft.com/office/officeart/2005/8/layout/process1"/>
    <dgm:cxn modelId="{E4492CEC-1D62-4393-8670-AD4AE74E29BE}" type="presOf" srcId="{31BDA1DC-FE63-4DBF-B1BC-B3C343D50682}" destId="{041D6C96-14AA-4EEE-AA0B-AB3969B87DE5}" srcOrd="0" destOrd="0" presId="urn:microsoft.com/office/officeart/2005/8/layout/process1"/>
    <dgm:cxn modelId="{D1E8C63E-8A4D-4D78-BF1C-4C09C8DF4AF9}" type="presOf" srcId="{57DCD0E2-250A-4096-98E4-9A6029B5F197}" destId="{2B32FF9B-B85B-44BA-BDD2-F3A41F71698C}" srcOrd="1" destOrd="0" presId="urn:microsoft.com/office/officeart/2005/8/layout/process1"/>
    <dgm:cxn modelId="{371E09CB-B18C-467D-8E42-122ECE4F7A08}" type="presParOf" srcId="{BB7F47B4-3F4C-4FC2-9FC6-C5D045DA016E}" destId="{044E90D1-A9DB-4B98-9850-15A676E6EB3B}" srcOrd="0" destOrd="0" presId="urn:microsoft.com/office/officeart/2005/8/layout/process1"/>
    <dgm:cxn modelId="{61641AF7-4BBD-44F4-A50C-4501BEF2D1BF}" type="presParOf" srcId="{BB7F47B4-3F4C-4FC2-9FC6-C5D045DA016E}" destId="{B41967CE-9235-4DF3-991C-1B2B843CBE49}" srcOrd="1" destOrd="0" presId="urn:microsoft.com/office/officeart/2005/8/layout/process1"/>
    <dgm:cxn modelId="{5D72722B-F351-4AAA-9330-D3F9A446B6E4}" type="presParOf" srcId="{B41967CE-9235-4DF3-991C-1B2B843CBE49}" destId="{E5B97ADC-8814-446E-9856-7F09D7DFAA99}" srcOrd="0" destOrd="0" presId="urn:microsoft.com/office/officeart/2005/8/layout/process1"/>
    <dgm:cxn modelId="{F6B091F3-4415-4CBE-9BC3-5CBE814011DD}" type="presParOf" srcId="{BB7F47B4-3F4C-4FC2-9FC6-C5D045DA016E}" destId="{B1B1C5A6-2591-4580-861A-8EDE9D2692C2}" srcOrd="2" destOrd="0" presId="urn:microsoft.com/office/officeart/2005/8/layout/process1"/>
    <dgm:cxn modelId="{EF452EE5-AFCC-4AF1-9BCC-B49DF9631B5B}" type="presParOf" srcId="{BB7F47B4-3F4C-4FC2-9FC6-C5D045DA016E}" destId="{2ADAFC52-FDA1-46B1-8899-3AB70D51C195}" srcOrd="3" destOrd="0" presId="urn:microsoft.com/office/officeart/2005/8/layout/process1"/>
    <dgm:cxn modelId="{0E957D5D-FD03-4D21-BF24-8F5368E10C0C}" type="presParOf" srcId="{2ADAFC52-FDA1-46B1-8899-3AB70D51C195}" destId="{6419F1BF-ACE8-4C9C-BD33-C054423CC517}" srcOrd="0" destOrd="0" presId="urn:microsoft.com/office/officeart/2005/8/layout/process1"/>
    <dgm:cxn modelId="{F9598222-9121-459D-BC83-439C50181D86}" type="presParOf" srcId="{BB7F47B4-3F4C-4FC2-9FC6-C5D045DA016E}" destId="{5C9FE065-97A6-44F8-A930-074760E8A608}" srcOrd="4" destOrd="0" presId="urn:microsoft.com/office/officeart/2005/8/layout/process1"/>
    <dgm:cxn modelId="{848AD37B-B3B5-43D9-9546-04D02FECC477}" type="presParOf" srcId="{BB7F47B4-3F4C-4FC2-9FC6-C5D045DA016E}" destId="{CCD6159E-41E2-48FB-8A6E-EC25982C81F7}" srcOrd="5" destOrd="0" presId="urn:microsoft.com/office/officeart/2005/8/layout/process1"/>
    <dgm:cxn modelId="{311B41D7-A803-4690-A0CE-F91D1153E2E4}" type="presParOf" srcId="{CCD6159E-41E2-48FB-8A6E-EC25982C81F7}" destId="{2B32FF9B-B85B-44BA-BDD2-F3A41F71698C}" srcOrd="0" destOrd="0" presId="urn:microsoft.com/office/officeart/2005/8/layout/process1"/>
    <dgm:cxn modelId="{E3A17FB6-BB2C-42A2-B178-B71EF7633B1D}" type="presParOf" srcId="{BB7F47B4-3F4C-4FC2-9FC6-C5D045DA016E}" destId="{A5C8343C-2219-4AD0-A32A-D2CEA6318BC8}" srcOrd="6" destOrd="0" presId="urn:microsoft.com/office/officeart/2005/8/layout/process1"/>
    <dgm:cxn modelId="{EE1F7F25-3747-491B-86BB-30D516334D47}" type="presParOf" srcId="{BB7F47B4-3F4C-4FC2-9FC6-C5D045DA016E}" destId="{DE73A3FF-0E09-4441-B65A-214FE3DDB336}" srcOrd="7" destOrd="0" presId="urn:microsoft.com/office/officeart/2005/8/layout/process1"/>
    <dgm:cxn modelId="{A487B493-4437-43EE-A809-464C52D9B5A3}" type="presParOf" srcId="{DE73A3FF-0E09-4441-B65A-214FE3DDB336}" destId="{743780EF-D96F-4FB5-97FA-21652977707E}" srcOrd="0" destOrd="0" presId="urn:microsoft.com/office/officeart/2005/8/layout/process1"/>
    <dgm:cxn modelId="{2B1BDA0A-F14C-49BE-8DC5-4A94318BD6AA}" type="presParOf" srcId="{BB7F47B4-3F4C-4FC2-9FC6-C5D045DA016E}" destId="{620C98EE-54EF-4A55-9BFB-6D8BA9D0BE52}" srcOrd="8" destOrd="0" presId="urn:microsoft.com/office/officeart/2005/8/layout/process1"/>
    <dgm:cxn modelId="{CC2CBA99-7B11-4814-AFC8-8198F576BF69}" type="presParOf" srcId="{BB7F47B4-3F4C-4FC2-9FC6-C5D045DA016E}" destId="{041D6C96-14AA-4EEE-AA0B-AB3969B87DE5}" srcOrd="9" destOrd="0" presId="urn:microsoft.com/office/officeart/2005/8/layout/process1"/>
    <dgm:cxn modelId="{50002E3C-75F2-4CB5-9F7E-CAD637A3D2CB}" type="presParOf" srcId="{041D6C96-14AA-4EEE-AA0B-AB3969B87DE5}" destId="{E5972826-7995-4128-96CC-0EACAFE03D68}" srcOrd="0" destOrd="0" presId="urn:microsoft.com/office/officeart/2005/8/layout/process1"/>
    <dgm:cxn modelId="{4AF1D2C4-BC5F-4868-B269-8C95F8FFE33E}" type="presParOf" srcId="{BB7F47B4-3F4C-4FC2-9FC6-C5D045DA016E}" destId="{527D9311-548F-4CB1-AB08-08105C6E261B}" srcOrd="10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4E90D1-A9DB-4B98-9850-15A676E6EB3B}">
      <dsp:nvSpPr>
        <dsp:cNvPr id="0" name=""/>
        <dsp:cNvSpPr/>
      </dsp:nvSpPr>
      <dsp:spPr>
        <a:xfrm>
          <a:off x="0" y="1042177"/>
          <a:ext cx="1019087" cy="6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Образовательная</a:t>
          </a:r>
          <a:r>
            <a:rPr lang="ru-RU" sz="800" kern="1200" dirty="0" smtClean="0"/>
            <a:t> организация</a:t>
          </a:r>
          <a:endParaRPr lang="ru-RU" sz="800" kern="1200" dirty="0"/>
        </a:p>
      </dsp:txBody>
      <dsp:txXfrm>
        <a:off x="17909" y="1060086"/>
        <a:ext cx="983269" cy="575634"/>
      </dsp:txXfrm>
    </dsp:sp>
    <dsp:sp modelId="{B41967CE-9235-4DF3-991C-1B2B843CBE49}">
      <dsp:nvSpPr>
        <dsp:cNvPr id="0" name=""/>
        <dsp:cNvSpPr/>
      </dsp:nvSpPr>
      <dsp:spPr>
        <a:xfrm>
          <a:off x="1120996" y="1221536"/>
          <a:ext cx="216046" cy="2527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1120996" y="1272083"/>
        <a:ext cx="151232" cy="151639"/>
      </dsp:txXfrm>
    </dsp:sp>
    <dsp:sp modelId="{B1B1C5A6-2591-4580-861A-8EDE9D2692C2}">
      <dsp:nvSpPr>
        <dsp:cNvPr id="0" name=""/>
        <dsp:cNvSpPr/>
      </dsp:nvSpPr>
      <dsp:spPr>
        <a:xfrm>
          <a:off x="1426722" y="1042177"/>
          <a:ext cx="1019087" cy="6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ГУО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1444631" y="1060086"/>
        <a:ext cx="983269" cy="575634"/>
      </dsp:txXfrm>
    </dsp:sp>
    <dsp:sp modelId="{2ADAFC52-FDA1-46B1-8899-3AB70D51C195}">
      <dsp:nvSpPr>
        <dsp:cNvPr id="0" name=""/>
        <dsp:cNvSpPr/>
      </dsp:nvSpPr>
      <dsp:spPr>
        <a:xfrm>
          <a:off x="2547719" y="1221536"/>
          <a:ext cx="216046" cy="2527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2547719" y="1272083"/>
        <a:ext cx="151232" cy="151639"/>
      </dsp:txXfrm>
    </dsp:sp>
    <dsp:sp modelId="{5C9FE065-97A6-44F8-A930-074760E8A608}">
      <dsp:nvSpPr>
        <dsp:cNvPr id="0" name=""/>
        <dsp:cNvSpPr/>
      </dsp:nvSpPr>
      <dsp:spPr>
        <a:xfrm>
          <a:off x="2853445" y="1042177"/>
          <a:ext cx="1019087" cy="6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КИМЦ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2871354" y="1060086"/>
        <a:ext cx="983269" cy="575634"/>
      </dsp:txXfrm>
    </dsp:sp>
    <dsp:sp modelId="{CCD6159E-41E2-48FB-8A6E-EC25982C81F7}">
      <dsp:nvSpPr>
        <dsp:cNvPr id="0" name=""/>
        <dsp:cNvSpPr/>
      </dsp:nvSpPr>
      <dsp:spPr>
        <a:xfrm>
          <a:off x="3974442" y="1221536"/>
          <a:ext cx="216046" cy="2527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3974442" y="1272083"/>
        <a:ext cx="151232" cy="151639"/>
      </dsp:txXfrm>
    </dsp:sp>
    <dsp:sp modelId="{A5C8343C-2219-4AD0-A32A-D2CEA6318BC8}">
      <dsp:nvSpPr>
        <dsp:cNvPr id="0" name=""/>
        <dsp:cNvSpPr/>
      </dsp:nvSpPr>
      <dsp:spPr>
        <a:xfrm>
          <a:off x="4280168" y="1042177"/>
          <a:ext cx="1019087" cy="6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ГУО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98077" y="1060086"/>
        <a:ext cx="983269" cy="575634"/>
      </dsp:txXfrm>
    </dsp:sp>
    <dsp:sp modelId="{DE73A3FF-0E09-4441-B65A-214FE3DDB336}">
      <dsp:nvSpPr>
        <dsp:cNvPr id="0" name=""/>
        <dsp:cNvSpPr/>
      </dsp:nvSpPr>
      <dsp:spPr>
        <a:xfrm>
          <a:off x="5401165" y="1221536"/>
          <a:ext cx="216046" cy="2527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5401165" y="1272083"/>
        <a:ext cx="151232" cy="151639"/>
      </dsp:txXfrm>
    </dsp:sp>
    <dsp:sp modelId="{620C98EE-54EF-4A55-9BFB-6D8BA9D0BE52}">
      <dsp:nvSpPr>
        <dsp:cNvPr id="0" name=""/>
        <dsp:cNvSpPr/>
      </dsp:nvSpPr>
      <dsp:spPr>
        <a:xfrm>
          <a:off x="5706891" y="1042177"/>
          <a:ext cx="1019087" cy="6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Бухгалтерия</a:t>
          </a:r>
          <a:r>
            <a:rPr lang="ru-RU" sz="800" kern="1200" dirty="0" smtClean="0"/>
            <a:t>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 dirty="0"/>
        </a:p>
      </dsp:txBody>
      <dsp:txXfrm>
        <a:off x="5724800" y="1060086"/>
        <a:ext cx="983269" cy="575634"/>
      </dsp:txXfrm>
    </dsp:sp>
    <dsp:sp modelId="{041D6C96-14AA-4EEE-AA0B-AB3969B87DE5}">
      <dsp:nvSpPr>
        <dsp:cNvPr id="0" name=""/>
        <dsp:cNvSpPr/>
      </dsp:nvSpPr>
      <dsp:spPr>
        <a:xfrm>
          <a:off x="6827887" y="1221536"/>
          <a:ext cx="216046" cy="25273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kern="1200"/>
        </a:p>
      </dsp:txBody>
      <dsp:txXfrm>
        <a:off x="6827887" y="1272083"/>
        <a:ext cx="151232" cy="151639"/>
      </dsp:txXfrm>
    </dsp:sp>
    <dsp:sp modelId="{527D9311-548F-4CB1-AB08-08105C6E261B}">
      <dsp:nvSpPr>
        <dsp:cNvPr id="0" name=""/>
        <dsp:cNvSpPr/>
      </dsp:nvSpPr>
      <dsp:spPr>
        <a:xfrm>
          <a:off x="7133614" y="1042177"/>
          <a:ext cx="1019087" cy="6114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Образовательная организация</a:t>
          </a:r>
          <a:endParaRPr lang="ru-RU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51523" y="1060086"/>
        <a:ext cx="983269" cy="5756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31458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7a4f7a5d5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7a4f7a5d5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17a4f7a5d5f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17a4f7a5d5f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6"/>
            <a:ext cx="7543800" cy="85725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610795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22481606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9226"/>
            <a:ext cx="1971675" cy="43199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9226"/>
            <a:ext cx="5800725" cy="4319924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401983140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9288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8515531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69214"/>
            <a:ext cx="7543800" cy="267462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3339846"/>
            <a:ext cx="7543800" cy="85725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0712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59" y="1384301"/>
            <a:ext cx="3703320" cy="3017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384301"/>
            <a:ext cx="3703320" cy="30175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9638220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1936751"/>
            <a:ext cx="3703320" cy="2533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384539"/>
            <a:ext cx="3703320" cy="55221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0" b="0" cap="all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1936751"/>
            <a:ext cx="3703320" cy="25336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4986D-6BE9-4264-908F-02DB36FD8D6C}" type="datetime1">
              <a:rPr lang="en-US" smtClean="0"/>
              <a:t>2/13/2023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66859478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18891929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260699068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45769"/>
            <a:ext cx="2400300" cy="1714500"/>
          </a:xfrm>
        </p:spPr>
        <p:txBody>
          <a:bodyPr anchor="b">
            <a:norm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548640"/>
            <a:ext cx="4869180" cy="3943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194560"/>
            <a:ext cx="2400300" cy="2534343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4844839"/>
            <a:ext cx="1963883" cy="273844"/>
          </a:xfrm>
        </p:spPr>
        <p:txBody>
          <a:bodyPr/>
          <a:lstStyle>
            <a:lvl1pPr algn="l">
              <a:defRPr/>
            </a:lvl1pPr>
          </a:lstStyle>
          <a:p>
            <a:fld id="{118BBB94-68E6-4675-A946-F1C5994EDBD7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4844839"/>
            <a:ext cx="3486150" cy="273844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706220867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14750"/>
            <a:ext cx="9141619" cy="14287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8630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806190"/>
            <a:ext cx="7585234" cy="617220"/>
          </a:xfrm>
        </p:spPr>
        <p:txBody>
          <a:bodyPr lIns="91440" tIns="0" rIns="91440" bIns="0" anchor="b">
            <a:noAutofit/>
          </a:bodyPr>
          <a:lstStyle>
            <a:lvl1pPr>
              <a:defRPr sz="27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3686307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4430268"/>
            <a:ext cx="7584948" cy="44577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0"/>
              </a:spcAft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val="341457952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0600"/>
            <a:ext cx="9144000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750737"/>
            <a:ext cx="9143989" cy="498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rgbClr val="FFFFFF"/>
                </a:solidFill>
              </a:defRPr>
            </a:lvl1pPr>
          </a:lstStyle>
          <a:p>
            <a:fld id="{B0C4986D-6BE9-4264-908F-02DB36FD8D6C}" type="datetime1">
              <a:rPr lang="en-US" smtClean="0"/>
              <a:t>2/13/2023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rgbClr val="FFFFFF"/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t>‹#›</a:t>
            </a:fld>
            <a:endParaRPr lang="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303384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49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sldNum="0"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3600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03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19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235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699516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5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Font typeface="Calibri" pitchFamily="34" charset="0"/>
        <a:buChar char="◦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geeva.n@kimc.ms" TargetMode="External"/><Relationship Id="rId2" Type="http://schemas.openxmlformats.org/officeDocument/2006/relationships/hyperlink" Target="mailto:N_EV@admkrsk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kukulina.a@kimc.ms" TargetMode="External"/><Relationship Id="rId4" Type="http://schemas.openxmlformats.org/officeDocument/2006/relationships/hyperlink" Target="mailto:satsuk.o@kimc.m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kimc.ms/resursy/metodicheskie-materialy/shkola-chast-gorodskogo-prostranstv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224926" y="381504"/>
            <a:ext cx="8562236" cy="2028637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 dirty="0" smtClean="0"/>
              <a:t> </a:t>
            </a:r>
            <a:r>
              <a:rPr lang="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Показатель мунципального задания </a:t>
            </a:r>
            <a:br>
              <a:rPr lang="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«Школа-часть городского пространства»</a:t>
            </a:r>
            <a:endParaRPr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224925" y="3891375"/>
            <a:ext cx="8832300" cy="8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 по выполнению показателя  качества муниципальных услуг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«Школа-часть городского пространства» 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МКУ КИМЦ, февраль 2023</a:t>
            </a:r>
            <a:endParaRPr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Методическое сопровождение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Необходимость методического сопровождения</a:t>
            </a:r>
          </a:p>
          <a:p>
            <a:pPr marL="0" indent="0">
              <a:buNone/>
            </a:pPr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Анкета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411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Механизм согласования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357825"/>
              </p:ext>
            </p:extLst>
          </p:nvPr>
        </p:nvGraphicFramePr>
        <p:xfrm>
          <a:off x="657923" y="1152525"/>
          <a:ext cx="8152702" cy="26958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Стрелка влево 2"/>
          <p:cNvSpPr/>
          <p:nvPr/>
        </p:nvSpPr>
        <p:spPr>
          <a:xfrm>
            <a:off x="4829174" y="3343275"/>
            <a:ext cx="3590926" cy="9429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Согласование корректировок по показател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ю</a:t>
            </a:r>
          </a:p>
        </p:txBody>
      </p:sp>
    </p:spTree>
    <p:extLst>
      <p:ext uri="{BB962C8B-B14F-4D97-AF65-F5344CB8AC3E}">
        <p14:creationId xmlns:p14="http://schemas.microsoft.com/office/powerpoint/2010/main" val="158972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Плановые данные на 2023 финансовый год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384301"/>
            <a:ext cx="2329815" cy="3017520"/>
          </a:xfrm>
        </p:spPr>
        <p:txBody>
          <a:bodyPr/>
          <a:lstStyle/>
          <a:p>
            <a:r>
              <a:rPr lang="en-US" dirty="0"/>
              <a:t>https://docs.google.com/spreadsheets/d/1iWlHwk3sGDTff-B1jyfZWi2kOP0_SyqT/edit#gid=945406733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6183" y="1419029"/>
            <a:ext cx="5641555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37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4385" y="329192"/>
            <a:ext cx="7543800" cy="678553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Контакты </a:t>
            </a:r>
          </a:p>
        </p:txBody>
      </p:sp>
      <p:sp>
        <p:nvSpPr>
          <p:cNvPr id="3" name="Текс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14300" indent="0" fontAlgn="base">
              <a:lnSpc>
                <a:spcPct val="120000"/>
              </a:lnSpc>
              <a:buNone/>
            </a:pPr>
            <a:r>
              <a:rPr lang="ru-RU" dirty="0"/>
              <a:t> </a:t>
            </a:r>
            <a:r>
              <a:rPr lang="ru-RU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Нешина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Елена Валерьевна, консультант отдела экономического анализа и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планирования ГУО,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N_EV@admkrsk.ru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14300" indent="0" fontAlgn="base">
              <a:lnSpc>
                <a:spcPct val="120000"/>
              </a:lnSpc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(391)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263-81-87</a:t>
            </a:r>
            <a:endParaRPr lang="ru-R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 fontAlgn="base">
              <a:lnSpc>
                <a:spcPct val="120000"/>
              </a:lnSpc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Агеева Надежда Семеновна, заместитель директора МКУ КИМЦ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ageeva.n@kimc.ms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114300" indent="0" fontAlgn="base">
              <a:lnSpc>
                <a:spcPct val="120000"/>
              </a:lnSpc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(391) 268-73-72 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ru-RU" sz="29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Сацук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Ольга Ивановна, зав. </a:t>
            </a:r>
            <a:r>
              <a:rPr lang="ru-RU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9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подр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МКУ КИМЦ, </a:t>
            </a:r>
            <a:r>
              <a:rPr lang="ru-RU" sz="29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satsuk.o@kimc.ms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2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(391) </a:t>
            </a: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213-00-03</a:t>
            </a:r>
            <a:endParaRPr lang="ru-RU" sz="2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" indent="0">
              <a:lnSpc>
                <a:spcPct val="120000"/>
              </a:lnSpc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Куклина Анастасия Львовна, методист МКУ КИМЦ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900" dirty="0" smtClean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kukulina.a@kimc.ms</a:t>
            </a:r>
            <a:r>
              <a:rPr lang="ru-RU" sz="29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14300" indent="0">
              <a:lnSpc>
                <a:spcPct val="120000"/>
              </a:lnSpc>
              <a:buNone/>
            </a:pPr>
            <a:r>
              <a:rPr lang="ru-RU" sz="2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ru-RU" sz="2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(391) 213-00-03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8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840" y="568712"/>
            <a:ext cx="8050959" cy="63143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консультации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60" y="1650379"/>
            <a:ext cx="7543800" cy="2751441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Корректировка регламента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 выполнении показателя МЗ «Школа-часть городского пространства» за 2022 год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Типичные ошибки (технического и  содержательного характера). 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Плановые данные на 2023 финансовый год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Механизм согласования</a:t>
            </a:r>
          </a:p>
          <a:p>
            <a:pPr fontAlgn="base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Вопросы/предложения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596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51" y="472338"/>
            <a:ext cx="7699732" cy="534031"/>
          </a:xfrm>
        </p:spPr>
        <p:txBody>
          <a:bodyPr>
            <a:no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Ресурсы для работы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4898" y="1384301"/>
            <a:ext cx="2765502" cy="3143094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Ресурсы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Методические материалы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ru-RU" u="sng" dirty="0" smtClean="0">
                <a:latin typeface="Arial" panose="020B0604020202020204" pitchFamily="34" charset="0"/>
                <a:cs typeface="Arial" panose="020B0604020202020204" pitchFamily="34" charset="0"/>
              </a:rPr>
              <a:t>Школа-часть городского пространства</a:t>
            </a:r>
          </a:p>
          <a:p>
            <a:pPr marL="0" indent="0">
              <a:buNone/>
            </a:pP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https://www.kimc.ms/resursy/metodicheskie-materialy/shkola-chast-gorodskogo-prostranstva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8" t="10485" r="12937" b="3894"/>
          <a:stretch/>
        </p:blipFill>
        <p:spPr bwMode="auto">
          <a:xfrm>
            <a:off x="3213941" y="1454030"/>
            <a:ext cx="5316742" cy="3017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6641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58793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Нормативно-правовая база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89505" y="1460809"/>
            <a:ext cx="7754419" cy="3074826"/>
          </a:xfrm>
        </p:spPr>
        <p:txBody>
          <a:bodyPr>
            <a:normAutofit/>
          </a:bodyPr>
          <a:lstStyle/>
          <a:p>
            <a:pPr algn="just" fontAlgn="base"/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Красноярского городского совета депутатов от 18.06.2019 № 3-42 «О стратегии социально-экономического развития города Красноярска до 2030 г.»;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sz="1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Регламент</a:t>
            </a:r>
            <a:r>
              <a:rPr lang="ru-RU" sz="17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взаимодействия главного управления образования администрации города Красноярска и муниципальных учреждений отрасли «Образование» по формированию показателей качества муниципальных услуг и об оценке их выполнения </a:t>
            </a:r>
            <a:r>
              <a:rPr lang="ru-RU" sz="1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(Приказ ГУО №164 от 01.04.2022)</a:t>
            </a:r>
          </a:p>
          <a:p>
            <a:pPr algn="just" fontAlgn="base"/>
            <a:r>
              <a:rPr lang="ru-RU" sz="17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ГУО </a:t>
            </a:r>
            <a:r>
              <a:rPr lang="ru-RU" sz="17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№ 311п от </a:t>
            </a:r>
            <a:r>
              <a:rPr lang="ru-RU" sz="17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29.06.2022 </a:t>
            </a:r>
            <a:r>
              <a:rPr lang="ru-RU" sz="17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1700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"О </a:t>
            </a:r>
            <a:r>
              <a:rPr lang="ru-RU" sz="17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приказ от 01.04.2022 № 164п"</a:t>
            </a:r>
            <a:endParaRPr lang="ru-RU" sz="1700" b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 fontAlgn="base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Положение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 оценке выполнения показателя качества муниципальных услуг «Школа – часть городского пространства» (наличие городских проектов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05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95301"/>
            <a:ext cx="7543800" cy="5715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Типичные ошибки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585" y="1489076"/>
            <a:ext cx="7543800" cy="3017520"/>
          </a:xfrm>
        </p:spPr>
        <p:txBody>
          <a:bodyPr>
            <a:normAutofit fontScale="92500" lnSpcReduction="20000"/>
          </a:bodyPr>
          <a:lstStyle/>
          <a:p>
            <a:r>
              <a:rPr lang="ru-R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вариант: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проект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охватом НОО, ООО, СОО</a:t>
            </a:r>
          </a:p>
          <a:p>
            <a:pPr marL="0" indent="0">
              <a:buNone/>
            </a:pPr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вариант: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проект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НОО,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проект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ООО, 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проект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СОО</a:t>
            </a:r>
          </a:p>
          <a:p>
            <a:endParaRPr lang="ru-RU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" sz="23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«... </a:t>
            </a:r>
            <a:r>
              <a:rPr lang="ru" sz="2300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направленных на достижение образовательных результатов ФГОС общего образования </a:t>
            </a:r>
            <a:r>
              <a:rPr lang="ru" sz="23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с использованием городского пространства и ресурса учреждений различной ведомственной принадлежности, располагающихся на территории г. </a:t>
            </a:r>
            <a:r>
              <a:rPr lang="ru" sz="23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Красноярска</a:t>
            </a:r>
            <a:r>
              <a:rPr lang="ru" sz="23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»</a:t>
            </a:r>
          </a:p>
          <a:p>
            <a:pPr marL="0" indent="0" algn="r">
              <a:buNone/>
            </a:pPr>
            <a:r>
              <a:rPr lang="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п.3.2.Положения </a:t>
            </a:r>
            <a:r>
              <a:rPr lang="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об оценке выполнения показателя качества муниципальных услуг «Школа-часть городского пространства</a:t>
            </a:r>
            <a:r>
              <a:rPr lang="ru" sz="1400" b="1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/>
                <a:cs typeface="Arial" panose="020B0604020202020204" pitchFamily="34" charset="0"/>
                <a:sym typeface="Times New Roman"/>
              </a:rPr>
              <a:t>»</a:t>
            </a:r>
            <a:endParaRPr lang="ru-RU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87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401444"/>
            <a:ext cx="7543800" cy="892097"/>
          </a:xfrm>
        </p:spPr>
        <p:txBody>
          <a:bodyPr>
            <a:normAutofit fontScale="90000"/>
          </a:bodyPr>
          <a:lstStyle/>
          <a:p>
            <a:r>
              <a:rPr lang="ru" sz="4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Типичные ошибки</a:t>
            </a:r>
            <a:r>
              <a:rPr lang="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85" name="Google Shape;85;p18"/>
          <p:cNvSpPr txBox="1">
            <a:spLocks noGrp="1"/>
          </p:cNvSpPr>
          <p:nvPr>
            <p:ph idx="1"/>
          </p:nvPr>
        </p:nvSpPr>
        <p:spPr>
          <a:xfrm>
            <a:off x="822960" y="895350"/>
            <a:ext cx="7543800" cy="35064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 оформлен не по структуре, представлен только паспорт проекта, не прописан бюджет проекта, не прописаны этапы  и мероприятия  в рамках проекта и др.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Расхождение цели, задач, результатов </a:t>
            </a: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</a:t>
            </a:r>
            <a:r>
              <a:rPr lang="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</a:t>
            </a: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не указан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Целевая </a:t>
            </a:r>
            <a:r>
              <a:rPr lang="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группа: </a:t>
            </a: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дети”, “участники образовательных отношений</a:t>
            </a: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 не представлены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7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не соответствуют планированию проекта</a:t>
            </a:r>
          </a:p>
          <a:p>
            <a:pPr>
              <a:lnSpc>
                <a:spcPct val="12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7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Типичные ошибки</a:t>
            </a:r>
            <a:r>
              <a:rPr lang="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85" name="Google Shape;85;p18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5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5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размещен проект на сайте ОО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разделе КСКО не размещен проект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не размещены поквартально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Размешены фотографии без пояснений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" sz="8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взаимодействия с партнерами</a:t>
            </a:r>
          </a:p>
          <a:p>
            <a:pPr marL="285750" indent="-285750">
              <a:spcBef>
                <a:spcPts val="1200"/>
              </a:spcBef>
            </a:pPr>
            <a:endParaRPr lang="ru-RU" sz="4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endParaRPr lang="r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50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3"/>
          <p:cNvPicPr>
            <a:picLocks noChangeAspect="1"/>
          </p:cNvPicPr>
          <p:nvPr/>
        </p:nvPicPr>
        <p:blipFill rotWithShape="1">
          <a:blip r:embed="rId2"/>
          <a:srcRect t="7900" r="1847" b="6613"/>
          <a:stretch/>
        </p:blipFill>
        <p:spPr>
          <a:xfrm>
            <a:off x="434017" y="343149"/>
            <a:ext cx="8071807" cy="395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810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1782" y="301083"/>
            <a:ext cx="8420517" cy="4267792"/>
          </a:xfrm>
        </p:spPr>
        <p:txBody>
          <a:bodyPr/>
          <a:lstStyle/>
          <a:p>
            <a:pPr marL="11430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Критерии оценки реализации проектов </a:t>
            </a:r>
          </a:p>
          <a:p>
            <a:pPr marL="114300" indent="0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структуре</a:t>
            </a:r>
          </a:p>
          <a:p>
            <a:pPr marL="5715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</a:p>
          <a:p>
            <a:pPr marL="5715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Проработанность проектного предложения</a:t>
            </a:r>
          </a:p>
          <a:p>
            <a:pPr marL="5715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Целесообразность шагов</a:t>
            </a:r>
          </a:p>
          <a:p>
            <a:pPr marL="5715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Продуктивность работы по реализации проектов</a:t>
            </a:r>
          </a:p>
          <a:p>
            <a:pPr marL="571500" indent="-457200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Взаимодействие с учреждениями</a:t>
            </a:r>
          </a:p>
          <a:p>
            <a:pPr marL="571500" indent="-457200">
              <a:buAutoNum type="arabicPeriod"/>
            </a:pPr>
            <a:endParaRPr lang="ru-RU" dirty="0" smtClean="0"/>
          </a:p>
          <a:p>
            <a:pPr marL="571500" indent="-4572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394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815</TotalTime>
  <Words>465</Words>
  <Application>Microsoft Office PowerPoint</Application>
  <PresentationFormat>Экран (16:9)</PresentationFormat>
  <Paragraphs>84</Paragraphs>
  <Slides>13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Ретро</vt:lpstr>
      <vt:lpstr> Показатель мунципального задания  «Школа-часть городского пространства»</vt:lpstr>
      <vt:lpstr>План консультации</vt:lpstr>
      <vt:lpstr>Ресурсы для работы</vt:lpstr>
      <vt:lpstr>Нормативно-правовая база</vt:lpstr>
      <vt:lpstr>Типичные ошибки</vt:lpstr>
      <vt:lpstr>Типичные ошибки </vt:lpstr>
      <vt:lpstr>Типичные ошибки </vt:lpstr>
      <vt:lpstr>Презентация PowerPoint</vt:lpstr>
      <vt:lpstr>Презентация PowerPoint</vt:lpstr>
      <vt:lpstr>Методическое сопровождение</vt:lpstr>
      <vt:lpstr>Механизм согласования</vt:lpstr>
      <vt:lpstr>Плановые данные на 2023 финансовый год</vt:lpstr>
      <vt:lpstr>Контакты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МЗ “Школа-часть городского пространства</dc:title>
  <dc:creator>Анастасия Куклина</dc:creator>
  <cp:lastModifiedBy>Ольга Ивановна Сацук</cp:lastModifiedBy>
  <cp:revision>61</cp:revision>
  <dcterms:modified xsi:type="dcterms:W3CDTF">2023-02-13T08:53:35Z</dcterms:modified>
</cp:coreProperties>
</file>