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5" r:id="rId14"/>
    <p:sldId id="273" r:id="rId15"/>
    <p:sldId id="278" r:id="rId16"/>
    <p:sldId id="279" r:id="rId17"/>
    <p:sldId id="280" r:id="rId18"/>
    <p:sldId id="259" r:id="rId19"/>
    <p:sldId id="260" r:id="rId20"/>
    <p:sldId id="261" r:id="rId21"/>
    <p:sldId id="281" r:id="rId22"/>
    <p:sldId id="27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7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3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1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4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5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1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588D-2A0D-4D47-A96F-6ADC98837FF3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38FA-3E40-4FC2-A1FE-B4AF69CDB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mc.ms/resursy/metodicheskie-materialy/shkola-chast-gorodskogo-prostranstv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2;&#1086;&#1083;&#1072;6&#1082;&#1088;&#1072;&#1089;&#1085;&#1086;&#1103;&#1088;&#1089;&#1082;.&#1088;&#1092;/pedagog/ksko/schoolinthec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atsuk.o@kimc.ms" TargetMode="External"/><Relationship Id="rId2" Type="http://schemas.openxmlformats.org/officeDocument/2006/relationships/hyperlink" Target="mailto:ageeva.n@kimc.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9712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1987" y="1476325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«Школа – </a:t>
            </a:r>
            <a:r>
              <a:rPr lang="ru-RU" sz="4000" dirty="0" smtClean="0">
                <a:latin typeface="Arial Black" panose="020B0A04020102020204" pitchFamily="34" charset="0"/>
              </a:rPr>
              <a:t>часть </a:t>
            </a:r>
            <a:r>
              <a:rPr lang="ru-RU" sz="4000" dirty="0">
                <a:latin typeface="Arial Black" panose="020B0A04020102020204" pitchFamily="34" charset="0"/>
              </a:rPr>
              <a:t>городского пространства»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(наличие городских проектов)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1768" y="4411066"/>
            <a:ext cx="9964994" cy="15043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Консультация по оценке выполнения показателя качества муниципальных услуг «Школа- часть городского пространства(НГП)» 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21.09.2022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497" y="5915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https://www.kimc.ms/resursy/metodicheskie-materialy/shkola-chast-gorodskogo-prostranstva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2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713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Структура проекта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29" y="1268360"/>
            <a:ext cx="10704871" cy="5206181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0000"/>
              </a:lnSpc>
              <a:spcBef>
                <a:spcPts val="500"/>
              </a:spcBef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7. Обоснование проектных преобразований.</a:t>
            </a:r>
          </a:p>
          <a:p>
            <a:pPr lvl="1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Внешние требования, обуславливающие необходимость изменений в преобразуемой области (с цитированием фрагмента документа/источника и указанием ссылки).</a:t>
            </a:r>
          </a:p>
          <a:p>
            <a:pPr lvl="1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Проблема/проблемная ситуация в деятельности образовательной организации, на решение которой направлен проект.</a:t>
            </a:r>
          </a:p>
          <a:p>
            <a:pPr lvl="1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Причины, обуславливающие проблему/проблемную ситуацию: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 аспекте существующих условий (конструктивное устройство/интерьер/оборудование);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 аспекте организации образовательного процесса;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 аспекте деятельности педагогического персонала;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 аспекте управленческой деятельности.</a:t>
            </a:r>
          </a:p>
          <a:p>
            <a:pPr lvl="0" algn="just">
              <a:lnSpc>
                <a:spcPct val="110000"/>
              </a:lnSpc>
              <a:spcBef>
                <a:spcPts val="500"/>
              </a:spcBef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8. Этапы и мероприятия согласно сроку реализации по достижению цели с указанием ответственных лиц и сроков проведения: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обеспечивающие создание образовательного пространства (конструкции/интерьер/оборудование), 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достижение планируемых образовательных результатов в создаваемом пространстве, направляющие деятельность педагогического персонала в создаваемом пространстве на достижение планируемых образовательных результатов,</a:t>
            </a:r>
          </a:p>
          <a:p>
            <a:pPr lvl="2" algn="just">
              <a:lnSpc>
                <a:spcPct val="110000"/>
              </a:lnSpc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обеспечивающие управление деятельностью педагогического и вспомогательного персонала в создаваемом образовательном пространстве.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5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Структура проекта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lvl="0" indent="-442913" algn="just">
              <a:buNone/>
              <a:tabLst>
                <a:tab pos="354013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9.Ресурсы (кадровые, материально-технические, организационно-административные):</a:t>
            </a: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имеющиеся в образовательной организации;</a:t>
            </a: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требуемые/привлекаемые со стороны.</a:t>
            </a:r>
          </a:p>
          <a:p>
            <a:pPr marL="442913" lvl="0" indent="-442913" algn="just">
              <a:buNone/>
              <a:tabLst>
                <a:tab pos="987425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 Бюджет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проекта (источники, характер и размер финансово-экономического обеспечения).</a:t>
            </a:r>
          </a:p>
          <a:p>
            <a:pPr marL="442913" lvl="0" indent="-442913" algn="just">
              <a:buNone/>
              <a:tabLst>
                <a:tab pos="987425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 Ожидаемый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 реализации проекта: </a:t>
            </a: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аспекте формирования образовательных результатов;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аспекте улучшения условий образовательной деятельности;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аспекте эффективности деятельности педагогических и управленческих кадров;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2" indent="-442913" algn="just">
              <a:tabLst>
                <a:tab pos="98742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аспекте инфраструктурного переустройства.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5873" cy="1139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Проектные задачи развития </a:t>
            </a:r>
            <a:r>
              <a:rPr lang="ru-RU" b="1" dirty="0" smtClean="0">
                <a:latin typeface="Arial Black" panose="020B0A04020102020204" pitchFamily="34" charset="0"/>
              </a:rPr>
              <a:t>МСО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>
                <a:latin typeface="Arial Black" panose="020B0A04020102020204" pitchFamily="34" charset="0"/>
              </a:rPr>
              <a:t>г. </a:t>
            </a:r>
            <a:r>
              <a:rPr lang="ru-RU" b="1" dirty="0" smtClean="0">
                <a:latin typeface="Arial Black" panose="020B0A04020102020204" pitchFamily="34" charset="0"/>
              </a:rPr>
              <a:t>Красноярска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51818"/>
            <a:ext cx="10709787" cy="4955459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Развивающее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и инфраструктурный дизайн образовательного процесса;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Инженерное образование;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Робототехника;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Воспитание; 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детей с ограниченными возможностями здоровья;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общего и дополнительного образования;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межведомственное сотрудничество/ </a:t>
            </a:r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Расшколивание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Экологическое образование;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Сетевая школа старшеклассников;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образования;</a:t>
            </a:r>
          </a:p>
          <a:p>
            <a:pPr lvl="0"/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развитие;</a:t>
            </a:r>
          </a:p>
          <a:p>
            <a:pPr lvl="0"/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Медиадеятельность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42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/информационные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>
                <a:latin typeface="Arial Black" panose="020B0A04020102020204" pitchFamily="34" charset="0"/>
              </a:rPr>
              <a:t>Критерии оценки реализации </a:t>
            </a:r>
            <a:r>
              <a:rPr lang="ru-RU" sz="3600" b="1" dirty="0" smtClean="0">
                <a:latin typeface="Arial Black" panose="020B0A04020102020204" pitchFamily="34" charset="0"/>
              </a:rPr>
              <a:t>проектов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Качество представления проекта согласно обозначенной структуре 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избранной проблемы и ее значимость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Проработанность проектного предложения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Целесообразность шагов по реализации проекта, эффективность действий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Продуктивность работы по реализации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marL="0" indent="0"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различной ведомственной принадлежности (партнеры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для утверждения и включения в реализацию по показателю «Школа – часть городского пространства» муниципального задания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быть представлен в рамках городских августовских мероприятий, а также в рамках деятельности базовой площадки.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проекта закрепляется приказом Главного управления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образования(сентябрь-октябрь).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05" y="291383"/>
            <a:ext cx="11240729" cy="1325563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Основные замечания по проектам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 не по структуре;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проекта не отражает основную идею проекта;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Возрастная категория/охват;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информации о мероприятии.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сайте ОО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 на сайте ОО в другом разделе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78" y="224022"/>
            <a:ext cx="11165281" cy="62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880" y="506406"/>
            <a:ext cx="10147642" cy="57052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1716" y="6211669"/>
            <a:ext cx="7477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http://xn--6-7sbb1bcbcudgtdkd6gxf.xn--p1ai/pedagog/ksko/schoolinthecity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Действия общеобразовательной организации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уровне обучения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начальное общее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основное общее и среднее общее) или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проект,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охватывающий все уровни обучения (в котором представлено описание реализации проекта на каждом уровне обучения), направленные на достижение образовательных результатов ФГОС общего образования с использованием городского пространства и ресурса учреждений различной ведомственной принадлежности, располагающихся на территории г. Красноярска.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Действия общеобразовательной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Провести </a:t>
            </a:r>
            <a:r>
              <a:rPr lang="ru-RU" sz="6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одного мероприятия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проекту ежеквартально,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которого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более 3-х месяцев. Период реализации проекта может составлять от 1 до 4 лет.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Разместить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сведения по реализации проекта для показателя НГП не 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позднее 10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числа последнего месяца квартала на </a:t>
            </a:r>
            <a:r>
              <a:rPr lang="ru-RU" sz="6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учреждения в разделе «Красноярский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6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качества образования» (в направлении «Школа – часть </a:t>
            </a:r>
            <a:r>
              <a:rPr lang="ru-RU" sz="6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пространства</a:t>
            </a:r>
            <a:r>
              <a:rPr lang="ru-RU" sz="6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План консультации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основания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проектов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замечания по выполнения показателя МЗ за прошлый квартал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 показателя за 3 квартал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Вопросы/предложения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5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Контрольные даты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13.05.2022-10.06.2022 разработка проекта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Сентябрь-октябрь проведение одного мероприятия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октября 2022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общеобразовательной организации разместить описание проекта 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проведённом мероприятии.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10-12 октября заполнить форму МЗ, которую отправляете по указанном в регламенту адресу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Формы для заполнения по МЗ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882" y="1481921"/>
            <a:ext cx="9292236" cy="5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48632" y="661792"/>
            <a:ext cx="5705168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https://www.kimc.ms/resursy/metodicheskie-materialy/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0416" y="2603674"/>
            <a:ext cx="5181600" cy="2913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4" y="603603"/>
            <a:ext cx="4922411" cy="2767505"/>
          </a:xfrm>
          <a:prstGeom prst="rect">
            <a:avLst/>
          </a:prstGeom>
          <a:ln>
            <a:solidFill>
              <a:srgbClr val="F7F7F7"/>
            </a:solidFill>
          </a:ln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58878" y="4294811"/>
            <a:ext cx="5551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МКУ КИМЦ / Ресурсы/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материалы/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Школа-часть городского пространства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К</a:t>
            </a:r>
            <a:r>
              <a:rPr lang="ru-RU" sz="4000" dirty="0" smtClean="0">
                <a:latin typeface="Arial Black" panose="020B0A04020102020204" pitchFamily="34" charset="0"/>
              </a:rPr>
              <a:t>онтакты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780639" cy="4351338"/>
          </a:xfrm>
        </p:spPr>
        <p:txBody>
          <a:bodyPr/>
          <a:lstStyle/>
          <a:p>
            <a:pPr marL="88900" indent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Агеева Надежда Семеновна, заместитель директора МКУ КИМЦ,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ageeva.n@kimc.ms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(391) 268-73-72 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Сацук Ольга Ивановна, зав.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МКУ КИМЦ,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satsuk.o@kimc.ms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+7 (391) 213-00-03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Нормативно-правовые основания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465" y="1456915"/>
            <a:ext cx="10515600" cy="5047124"/>
          </a:xfrm>
        </p:spPr>
        <p:txBody>
          <a:bodyPr>
            <a:noAutofit/>
          </a:bodyPr>
          <a:lstStyle/>
          <a:p>
            <a:pPr lvl="0"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от 29.12.2012 № 273-ФЗ;</a:t>
            </a:r>
          </a:p>
          <a:p>
            <a:pPr lvl="0"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 (утв.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МОН РФ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октября 2009 г. № 373);</a:t>
            </a:r>
          </a:p>
          <a:p>
            <a:pPr lvl="0"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 (утв.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МОН РФ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17 декабря 2010 г. № 1897); </a:t>
            </a:r>
          </a:p>
          <a:p>
            <a:pPr lvl="0"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 (утв.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17 мая 2012 г. № 413);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 (утв.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МОН РФ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31 мая 2021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г. №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286);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 (утв.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МОН РФ  от 31 мая 2021 г. № 287);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«Образование» (утв. Президиумом Совета при Президенте РФ по стратегическому развитию и национальным проектам, протокол от 03.09.2018 г. № 10);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Красноярского городского совета депутатов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18.06.2019 № 3-42 «О стратегии социально-экономического развития города Красноярска до 2030 г.»;</a:t>
            </a: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главного управления образования администрации города Красноярска и муниципальных учреждений отрасли «Образование» по формированию показателей качества муниципальных услуг и об оценке их выполнения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(Приказ ГУО №164 от 01.04.2022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 оценке выполнения показателя качества муниципальных услуг «Школа – часть городского пространства» (наличие городских проектов)</a:t>
            </a:r>
          </a:p>
        </p:txBody>
      </p:sp>
    </p:spTree>
    <p:extLst>
      <p:ext uri="{BB962C8B-B14F-4D97-AF65-F5344CB8AC3E}">
        <p14:creationId xmlns:p14="http://schemas.microsoft.com/office/powerpoint/2010/main" val="372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Расчет показателя МЗ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показателя «Школа – часть городского пространства» (наличие городских проектов) (далее – показатель НГП)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для учреждения на планируемый финансовый год и плановый период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(последующие два года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2022 год плановое значение показателя равно 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проект на каждом уровне обучения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на проектно-ориентированную инициативу общеобразовательных организаций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решению задач развития муниципальной системы образования в пространстве города Красноярска с использованием существующей и создаваемой инфраструктуры как образовательной.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7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Цель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6908"/>
            <a:ext cx="10515600" cy="51123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горожанина, обозначенных в Стратегии социально-экономического развития г. Красноярска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 грамотный;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умеющий работать на результат;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способный к определенным социально значимым достижениям;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свободно ориентирующийся в цифровой среде и владеющий информационно-коммуникационными технологиями-средствами;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имеющий правовую и финансовую грамотность;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обладающий навыками культурного предпринимательства и проектной деятельности;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принимающий поликультурный уклад городской жизни;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имеющий экологию мышления, духовно-нравственный стержень и семейные ценности;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проявляющий ответственную инициативу, лидерские качества;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способный к кооперации и сотрудничеству;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стремящийся к профессиональному росту для повышения качества жизни).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Задачи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территорию и ресурс учреждений города Красноярска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задач развития муниципальной системы образования с направленностью на достижение образовательных результатов ФГОС общего образования.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деятельности общеобразовательных организаций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 разработке проектов для их реализации на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уровне образования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(начальное общее, основное общее и среднее общее) с использованием городского пространства и ресурса учреждений, размещённых на территории г. Красноярска.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Содействовать решению задач социально-экономического развития г. Красноярска по развитию городского пространства как образовательной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посредством реализации проектов в рамках образовательного партнёрства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Arial Black" panose="020B0A04020102020204" pitchFamily="34" charset="0"/>
              </a:rPr>
              <a:t>Структура проекта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Краткое название образовательной организации (согласно Уставу).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Тема городского проекта (название, соответствующее задаче развития муниципальной системы образования в пространстве города Красноярска)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(например, 01.10.2022-01.09.2022)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Целевая группа (категория/состав/возраст, охват/доля/количество)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Концептуальное/модельное представление преобразуемой области.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Описание пространства, где будет организована образовательная деятельность.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Структура проекта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Цель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задачи проекта.</a:t>
            </a:r>
          </a:p>
          <a:p>
            <a:pPr lvl="1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 (как образ результата или направленность управленческой деятельности в достижении заявленных преобразований).</a:t>
            </a:r>
          </a:p>
          <a:p>
            <a:pPr lvl="1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Критерии достижения цели проекта.</a:t>
            </a:r>
          </a:p>
          <a:p>
            <a:pPr lvl="1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lvl="2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определению образовательных результатов, на достижение которых направлена деятельность в рамках проекта;</a:t>
            </a:r>
          </a:p>
          <a:p>
            <a:pPr lvl="2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создание образовательного пространства (конструкции/интерьер/оборудование);</a:t>
            </a:r>
          </a:p>
          <a:p>
            <a:pPr lvl="2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обеспечение деятельности обучающихся в создаваемом пространстве;</a:t>
            </a:r>
          </a:p>
          <a:p>
            <a:pPr lvl="2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обеспечивающие деятельность педагогического персонала в создаваемом пространстве;</a:t>
            </a:r>
          </a:p>
          <a:p>
            <a:pPr lvl="2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обеспечивающие управление деятельностью педагогического и вспомогательного персонала в создаваемом образовательном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255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1337</Words>
  <Application>Microsoft Office PowerPoint</Application>
  <PresentationFormat>Широкоэкранный</PresentationFormat>
  <Paragraphs>141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Тема Office</vt:lpstr>
      <vt:lpstr>«Школа – часть городского пространства» (наличие городских проектов) </vt:lpstr>
      <vt:lpstr>План консультации</vt:lpstr>
      <vt:lpstr>Нормативно-правовые основания</vt:lpstr>
      <vt:lpstr>Расчет показателя МЗ</vt:lpstr>
      <vt:lpstr>Презентация PowerPoint</vt:lpstr>
      <vt:lpstr>Цель </vt:lpstr>
      <vt:lpstr>Задачи </vt:lpstr>
      <vt:lpstr>Структура проекта </vt:lpstr>
      <vt:lpstr>Структура проекта</vt:lpstr>
      <vt:lpstr>Структура проекта</vt:lpstr>
      <vt:lpstr>Структура проекта</vt:lpstr>
      <vt:lpstr>Проектные задачи развития МСО  г. Красноярска</vt:lpstr>
      <vt:lpstr>Критерии оценки реализации проектов</vt:lpstr>
      <vt:lpstr>Презентация PowerPoint</vt:lpstr>
      <vt:lpstr>Основные замечания по проектам</vt:lpstr>
      <vt:lpstr>Презентация PowerPoint</vt:lpstr>
      <vt:lpstr>Презентация PowerPoint</vt:lpstr>
      <vt:lpstr>Действия общеобразовательной организации </vt:lpstr>
      <vt:lpstr>Действия общеобразовательной организации </vt:lpstr>
      <vt:lpstr>Контрольные даты</vt:lpstr>
      <vt:lpstr>Формы для заполнения по МЗ</vt:lpstr>
      <vt:lpstr>https://www.kimc.ms/resursy/metodicheskie-materialy/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– часть городского пространства» (наличие городских проектов) </dc:title>
  <dc:creator>Ольга Ивановна Сацук</dc:creator>
  <cp:lastModifiedBy>Ольга Ивановна Сацук</cp:lastModifiedBy>
  <cp:revision>38</cp:revision>
  <dcterms:created xsi:type="dcterms:W3CDTF">2022-05-12T10:31:20Z</dcterms:created>
  <dcterms:modified xsi:type="dcterms:W3CDTF">2022-09-21T09:25:43Z</dcterms:modified>
</cp:coreProperties>
</file>