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7" r:id="rId5"/>
    <p:sldId id="261" r:id="rId6"/>
    <p:sldId id="262" r:id="rId7"/>
    <p:sldId id="263" r:id="rId8"/>
    <p:sldId id="264" r:id="rId9"/>
    <p:sldId id="265" r:id="rId10"/>
    <p:sldId id="259" r:id="rId11"/>
    <p:sldId id="260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2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E46-FA10-4B25-BE5B-A586F5421281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BB14-B559-4108-8C05-09113CE12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47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E46-FA10-4B25-BE5B-A586F5421281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BB14-B559-4108-8C05-09113CE12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02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E46-FA10-4B25-BE5B-A586F5421281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BB14-B559-4108-8C05-09113CE12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76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E46-FA10-4B25-BE5B-A586F5421281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BB14-B559-4108-8C05-09113CE12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41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E46-FA10-4B25-BE5B-A586F5421281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BB14-B559-4108-8C05-09113CE12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4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E46-FA10-4B25-BE5B-A586F5421281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BB14-B559-4108-8C05-09113CE12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20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E46-FA10-4B25-BE5B-A586F5421281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BB14-B559-4108-8C05-09113CE12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60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E46-FA10-4B25-BE5B-A586F5421281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BB14-B559-4108-8C05-09113CE12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51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E46-FA10-4B25-BE5B-A586F5421281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BB14-B559-4108-8C05-09113CE12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02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E46-FA10-4B25-BE5B-A586F5421281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BB14-B559-4108-8C05-09113CE12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17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E46-FA10-4B25-BE5B-A586F5421281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BB14-B559-4108-8C05-09113CE12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73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DE46-FA10-4B25-BE5B-A586F5421281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7BB14-B559-4108-8C05-09113CE12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65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3324" y="1132300"/>
            <a:ext cx="10763250" cy="2641601"/>
          </a:xfrm>
        </p:spPr>
        <p:txBody>
          <a:bodyPr>
            <a:noAutofit/>
          </a:bodyPr>
          <a:lstStyle/>
          <a:p>
            <a:r>
              <a:rPr lang="ru-RU" sz="2800" b="1" dirty="0"/>
              <a:t>«Красноярский стандарт качества образования: контексты развития»</a:t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Проектировочный семинар </a:t>
            </a:r>
            <a:br>
              <a:rPr lang="ru-RU" sz="2800" b="1" dirty="0" smtClean="0"/>
            </a:br>
            <a:r>
              <a:rPr lang="ru-RU" sz="2800" b="1" dirty="0"/>
              <a:t>директоров общеобразовательных организаций и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учреждений </a:t>
            </a:r>
            <a:r>
              <a:rPr lang="ru-RU" sz="2800" b="1" dirty="0"/>
              <a:t>дополнительного образования</a:t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2949" y="5697414"/>
            <a:ext cx="9144000" cy="516695"/>
          </a:xfrm>
        </p:spPr>
        <p:txBody>
          <a:bodyPr/>
          <a:lstStyle/>
          <a:p>
            <a:r>
              <a:rPr lang="ru-RU" dirty="0" smtClean="0"/>
              <a:t>10 октября 2019 года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62200" y="3773901"/>
            <a:ext cx="9204374" cy="14091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Дорожная карта развития МСО на 2019-2020 учебный год </a:t>
            </a:r>
            <a:br>
              <a:rPr lang="ru-RU" sz="2800" b="1" dirty="0" smtClean="0"/>
            </a:br>
            <a:r>
              <a:rPr lang="ru-RU" sz="2800" b="1" dirty="0" smtClean="0"/>
              <a:t>Конференция АСДГ</a:t>
            </a:r>
            <a:br>
              <a:rPr lang="ru-RU" sz="2800" b="1" dirty="0" smtClean="0"/>
            </a:br>
            <a:r>
              <a:rPr lang="ru-RU" sz="2800" b="1" dirty="0" smtClean="0"/>
              <a:t>Международный Красноярский Образовательный Форум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5387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685799" y="310265"/>
            <a:ext cx="11087100" cy="418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/>
              <a:t>ОДИ-семинар «Красноярский стандарт качества образования: контексты развития»</a:t>
            </a:r>
          </a:p>
        </p:txBody>
      </p:sp>
      <p:sp>
        <p:nvSpPr>
          <p:cNvPr id="4" name="Овал 3"/>
          <p:cNvSpPr/>
          <p:nvPr/>
        </p:nvSpPr>
        <p:spPr>
          <a:xfrm>
            <a:off x="685799" y="936511"/>
            <a:ext cx="11087100" cy="20213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1517570" y="1548036"/>
            <a:ext cx="301626" cy="328932"/>
            <a:chOff x="2241" y="1754"/>
            <a:chExt cx="510" cy="640"/>
          </a:xfrm>
        </p:grpSpPr>
        <p:sp>
          <p:nvSpPr>
            <p:cNvPr id="7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8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1950707" y="1564078"/>
            <a:ext cx="301626" cy="328932"/>
            <a:chOff x="2241" y="1754"/>
            <a:chExt cx="510" cy="640"/>
          </a:xfrm>
        </p:grpSpPr>
        <p:sp>
          <p:nvSpPr>
            <p:cNvPr id="13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4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5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7" name="Group 12"/>
          <p:cNvGrpSpPr>
            <a:grpSpLocks/>
          </p:cNvGrpSpPr>
          <p:nvPr/>
        </p:nvGrpSpPr>
        <p:grpSpPr bwMode="auto">
          <a:xfrm>
            <a:off x="2459333" y="1567177"/>
            <a:ext cx="301626" cy="328932"/>
            <a:chOff x="2241" y="1754"/>
            <a:chExt cx="510" cy="640"/>
          </a:xfrm>
        </p:grpSpPr>
        <p:sp>
          <p:nvSpPr>
            <p:cNvPr id="1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2555586" y="2021302"/>
            <a:ext cx="301626" cy="328932"/>
            <a:chOff x="2241" y="1754"/>
            <a:chExt cx="510" cy="640"/>
          </a:xfrm>
        </p:grpSpPr>
        <p:sp>
          <p:nvSpPr>
            <p:cNvPr id="23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4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5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6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7" name="Group 12"/>
          <p:cNvGrpSpPr>
            <a:grpSpLocks/>
          </p:cNvGrpSpPr>
          <p:nvPr/>
        </p:nvGrpSpPr>
        <p:grpSpPr bwMode="auto">
          <a:xfrm>
            <a:off x="1848964" y="2016928"/>
            <a:ext cx="301626" cy="328932"/>
            <a:chOff x="2241" y="1754"/>
            <a:chExt cx="510" cy="640"/>
          </a:xfrm>
        </p:grpSpPr>
        <p:sp>
          <p:nvSpPr>
            <p:cNvPr id="2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32" name="Group 12"/>
          <p:cNvGrpSpPr>
            <a:grpSpLocks/>
          </p:cNvGrpSpPr>
          <p:nvPr/>
        </p:nvGrpSpPr>
        <p:grpSpPr bwMode="auto">
          <a:xfrm>
            <a:off x="3125340" y="1412206"/>
            <a:ext cx="301626" cy="328932"/>
            <a:chOff x="2241" y="1754"/>
            <a:chExt cx="510" cy="640"/>
          </a:xfrm>
        </p:grpSpPr>
        <p:sp>
          <p:nvSpPr>
            <p:cNvPr id="33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4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5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6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37" name="Group 12"/>
          <p:cNvGrpSpPr>
            <a:grpSpLocks/>
          </p:cNvGrpSpPr>
          <p:nvPr/>
        </p:nvGrpSpPr>
        <p:grpSpPr bwMode="auto">
          <a:xfrm>
            <a:off x="3252104" y="2016928"/>
            <a:ext cx="301626" cy="328932"/>
            <a:chOff x="2241" y="1754"/>
            <a:chExt cx="510" cy="640"/>
          </a:xfrm>
        </p:grpSpPr>
        <p:sp>
          <p:nvSpPr>
            <p:cNvPr id="3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42" name="Group 12"/>
          <p:cNvGrpSpPr>
            <a:grpSpLocks/>
          </p:cNvGrpSpPr>
          <p:nvPr/>
        </p:nvGrpSpPr>
        <p:grpSpPr bwMode="auto">
          <a:xfrm>
            <a:off x="3570895" y="2356782"/>
            <a:ext cx="301626" cy="328932"/>
            <a:chOff x="2241" y="1754"/>
            <a:chExt cx="510" cy="640"/>
          </a:xfrm>
        </p:grpSpPr>
        <p:sp>
          <p:nvSpPr>
            <p:cNvPr id="43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4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5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6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47" name="Group 12"/>
          <p:cNvGrpSpPr>
            <a:grpSpLocks/>
          </p:cNvGrpSpPr>
          <p:nvPr/>
        </p:nvGrpSpPr>
        <p:grpSpPr bwMode="auto">
          <a:xfrm>
            <a:off x="3796059" y="1359913"/>
            <a:ext cx="301626" cy="328932"/>
            <a:chOff x="2241" y="1754"/>
            <a:chExt cx="510" cy="640"/>
          </a:xfrm>
        </p:grpSpPr>
        <p:sp>
          <p:nvSpPr>
            <p:cNvPr id="4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5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5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52" name="Group 12"/>
          <p:cNvGrpSpPr>
            <a:grpSpLocks/>
          </p:cNvGrpSpPr>
          <p:nvPr/>
        </p:nvGrpSpPr>
        <p:grpSpPr bwMode="auto">
          <a:xfrm>
            <a:off x="4085011" y="1871603"/>
            <a:ext cx="301626" cy="328932"/>
            <a:chOff x="2241" y="1754"/>
            <a:chExt cx="510" cy="640"/>
          </a:xfrm>
        </p:grpSpPr>
        <p:sp>
          <p:nvSpPr>
            <p:cNvPr id="53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54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55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56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57" name="Group 12"/>
          <p:cNvGrpSpPr>
            <a:grpSpLocks/>
          </p:cNvGrpSpPr>
          <p:nvPr/>
        </p:nvGrpSpPr>
        <p:grpSpPr bwMode="auto">
          <a:xfrm>
            <a:off x="4281681" y="2450985"/>
            <a:ext cx="301626" cy="328932"/>
            <a:chOff x="2241" y="1754"/>
            <a:chExt cx="510" cy="640"/>
          </a:xfrm>
        </p:grpSpPr>
        <p:sp>
          <p:nvSpPr>
            <p:cNvPr id="5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5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6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6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62" name="Group 12"/>
          <p:cNvGrpSpPr>
            <a:grpSpLocks/>
          </p:cNvGrpSpPr>
          <p:nvPr/>
        </p:nvGrpSpPr>
        <p:grpSpPr bwMode="auto">
          <a:xfrm>
            <a:off x="4493168" y="1263512"/>
            <a:ext cx="301626" cy="328932"/>
            <a:chOff x="2241" y="1754"/>
            <a:chExt cx="510" cy="640"/>
          </a:xfrm>
        </p:grpSpPr>
        <p:sp>
          <p:nvSpPr>
            <p:cNvPr id="63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64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65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66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67" name="Group 12"/>
          <p:cNvGrpSpPr>
            <a:grpSpLocks/>
          </p:cNvGrpSpPr>
          <p:nvPr/>
        </p:nvGrpSpPr>
        <p:grpSpPr bwMode="auto">
          <a:xfrm>
            <a:off x="4807851" y="1774847"/>
            <a:ext cx="301626" cy="328932"/>
            <a:chOff x="2241" y="1754"/>
            <a:chExt cx="510" cy="640"/>
          </a:xfrm>
        </p:grpSpPr>
        <p:sp>
          <p:nvSpPr>
            <p:cNvPr id="6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6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7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7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72" name="Group 12"/>
          <p:cNvGrpSpPr>
            <a:grpSpLocks/>
          </p:cNvGrpSpPr>
          <p:nvPr/>
        </p:nvGrpSpPr>
        <p:grpSpPr bwMode="auto">
          <a:xfrm>
            <a:off x="5090052" y="2356782"/>
            <a:ext cx="301626" cy="328932"/>
            <a:chOff x="2241" y="1754"/>
            <a:chExt cx="510" cy="640"/>
          </a:xfrm>
        </p:grpSpPr>
        <p:sp>
          <p:nvSpPr>
            <p:cNvPr id="73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74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75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76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77" name="Group 12"/>
          <p:cNvGrpSpPr>
            <a:grpSpLocks/>
          </p:cNvGrpSpPr>
          <p:nvPr/>
        </p:nvGrpSpPr>
        <p:grpSpPr bwMode="auto">
          <a:xfrm>
            <a:off x="5386264" y="1245814"/>
            <a:ext cx="301626" cy="328932"/>
            <a:chOff x="2241" y="1754"/>
            <a:chExt cx="510" cy="640"/>
          </a:xfrm>
        </p:grpSpPr>
        <p:sp>
          <p:nvSpPr>
            <p:cNvPr id="7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7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8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8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82" name="Group 12"/>
          <p:cNvGrpSpPr>
            <a:grpSpLocks/>
          </p:cNvGrpSpPr>
          <p:nvPr/>
        </p:nvGrpSpPr>
        <p:grpSpPr bwMode="auto">
          <a:xfrm>
            <a:off x="5628603" y="1846801"/>
            <a:ext cx="301626" cy="328932"/>
            <a:chOff x="2241" y="1754"/>
            <a:chExt cx="510" cy="640"/>
          </a:xfrm>
        </p:grpSpPr>
        <p:sp>
          <p:nvSpPr>
            <p:cNvPr id="83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84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85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86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87" name="Group 12"/>
          <p:cNvGrpSpPr>
            <a:grpSpLocks/>
          </p:cNvGrpSpPr>
          <p:nvPr/>
        </p:nvGrpSpPr>
        <p:grpSpPr bwMode="auto">
          <a:xfrm>
            <a:off x="5757120" y="2452917"/>
            <a:ext cx="301626" cy="328932"/>
            <a:chOff x="2241" y="1754"/>
            <a:chExt cx="510" cy="640"/>
          </a:xfrm>
        </p:grpSpPr>
        <p:sp>
          <p:nvSpPr>
            <p:cNvPr id="8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8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9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9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92" name="Group 12"/>
          <p:cNvGrpSpPr>
            <a:grpSpLocks/>
          </p:cNvGrpSpPr>
          <p:nvPr/>
        </p:nvGrpSpPr>
        <p:grpSpPr bwMode="auto">
          <a:xfrm>
            <a:off x="6209979" y="1171000"/>
            <a:ext cx="301626" cy="328932"/>
            <a:chOff x="2241" y="1754"/>
            <a:chExt cx="510" cy="640"/>
          </a:xfrm>
        </p:grpSpPr>
        <p:sp>
          <p:nvSpPr>
            <p:cNvPr id="93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94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95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96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97" name="Group 12"/>
          <p:cNvGrpSpPr>
            <a:grpSpLocks/>
          </p:cNvGrpSpPr>
          <p:nvPr/>
        </p:nvGrpSpPr>
        <p:grpSpPr bwMode="auto">
          <a:xfrm>
            <a:off x="6384209" y="1873650"/>
            <a:ext cx="301626" cy="328932"/>
            <a:chOff x="2241" y="1754"/>
            <a:chExt cx="510" cy="640"/>
          </a:xfrm>
        </p:grpSpPr>
        <p:sp>
          <p:nvSpPr>
            <p:cNvPr id="9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9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0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0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02" name="Group 12"/>
          <p:cNvGrpSpPr>
            <a:grpSpLocks/>
          </p:cNvGrpSpPr>
          <p:nvPr/>
        </p:nvGrpSpPr>
        <p:grpSpPr bwMode="auto">
          <a:xfrm>
            <a:off x="6498389" y="2375923"/>
            <a:ext cx="301626" cy="328932"/>
            <a:chOff x="2241" y="1754"/>
            <a:chExt cx="510" cy="640"/>
          </a:xfrm>
        </p:grpSpPr>
        <p:sp>
          <p:nvSpPr>
            <p:cNvPr id="103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04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05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06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07" name="Group 12"/>
          <p:cNvGrpSpPr>
            <a:grpSpLocks/>
          </p:cNvGrpSpPr>
          <p:nvPr/>
        </p:nvGrpSpPr>
        <p:grpSpPr bwMode="auto">
          <a:xfrm>
            <a:off x="6975833" y="1153302"/>
            <a:ext cx="301626" cy="328932"/>
            <a:chOff x="2241" y="1754"/>
            <a:chExt cx="510" cy="640"/>
          </a:xfrm>
        </p:grpSpPr>
        <p:sp>
          <p:nvSpPr>
            <p:cNvPr id="10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0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1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1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12" name="Group 12"/>
          <p:cNvGrpSpPr>
            <a:grpSpLocks/>
          </p:cNvGrpSpPr>
          <p:nvPr/>
        </p:nvGrpSpPr>
        <p:grpSpPr bwMode="auto">
          <a:xfrm>
            <a:off x="7151777" y="1780971"/>
            <a:ext cx="301626" cy="328932"/>
            <a:chOff x="2241" y="1754"/>
            <a:chExt cx="510" cy="640"/>
          </a:xfrm>
        </p:grpSpPr>
        <p:sp>
          <p:nvSpPr>
            <p:cNvPr id="113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14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15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16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17" name="Group 12"/>
          <p:cNvGrpSpPr>
            <a:grpSpLocks/>
          </p:cNvGrpSpPr>
          <p:nvPr/>
        </p:nvGrpSpPr>
        <p:grpSpPr bwMode="auto">
          <a:xfrm>
            <a:off x="7169734" y="2375923"/>
            <a:ext cx="301626" cy="328932"/>
            <a:chOff x="2241" y="1754"/>
            <a:chExt cx="510" cy="640"/>
          </a:xfrm>
        </p:grpSpPr>
        <p:sp>
          <p:nvSpPr>
            <p:cNvPr id="11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1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2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2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22" name="Group 12"/>
          <p:cNvGrpSpPr>
            <a:grpSpLocks/>
          </p:cNvGrpSpPr>
          <p:nvPr/>
        </p:nvGrpSpPr>
        <p:grpSpPr bwMode="auto">
          <a:xfrm>
            <a:off x="7794515" y="1235896"/>
            <a:ext cx="301626" cy="328932"/>
            <a:chOff x="2241" y="1754"/>
            <a:chExt cx="510" cy="640"/>
          </a:xfrm>
        </p:grpSpPr>
        <p:sp>
          <p:nvSpPr>
            <p:cNvPr id="123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24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25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26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27" name="Group 12"/>
          <p:cNvGrpSpPr>
            <a:grpSpLocks/>
          </p:cNvGrpSpPr>
          <p:nvPr/>
        </p:nvGrpSpPr>
        <p:grpSpPr bwMode="auto">
          <a:xfrm>
            <a:off x="7969497" y="1782010"/>
            <a:ext cx="301626" cy="328932"/>
            <a:chOff x="2241" y="1754"/>
            <a:chExt cx="510" cy="640"/>
          </a:xfrm>
        </p:grpSpPr>
        <p:sp>
          <p:nvSpPr>
            <p:cNvPr id="12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2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3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3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32" name="Group 12"/>
          <p:cNvGrpSpPr>
            <a:grpSpLocks/>
          </p:cNvGrpSpPr>
          <p:nvPr/>
        </p:nvGrpSpPr>
        <p:grpSpPr bwMode="auto">
          <a:xfrm>
            <a:off x="7903661" y="2291119"/>
            <a:ext cx="301626" cy="328932"/>
            <a:chOff x="2241" y="1754"/>
            <a:chExt cx="510" cy="640"/>
          </a:xfrm>
        </p:grpSpPr>
        <p:sp>
          <p:nvSpPr>
            <p:cNvPr id="133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34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35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36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37" name="Group 12"/>
          <p:cNvGrpSpPr>
            <a:grpSpLocks/>
          </p:cNvGrpSpPr>
          <p:nvPr/>
        </p:nvGrpSpPr>
        <p:grpSpPr bwMode="auto">
          <a:xfrm>
            <a:off x="8664847" y="1406910"/>
            <a:ext cx="301626" cy="328932"/>
            <a:chOff x="2241" y="1754"/>
            <a:chExt cx="510" cy="640"/>
          </a:xfrm>
        </p:grpSpPr>
        <p:sp>
          <p:nvSpPr>
            <p:cNvPr id="13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3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4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4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42" name="Group 12"/>
          <p:cNvGrpSpPr>
            <a:grpSpLocks/>
          </p:cNvGrpSpPr>
          <p:nvPr/>
        </p:nvGrpSpPr>
        <p:grpSpPr bwMode="auto">
          <a:xfrm>
            <a:off x="8792007" y="1903099"/>
            <a:ext cx="301626" cy="328932"/>
            <a:chOff x="2241" y="1754"/>
            <a:chExt cx="510" cy="640"/>
          </a:xfrm>
        </p:grpSpPr>
        <p:sp>
          <p:nvSpPr>
            <p:cNvPr id="143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44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45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46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47" name="Group 12"/>
          <p:cNvGrpSpPr>
            <a:grpSpLocks/>
          </p:cNvGrpSpPr>
          <p:nvPr/>
        </p:nvGrpSpPr>
        <p:grpSpPr bwMode="auto">
          <a:xfrm>
            <a:off x="8663526" y="2383631"/>
            <a:ext cx="301626" cy="328932"/>
            <a:chOff x="2241" y="1754"/>
            <a:chExt cx="510" cy="640"/>
          </a:xfrm>
        </p:grpSpPr>
        <p:sp>
          <p:nvSpPr>
            <p:cNvPr id="14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4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5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5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52" name="Group 12"/>
          <p:cNvGrpSpPr>
            <a:grpSpLocks/>
          </p:cNvGrpSpPr>
          <p:nvPr/>
        </p:nvGrpSpPr>
        <p:grpSpPr bwMode="auto">
          <a:xfrm>
            <a:off x="9464872" y="1741272"/>
            <a:ext cx="301626" cy="328932"/>
            <a:chOff x="2241" y="1754"/>
            <a:chExt cx="510" cy="640"/>
          </a:xfrm>
        </p:grpSpPr>
        <p:sp>
          <p:nvSpPr>
            <p:cNvPr id="153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54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55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56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57" name="Group 12"/>
          <p:cNvGrpSpPr>
            <a:grpSpLocks/>
          </p:cNvGrpSpPr>
          <p:nvPr/>
        </p:nvGrpSpPr>
        <p:grpSpPr bwMode="auto">
          <a:xfrm>
            <a:off x="9560574" y="2238579"/>
            <a:ext cx="301626" cy="328932"/>
            <a:chOff x="2241" y="1754"/>
            <a:chExt cx="510" cy="640"/>
          </a:xfrm>
        </p:grpSpPr>
        <p:sp>
          <p:nvSpPr>
            <p:cNvPr id="15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5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6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6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62" name="Group 12"/>
          <p:cNvGrpSpPr>
            <a:grpSpLocks/>
          </p:cNvGrpSpPr>
          <p:nvPr/>
        </p:nvGrpSpPr>
        <p:grpSpPr bwMode="auto">
          <a:xfrm>
            <a:off x="10120507" y="1902829"/>
            <a:ext cx="301626" cy="328932"/>
            <a:chOff x="2241" y="1754"/>
            <a:chExt cx="510" cy="640"/>
          </a:xfrm>
        </p:grpSpPr>
        <p:sp>
          <p:nvSpPr>
            <p:cNvPr id="163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64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65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66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67" name="Group 12"/>
          <p:cNvGrpSpPr>
            <a:grpSpLocks/>
          </p:cNvGrpSpPr>
          <p:nvPr/>
        </p:nvGrpSpPr>
        <p:grpSpPr bwMode="auto">
          <a:xfrm>
            <a:off x="10844559" y="1840445"/>
            <a:ext cx="301626" cy="328932"/>
            <a:chOff x="2241" y="1754"/>
            <a:chExt cx="510" cy="640"/>
          </a:xfrm>
        </p:grpSpPr>
        <p:sp>
          <p:nvSpPr>
            <p:cNvPr id="168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69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70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71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70490" y="794036"/>
            <a:ext cx="4011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Общее заседание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685799" y="2735817"/>
            <a:ext cx="4011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Работа в группах</a:t>
            </a:r>
          </a:p>
        </p:txBody>
      </p:sp>
      <p:sp>
        <p:nvSpPr>
          <p:cNvPr id="173" name="Овал 172"/>
          <p:cNvSpPr/>
          <p:nvPr/>
        </p:nvSpPr>
        <p:spPr>
          <a:xfrm>
            <a:off x="670490" y="3101397"/>
            <a:ext cx="1616683" cy="29998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Овал 173"/>
          <p:cNvSpPr/>
          <p:nvPr/>
        </p:nvSpPr>
        <p:spPr>
          <a:xfrm>
            <a:off x="2987294" y="3101396"/>
            <a:ext cx="1616683" cy="29998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Овал 174"/>
          <p:cNvSpPr/>
          <p:nvPr/>
        </p:nvSpPr>
        <p:spPr>
          <a:xfrm>
            <a:off x="7464538" y="3101394"/>
            <a:ext cx="1616683" cy="29998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Овал 176"/>
          <p:cNvSpPr/>
          <p:nvPr/>
        </p:nvSpPr>
        <p:spPr>
          <a:xfrm>
            <a:off x="5235011" y="3101395"/>
            <a:ext cx="1616683" cy="29998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TextBox 177"/>
          <p:cNvSpPr txBox="1"/>
          <p:nvPr/>
        </p:nvSpPr>
        <p:spPr>
          <a:xfrm>
            <a:off x="463373" y="6170707"/>
            <a:ext cx="217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Современная школа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2747577" y="6170707"/>
            <a:ext cx="2546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Успех каждого ребёнка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5171303" y="6170707"/>
            <a:ext cx="194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Цифровая ОС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7314693" y="6170707"/>
            <a:ext cx="194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Учитель Будущего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1134338" y="3227013"/>
            <a:ext cx="83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 </a:t>
            </a:r>
            <a:r>
              <a:rPr lang="ru-RU" dirty="0"/>
              <a:t>чел.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3418542" y="3251701"/>
            <a:ext cx="83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9 чел.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5664684" y="3251701"/>
            <a:ext cx="83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9 чел.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7908031" y="3227013"/>
            <a:ext cx="83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9 чел.</a:t>
            </a:r>
          </a:p>
        </p:txBody>
      </p:sp>
      <p:grpSp>
        <p:nvGrpSpPr>
          <p:cNvPr id="188" name="Group 12"/>
          <p:cNvGrpSpPr>
            <a:grpSpLocks/>
          </p:cNvGrpSpPr>
          <p:nvPr/>
        </p:nvGrpSpPr>
        <p:grpSpPr bwMode="auto">
          <a:xfrm>
            <a:off x="9881922" y="1471180"/>
            <a:ext cx="301626" cy="328932"/>
            <a:chOff x="2241" y="1754"/>
            <a:chExt cx="510" cy="640"/>
          </a:xfrm>
        </p:grpSpPr>
        <p:sp>
          <p:nvSpPr>
            <p:cNvPr id="189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90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91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92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93" name="Group 12"/>
          <p:cNvGrpSpPr>
            <a:grpSpLocks/>
          </p:cNvGrpSpPr>
          <p:nvPr/>
        </p:nvGrpSpPr>
        <p:grpSpPr bwMode="auto">
          <a:xfrm>
            <a:off x="10486547" y="1557283"/>
            <a:ext cx="301626" cy="328932"/>
            <a:chOff x="2241" y="1754"/>
            <a:chExt cx="510" cy="640"/>
          </a:xfrm>
        </p:grpSpPr>
        <p:sp>
          <p:nvSpPr>
            <p:cNvPr id="194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95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96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97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98" name="Group 12"/>
          <p:cNvGrpSpPr>
            <a:grpSpLocks/>
          </p:cNvGrpSpPr>
          <p:nvPr/>
        </p:nvGrpSpPr>
        <p:grpSpPr bwMode="auto">
          <a:xfrm>
            <a:off x="10447047" y="2177056"/>
            <a:ext cx="301626" cy="328932"/>
            <a:chOff x="2241" y="1754"/>
            <a:chExt cx="510" cy="640"/>
          </a:xfrm>
        </p:grpSpPr>
        <p:sp>
          <p:nvSpPr>
            <p:cNvPr id="199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00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01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02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204" name="TextBox 203"/>
          <p:cNvSpPr txBox="1"/>
          <p:nvPr/>
        </p:nvSpPr>
        <p:spPr>
          <a:xfrm>
            <a:off x="10425030" y="3267689"/>
            <a:ext cx="77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9 чел.</a:t>
            </a:r>
            <a:endParaRPr lang="ru-RU" dirty="0"/>
          </a:p>
        </p:txBody>
      </p:sp>
      <p:grpSp>
        <p:nvGrpSpPr>
          <p:cNvPr id="213" name="Group 12"/>
          <p:cNvGrpSpPr>
            <a:grpSpLocks/>
          </p:cNvGrpSpPr>
          <p:nvPr/>
        </p:nvGrpSpPr>
        <p:grpSpPr bwMode="auto">
          <a:xfrm>
            <a:off x="1125556" y="1609991"/>
            <a:ext cx="301626" cy="328932"/>
            <a:chOff x="2241" y="1754"/>
            <a:chExt cx="510" cy="640"/>
          </a:xfrm>
        </p:grpSpPr>
        <p:sp>
          <p:nvSpPr>
            <p:cNvPr id="214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15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16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17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18" name="Group 12"/>
          <p:cNvGrpSpPr>
            <a:grpSpLocks/>
          </p:cNvGrpSpPr>
          <p:nvPr/>
        </p:nvGrpSpPr>
        <p:grpSpPr bwMode="auto">
          <a:xfrm>
            <a:off x="1339726" y="2060828"/>
            <a:ext cx="301626" cy="328932"/>
            <a:chOff x="2241" y="1754"/>
            <a:chExt cx="510" cy="640"/>
          </a:xfrm>
        </p:grpSpPr>
        <p:sp>
          <p:nvSpPr>
            <p:cNvPr id="219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20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21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22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23" name="Group 12"/>
          <p:cNvGrpSpPr>
            <a:grpSpLocks/>
          </p:cNvGrpSpPr>
          <p:nvPr/>
        </p:nvGrpSpPr>
        <p:grpSpPr bwMode="auto">
          <a:xfrm>
            <a:off x="9196788" y="1311616"/>
            <a:ext cx="301626" cy="328932"/>
            <a:chOff x="2241" y="1754"/>
            <a:chExt cx="510" cy="640"/>
          </a:xfrm>
        </p:grpSpPr>
        <p:sp>
          <p:nvSpPr>
            <p:cNvPr id="224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25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26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27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49" name="Group 12"/>
          <p:cNvGrpSpPr>
            <a:grpSpLocks/>
          </p:cNvGrpSpPr>
          <p:nvPr/>
        </p:nvGrpSpPr>
        <p:grpSpPr bwMode="auto">
          <a:xfrm>
            <a:off x="2776459" y="1278069"/>
            <a:ext cx="301626" cy="328932"/>
            <a:chOff x="2241" y="1754"/>
            <a:chExt cx="510" cy="640"/>
          </a:xfrm>
        </p:grpSpPr>
        <p:sp>
          <p:nvSpPr>
            <p:cNvPr id="250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51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52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53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54" name="Group 12"/>
          <p:cNvGrpSpPr>
            <a:grpSpLocks/>
          </p:cNvGrpSpPr>
          <p:nvPr/>
        </p:nvGrpSpPr>
        <p:grpSpPr bwMode="auto">
          <a:xfrm>
            <a:off x="2848600" y="1754289"/>
            <a:ext cx="301626" cy="328932"/>
            <a:chOff x="2241" y="1754"/>
            <a:chExt cx="510" cy="640"/>
          </a:xfrm>
        </p:grpSpPr>
        <p:sp>
          <p:nvSpPr>
            <p:cNvPr id="255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56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57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58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228" name="Овал 227"/>
          <p:cNvSpPr/>
          <p:nvPr/>
        </p:nvSpPr>
        <p:spPr>
          <a:xfrm>
            <a:off x="9982728" y="3101394"/>
            <a:ext cx="1616683" cy="2999873"/>
          </a:xfrm>
          <a:prstGeom prst="ellips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TextBox 228"/>
          <p:cNvSpPr txBox="1"/>
          <p:nvPr/>
        </p:nvSpPr>
        <p:spPr>
          <a:xfrm>
            <a:off x="9871818" y="6170707"/>
            <a:ext cx="194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???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24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-0.0789 0.2513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5" y="1256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2.96296E-6 L 0.33529 0.5636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58" y="281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0.16419 0.308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3" y="1539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48148E-6 L 0.24453 0.25162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27" y="12569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08959 0.5944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9" y="29722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24922 0.5377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61" y="26875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0.35078 0.2138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9" y="10694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0.125 0.4439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2219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27409 0.3620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1" y="18102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0.27682 0.2460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41" y="1229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85185E-6 L 0.1181 0.4300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98" y="21505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-0.30013 0.3141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13" y="1569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216 -0.0324 L 0.21692 0.3486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48" y="1905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06705 0.3692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6" y="18449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13333 0.4962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24815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48148E-6 L -0.33386 0.2733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93" y="13657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07407E-6 L -0.21119 0.44861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60" y="22431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7.40741E-7 L -0.37097 0.4268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55" y="21343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0.42161 0.366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81" y="18333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3.7037E-7 L -0.11342 0.523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77" y="26157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-0.09414 0.5650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14" y="28241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7037E-7 L -0.3224 0.36875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20" y="18426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33333E-6 L -0.37929 0.4368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71" y="21829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7037E-6 L -0.52813 0.2870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06" y="14352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7037E-7 L -0.01146 0.44213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3" y="22106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81481E-6 L -0.44922 0.58981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61" y="29491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-0.01901 0.33819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1" y="16898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22222E-6 L -0.66497 0.57639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255" y="28819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48148E-6 L -0.26979 0.34676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90" y="17338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L -0.50612 0.39815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13" y="19907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11111E-6 L -0.19114 0.47824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57" y="23912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64388 0.3824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01" y="1912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12683 0.33634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41" y="16806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11111E-6 L -0.19114 0.47824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57" y="23912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11111E-6 L -0.19114 0.47824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57" y="2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-4.81481E-6 L 0.75651 0.35811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87" y="17894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44444E-6 L 0.74257 0.42685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22" y="21343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14557 0.52939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9" y="26458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0.65248 0.61203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17" y="30602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7037E-7 L 0.67644 0.32477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15" y="1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173" grpId="0" animBg="1"/>
      <p:bldP spid="174" grpId="0" animBg="1"/>
      <p:bldP spid="175" grpId="0" animBg="1"/>
      <p:bldP spid="177" grpId="0" animBg="1"/>
      <p:bldP spid="178" grpId="0"/>
      <p:bldP spid="179" grpId="0"/>
      <p:bldP spid="180" grpId="0"/>
      <p:bldP spid="181" grpId="0"/>
      <p:bldP spid="183" grpId="0"/>
      <p:bldP spid="184" grpId="0"/>
      <p:bldP spid="185" grpId="0"/>
      <p:bldP spid="186" grpId="0"/>
      <p:bldP spid="204" grpId="0"/>
      <p:bldP spid="228" grpId="0" animBg="1"/>
      <p:bldP spid="2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728754"/>
            <a:ext cx="11315698" cy="6020389"/>
          </a:xfrm>
        </p:spPr>
        <p:txBody>
          <a:bodyPr>
            <a:noAutofit/>
          </a:bodyPr>
          <a:lstStyle/>
          <a:p>
            <a:r>
              <a:rPr lang="ru-RU" sz="1600" dirty="0" smtClean="0"/>
              <a:t>Современная школа: актуальные образовательные результаты («</a:t>
            </a:r>
            <a:r>
              <a:rPr lang="ru-RU" sz="1600" dirty="0" err="1" smtClean="0"/>
              <a:t>столичность</a:t>
            </a:r>
            <a:r>
              <a:rPr lang="ru-RU" sz="1600" dirty="0" smtClean="0"/>
              <a:t>», ФГОС ОО, </a:t>
            </a:r>
            <a:r>
              <a:rPr lang="en-US" sz="1600" dirty="0" smtClean="0"/>
              <a:t>PISA, TIMSS, PIRLS</a:t>
            </a:r>
            <a:r>
              <a:rPr lang="ru-RU" sz="1600" dirty="0" smtClean="0"/>
              <a:t>…</a:t>
            </a:r>
            <a:r>
              <a:rPr lang="en-US" sz="1600" dirty="0" smtClean="0"/>
              <a:t>)</a:t>
            </a:r>
            <a:r>
              <a:rPr lang="ru-RU" sz="1600" dirty="0" smtClean="0"/>
              <a:t> и оценивание</a:t>
            </a:r>
          </a:p>
          <a:p>
            <a:r>
              <a:rPr lang="ru-RU" sz="1600" dirty="0" smtClean="0"/>
              <a:t>Современная </a:t>
            </a:r>
            <a:r>
              <a:rPr lang="ru-RU" sz="1600" dirty="0"/>
              <a:t>школа: эффективные методы обучения для достижения планируемых результатов</a:t>
            </a:r>
          </a:p>
          <a:p>
            <a:r>
              <a:rPr lang="ru-RU" sz="1600" dirty="0" smtClean="0"/>
              <a:t>Современная школа: продуктивные методы воспитания   /   </a:t>
            </a:r>
            <a:r>
              <a:rPr lang="ru-RU" sz="1600" dirty="0" err="1" smtClean="0"/>
              <a:t>девиантные</a:t>
            </a:r>
            <a:r>
              <a:rPr lang="ru-RU" sz="1600" dirty="0" smtClean="0"/>
              <a:t> </a:t>
            </a:r>
            <a:r>
              <a:rPr lang="ru-RU" sz="1600" dirty="0"/>
              <a:t>и </a:t>
            </a:r>
            <a:r>
              <a:rPr lang="ru-RU" sz="1600" dirty="0" err="1"/>
              <a:t>делинквентные</a:t>
            </a:r>
            <a:r>
              <a:rPr lang="ru-RU" sz="1600" dirty="0"/>
              <a:t> </a:t>
            </a:r>
            <a:r>
              <a:rPr lang="ru-RU" sz="1600" dirty="0" smtClean="0"/>
              <a:t>дети</a:t>
            </a:r>
          </a:p>
          <a:p>
            <a:r>
              <a:rPr lang="ru-RU" sz="1600" dirty="0" smtClean="0"/>
              <a:t>Современная </a:t>
            </a:r>
            <a:r>
              <a:rPr lang="ru-RU" sz="1600" dirty="0"/>
              <a:t>школа: цифровая образовательная среда учреждения</a:t>
            </a:r>
          </a:p>
          <a:p>
            <a:r>
              <a:rPr lang="ru-RU" sz="1600" dirty="0"/>
              <a:t>Современная школа: дистанционное обучение</a:t>
            </a:r>
          </a:p>
          <a:p>
            <a:r>
              <a:rPr lang="ru-RU" sz="1600" dirty="0"/>
              <a:t>Современная школа: реализация ООП с зачётом модулей дополнительного образования</a:t>
            </a:r>
          </a:p>
          <a:p>
            <a:r>
              <a:rPr lang="ru-RU" sz="1600" dirty="0"/>
              <a:t>Современная школа: реализация ООП в межведомственном </a:t>
            </a:r>
            <a:r>
              <a:rPr lang="ru-RU" sz="1600" dirty="0" smtClean="0"/>
              <a:t>взаимодействии («</a:t>
            </a:r>
            <a:r>
              <a:rPr lang="ru-RU" sz="1600" dirty="0" err="1" smtClean="0"/>
              <a:t>расшколивание</a:t>
            </a:r>
            <a:r>
              <a:rPr lang="ru-RU" sz="1600" dirty="0" smtClean="0"/>
              <a:t>»)</a:t>
            </a:r>
            <a:endParaRPr lang="ru-RU" sz="1600" dirty="0"/>
          </a:p>
          <a:p>
            <a:r>
              <a:rPr lang="ru-RU" sz="1600" dirty="0" smtClean="0"/>
              <a:t>Современная школа: предметная область «Технология»</a:t>
            </a:r>
            <a:r>
              <a:rPr lang="ru-RU" sz="1600" dirty="0"/>
              <a:t> </a:t>
            </a:r>
            <a:r>
              <a:rPr lang="ru-RU" sz="1600" dirty="0" smtClean="0"/>
              <a:t>  /   детей </a:t>
            </a:r>
            <a:r>
              <a:rPr lang="ru-RU" sz="1600" dirty="0"/>
              <a:t>с ОВЗ и инвалидов</a:t>
            </a:r>
            <a:endParaRPr lang="ru-RU" sz="1600" dirty="0" smtClean="0"/>
          </a:p>
          <a:p>
            <a:r>
              <a:rPr lang="ru-RU" sz="1600" dirty="0"/>
              <a:t>Успех каждого ребёнка: успешность в обучении   /   детей с ОВЗ и инвалидов</a:t>
            </a:r>
          </a:p>
          <a:p>
            <a:r>
              <a:rPr lang="ru-RU" sz="1600" dirty="0" smtClean="0"/>
              <a:t>Успех </a:t>
            </a:r>
            <a:r>
              <a:rPr lang="ru-RU" sz="1600" dirty="0"/>
              <a:t>каждого ребёнка: выявление и развитие способностей одарённых детей</a:t>
            </a:r>
          </a:p>
          <a:p>
            <a:r>
              <a:rPr lang="ru-RU" sz="1600" dirty="0"/>
              <a:t>Успех каждого ребёнка: способствование развитию детей с ОВЗ и инвалидов</a:t>
            </a:r>
          </a:p>
          <a:p>
            <a:r>
              <a:rPr lang="ru-RU" sz="1600" dirty="0"/>
              <a:t>Цифровая школа: онлайн платформы в обучении</a:t>
            </a:r>
          </a:p>
          <a:p>
            <a:r>
              <a:rPr lang="ru-RU" sz="1600" dirty="0" smtClean="0"/>
              <a:t>Цифровая </a:t>
            </a:r>
            <a:r>
              <a:rPr lang="ru-RU" sz="1600" dirty="0"/>
              <a:t>школа для обучающихся с ОВЗ и инвалидов</a:t>
            </a:r>
          </a:p>
          <a:p>
            <a:r>
              <a:rPr lang="ru-RU" sz="1600" dirty="0" smtClean="0"/>
              <a:t>Цифровая </a:t>
            </a:r>
            <a:r>
              <a:rPr lang="ru-RU" sz="1600" dirty="0"/>
              <a:t>школа: полный электронный документооборот образовательной организации,</a:t>
            </a:r>
          </a:p>
          <a:p>
            <a:r>
              <a:rPr lang="ru-RU" sz="1600" dirty="0"/>
              <a:t>Цифровая школа: электронный документооборот в межведомственном взаимодействии</a:t>
            </a:r>
          </a:p>
          <a:p>
            <a:r>
              <a:rPr lang="ru-RU" sz="1600" dirty="0" smtClean="0"/>
              <a:t>Учитель будущего: внедрение профессионального стандарта педагога</a:t>
            </a:r>
          </a:p>
          <a:p>
            <a:r>
              <a:rPr lang="ru-RU" sz="1600" dirty="0" smtClean="0"/>
              <a:t>Учитель </a:t>
            </a:r>
            <a:r>
              <a:rPr lang="ru-RU" sz="1600" dirty="0"/>
              <a:t>будущего: новые позиции и содержание деятельности педагога 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85799" y="310265"/>
            <a:ext cx="11087100" cy="418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/>
              <a:t>Проектировочный семинар «Красноярский </a:t>
            </a:r>
            <a:r>
              <a:rPr lang="ru-RU" sz="1600" dirty="0"/>
              <a:t>стандарт качества образования: контексты развития»</a:t>
            </a:r>
          </a:p>
        </p:txBody>
      </p:sp>
    </p:spTree>
    <p:extLst>
      <p:ext uri="{BB962C8B-B14F-4D97-AF65-F5344CB8AC3E}">
        <p14:creationId xmlns:p14="http://schemas.microsoft.com/office/powerpoint/2010/main" val="399249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728755"/>
            <a:ext cx="6002593" cy="5760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Тема ______________________________________________</a:t>
            </a:r>
          </a:p>
          <a:p>
            <a:pPr marL="0" indent="0">
              <a:buNone/>
            </a:pPr>
            <a:r>
              <a:rPr lang="ru-RU" sz="1800" dirty="0" smtClean="0"/>
              <a:t>Состав группы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/>
              <a:t>Руководитель группы </a:t>
            </a:r>
            <a:r>
              <a:rPr lang="ru-RU" sz="1800" dirty="0" smtClean="0"/>
              <a:t>_____________________________</a:t>
            </a: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Ожидаемый </a:t>
            </a:r>
            <a:r>
              <a:rPr lang="ru-RU" sz="1800" dirty="0"/>
              <a:t>результат работы группы</a:t>
            </a:r>
          </a:p>
          <a:p>
            <a:pPr marL="0" indent="0">
              <a:buNone/>
            </a:pPr>
            <a:r>
              <a:rPr lang="ru-RU" sz="1800" dirty="0"/>
              <a:t> </a:t>
            </a:r>
          </a:p>
          <a:p>
            <a:pPr marL="0" indent="0">
              <a:buNone/>
            </a:pPr>
            <a:r>
              <a:rPr lang="ru-RU" sz="1800" dirty="0" smtClean="0"/>
              <a:t>Планируемый </a:t>
            </a:r>
            <a:r>
              <a:rPr lang="ru-RU" sz="1800" dirty="0"/>
              <a:t>результат к марту </a:t>
            </a:r>
            <a:r>
              <a:rPr lang="ru-RU" sz="1800" dirty="0" smtClean="0"/>
              <a:t>2020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/>
              <a:t>Характер и режим работы группы</a:t>
            </a:r>
          </a:p>
          <a:p>
            <a:pPr marL="0" indent="0">
              <a:buNone/>
            </a:pPr>
            <a:endParaRPr lang="ru-RU" sz="1800" dirty="0" smtClean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85799" y="310265"/>
            <a:ext cx="11087100" cy="418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/>
              <a:t>Проектировочный семинар «Красноярский </a:t>
            </a:r>
            <a:r>
              <a:rPr lang="ru-RU" sz="1600" dirty="0"/>
              <a:t>стандарт качества образования: контексты развития»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39194"/>
              </p:ext>
            </p:extLst>
          </p:nvPr>
        </p:nvGraphicFramePr>
        <p:xfrm>
          <a:off x="685800" y="1577417"/>
          <a:ext cx="5464278" cy="1957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139"/>
                <a:gridCol w="2455249"/>
                <a:gridCol w="274689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Фамилия Имя Отчество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6" name="Объект 2"/>
          <p:cNvSpPr txBox="1">
            <a:spLocks/>
          </p:cNvSpPr>
          <p:nvPr/>
        </p:nvSpPr>
        <p:spPr>
          <a:xfrm>
            <a:off x="6688392" y="728753"/>
            <a:ext cx="5084507" cy="602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Потенциальные возможности по теме работы группы</a:t>
            </a:r>
            <a:endParaRPr lang="ru-RU" sz="1800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629550"/>
              </p:ext>
            </p:extLst>
          </p:nvPr>
        </p:nvGraphicFramePr>
        <p:xfrm>
          <a:off x="6916994" y="1577417"/>
          <a:ext cx="4660490" cy="2571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1999"/>
                <a:gridCol w="333849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Организация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Имеющийся задел, успешный опыт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2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0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2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21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685799" y="310265"/>
            <a:ext cx="11087100" cy="418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/>
              <a:t>ОДИ-семинар «Красноярский стандарт качества образования: контексты развития»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5" t="12397" r="8381" b="14049"/>
          <a:stretch/>
        </p:blipFill>
        <p:spPr>
          <a:xfrm>
            <a:off x="3294288" y="755272"/>
            <a:ext cx="1218715" cy="84738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8" b="19318"/>
          <a:stretch/>
        </p:blipFill>
        <p:spPr>
          <a:xfrm>
            <a:off x="10310380" y="1515911"/>
            <a:ext cx="1549659" cy="600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02"/>
          <a:stretch/>
        </p:blipFill>
        <p:spPr>
          <a:xfrm>
            <a:off x="10663176" y="5576456"/>
            <a:ext cx="1109723" cy="101285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130" y="4884559"/>
            <a:ext cx="1282850" cy="847387"/>
          </a:xfrm>
          <a:prstGeom prst="rect">
            <a:avLst/>
          </a:prstGeom>
        </p:spPr>
      </p:pic>
      <p:sp>
        <p:nvSpPr>
          <p:cNvPr id="30" name="Объект 2"/>
          <p:cNvSpPr>
            <a:spLocks noGrp="1"/>
          </p:cNvSpPr>
          <p:nvPr>
            <p:ph idx="1"/>
          </p:nvPr>
        </p:nvSpPr>
        <p:spPr>
          <a:xfrm>
            <a:off x="435466" y="774936"/>
            <a:ext cx="4045973" cy="1493335"/>
          </a:xfrm>
        </p:spPr>
        <p:txBody>
          <a:bodyPr>
            <a:noAutofit/>
          </a:bodyPr>
          <a:lstStyle/>
          <a:p>
            <a:pPr lvl="0"/>
            <a:r>
              <a:rPr lang="ru-RU" sz="1800" dirty="0"/>
              <a:t>«Современная школа»</a:t>
            </a:r>
          </a:p>
          <a:p>
            <a:pPr lvl="0"/>
            <a:r>
              <a:rPr lang="ru-RU" sz="1800" dirty="0"/>
              <a:t>«Успех каждого ребёнка» </a:t>
            </a:r>
          </a:p>
          <a:p>
            <a:pPr lvl="0"/>
            <a:r>
              <a:rPr lang="ru-RU" sz="1800" dirty="0"/>
              <a:t>«Цифровая образовательная среда»</a:t>
            </a:r>
          </a:p>
          <a:p>
            <a:pPr lvl="0"/>
            <a:r>
              <a:rPr lang="ru-RU" sz="1800" dirty="0"/>
              <a:t>«Учитель будущего»</a:t>
            </a:r>
          </a:p>
          <a:p>
            <a:pPr marL="0" lvl="0" indent="0">
              <a:buNone/>
            </a:pPr>
            <a:endParaRPr lang="ru-RU" sz="1800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7107493" y="774936"/>
            <a:ext cx="4665406" cy="1481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dirty="0"/>
              <a:t>Требования к образовательным результатам:</a:t>
            </a:r>
          </a:p>
          <a:p>
            <a:r>
              <a:rPr lang="ru-RU" sz="1800" dirty="0"/>
              <a:t>ФГОС начального образования</a:t>
            </a:r>
          </a:p>
          <a:p>
            <a:r>
              <a:rPr lang="ru-RU" sz="1800" dirty="0"/>
              <a:t>ФГОС основного образования</a:t>
            </a:r>
          </a:p>
          <a:p>
            <a:r>
              <a:rPr lang="ru-RU" sz="1800" dirty="0"/>
              <a:t>ФГОС среднего образования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800" dirty="0"/>
          </a:p>
        </p:txBody>
      </p:sp>
      <p:sp>
        <p:nvSpPr>
          <p:cNvPr id="34" name="Объект 2"/>
          <p:cNvSpPr txBox="1">
            <a:spLocks/>
          </p:cNvSpPr>
          <p:nvPr/>
        </p:nvSpPr>
        <p:spPr>
          <a:xfrm>
            <a:off x="435466" y="4798142"/>
            <a:ext cx="4826667" cy="19132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err="1"/>
              <a:t>Полилингвальность</a:t>
            </a:r>
            <a:endParaRPr lang="ru-RU" sz="1800" dirty="0"/>
          </a:p>
          <a:p>
            <a:r>
              <a:rPr lang="ru-RU" sz="1800" dirty="0"/>
              <a:t>Развивающее образование</a:t>
            </a:r>
          </a:p>
          <a:p>
            <a:r>
              <a:rPr lang="ru-RU" sz="1800" dirty="0" err="1"/>
              <a:t>Цифровизация</a:t>
            </a:r>
            <a:r>
              <a:rPr lang="ru-RU" sz="1800" dirty="0"/>
              <a:t> управления</a:t>
            </a:r>
          </a:p>
          <a:p>
            <a:r>
              <a:rPr lang="ru-RU" sz="1800" dirty="0"/>
              <a:t>Образовательное пространство города</a:t>
            </a:r>
          </a:p>
          <a:p>
            <a:r>
              <a:rPr lang="ru-RU" sz="1800" dirty="0"/>
              <a:t>Сетевые образовательные взаимодействия</a:t>
            </a:r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7107493" y="4798142"/>
            <a:ext cx="4665406" cy="17911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Качественно новая система образования</a:t>
            </a:r>
          </a:p>
          <a:p>
            <a:r>
              <a:rPr lang="ru-RU" sz="1800" dirty="0"/>
              <a:t>Высокий уровень человеческого капитала</a:t>
            </a:r>
          </a:p>
          <a:p>
            <a:r>
              <a:rPr lang="ru-RU" sz="1800" dirty="0"/>
              <a:t>Компетенции горожанина будущего</a:t>
            </a:r>
          </a:p>
          <a:p>
            <a:r>
              <a:rPr lang="ru-RU" sz="1800" dirty="0"/>
              <a:t>Успешная самореализация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6038716" y="3833097"/>
            <a:ext cx="1242060" cy="813435"/>
            <a:chOff x="6038716" y="3833097"/>
            <a:chExt cx="1242060" cy="813435"/>
          </a:xfrm>
        </p:grpSpPr>
        <p:grpSp>
          <p:nvGrpSpPr>
            <p:cNvPr id="44" name="Group 17"/>
            <p:cNvGrpSpPr>
              <a:grpSpLocks/>
            </p:cNvGrpSpPr>
            <p:nvPr/>
          </p:nvGrpSpPr>
          <p:grpSpPr bwMode="auto">
            <a:xfrm rot="1104878">
              <a:off x="6339286" y="4130256"/>
              <a:ext cx="243840" cy="280551"/>
              <a:chOff x="2306" y="4899"/>
              <a:chExt cx="413" cy="545"/>
            </a:xfrm>
          </p:grpSpPr>
          <p:sp>
            <p:nvSpPr>
              <p:cNvPr id="58" name="Arc 18"/>
              <p:cNvSpPr>
                <a:spLocks/>
              </p:cNvSpPr>
              <p:nvPr/>
            </p:nvSpPr>
            <p:spPr bwMode="auto">
              <a:xfrm rot="11089716">
                <a:off x="2306" y="4899"/>
                <a:ext cx="413" cy="285"/>
              </a:xfrm>
              <a:custGeom>
                <a:avLst/>
                <a:gdLst>
                  <a:gd name="G0" fmla="+- 9697 0 0"/>
                  <a:gd name="G1" fmla="+- 21600 0 0"/>
                  <a:gd name="G2" fmla="+- 21600 0 0"/>
                  <a:gd name="T0" fmla="*/ 0 w 24710"/>
                  <a:gd name="T1" fmla="*/ 2299 h 21600"/>
                  <a:gd name="T2" fmla="*/ 24710 w 24710"/>
                  <a:gd name="T3" fmla="*/ 6071 h 21600"/>
                  <a:gd name="T4" fmla="*/ 9697 w 2471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10" h="21600" fill="none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</a:path>
                  <a:path w="24710" h="21600" stroke="0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  <a:lnTo>
                      <a:pt x="969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59" name="Group 19"/>
              <p:cNvGrpSpPr>
                <a:grpSpLocks/>
              </p:cNvGrpSpPr>
              <p:nvPr/>
            </p:nvGrpSpPr>
            <p:grpSpPr bwMode="auto">
              <a:xfrm rot="10582515">
                <a:off x="2307" y="5100"/>
                <a:ext cx="365" cy="344"/>
                <a:chOff x="2241" y="5110"/>
                <a:chExt cx="510" cy="444"/>
              </a:xfrm>
            </p:grpSpPr>
            <p:sp>
              <p:nvSpPr>
                <p:cNvPr id="61" name="Arc 20"/>
                <p:cNvSpPr>
                  <a:spLocks/>
                </p:cNvSpPr>
                <p:nvPr/>
              </p:nvSpPr>
              <p:spPr bwMode="auto">
                <a:xfrm rot="314554">
                  <a:off x="224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62" name="Arc 21"/>
                <p:cNvSpPr>
                  <a:spLocks/>
                </p:cNvSpPr>
                <p:nvPr/>
              </p:nvSpPr>
              <p:spPr bwMode="auto">
                <a:xfrm rot="88036" flipH="1">
                  <a:off x="249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60" name="Oval 22"/>
              <p:cNvSpPr>
                <a:spLocks noChangeArrowheads="1"/>
              </p:cNvSpPr>
              <p:nvPr/>
            </p:nvSpPr>
            <p:spPr bwMode="auto">
              <a:xfrm>
                <a:off x="2406" y="491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45" name="Group 23"/>
            <p:cNvGrpSpPr>
              <a:grpSpLocks/>
            </p:cNvGrpSpPr>
            <p:nvPr/>
          </p:nvGrpSpPr>
          <p:grpSpPr bwMode="auto">
            <a:xfrm rot="20864015">
              <a:off x="6695182" y="3880279"/>
              <a:ext cx="243840" cy="280551"/>
              <a:chOff x="2306" y="4899"/>
              <a:chExt cx="413" cy="545"/>
            </a:xfrm>
          </p:grpSpPr>
          <p:sp>
            <p:nvSpPr>
              <p:cNvPr id="53" name="Arc 24"/>
              <p:cNvSpPr>
                <a:spLocks/>
              </p:cNvSpPr>
              <p:nvPr/>
            </p:nvSpPr>
            <p:spPr bwMode="auto">
              <a:xfrm rot="11089716">
                <a:off x="2306" y="4899"/>
                <a:ext cx="413" cy="285"/>
              </a:xfrm>
              <a:custGeom>
                <a:avLst/>
                <a:gdLst>
                  <a:gd name="G0" fmla="+- 9697 0 0"/>
                  <a:gd name="G1" fmla="+- 21600 0 0"/>
                  <a:gd name="G2" fmla="+- 21600 0 0"/>
                  <a:gd name="T0" fmla="*/ 0 w 24710"/>
                  <a:gd name="T1" fmla="*/ 2299 h 21600"/>
                  <a:gd name="T2" fmla="*/ 24710 w 24710"/>
                  <a:gd name="T3" fmla="*/ 6071 h 21600"/>
                  <a:gd name="T4" fmla="*/ 9697 w 2471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10" h="21600" fill="none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</a:path>
                  <a:path w="24710" h="21600" stroke="0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  <a:lnTo>
                      <a:pt x="969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54" name="Group 25"/>
              <p:cNvGrpSpPr>
                <a:grpSpLocks/>
              </p:cNvGrpSpPr>
              <p:nvPr/>
            </p:nvGrpSpPr>
            <p:grpSpPr bwMode="auto">
              <a:xfrm rot="10582515">
                <a:off x="2307" y="5100"/>
                <a:ext cx="365" cy="344"/>
                <a:chOff x="2241" y="5110"/>
                <a:chExt cx="510" cy="444"/>
              </a:xfrm>
            </p:grpSpPr>
            <p:sp>
              <p:nvSpPr>
                <p:cNvPr id="56" name="Arc 26"/>
                <p:cNvSpPr>
                  <a:spLocks/>
                </p:cNvSpPr>
                <p:nvPr/>
              </p:nvSpPr>
              <p:spPr bwMode="auto">
                <a:xfrm rot="314554">
                  <a:off x="224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57" name="Arc 27"/>
                <p:cNvSpPr>
                  <a:spLocks/>
                </p:cNvSpPr>
                <p:nvPr/>
              </p:nvSpPr>
              <p:spPr bwMode="auto">
                <a:xfrm rot="88036" flipH="1">
                  <a:off x="249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55" name="Oval 28"/>
              <p:cNvSpPr>
                <a:spLocks noChangeArrowheads="1"/>
              </p:cNvSpPr>
              <p:nvPr/>
            </p:nvSpPr>
            <p:spPr bwMode="auto">
              <a:xfrm>
                <a:off x="2406" y="491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46" name="Group 29"/>
            <p:cNvGrpSpPr>
              <a:grpSpLocks/>
            </p:cNvGrpSpPr>
            <p:nvPr/>
          </p:nvGrpSpPr>
          <p:grpSpPr bwMode="auto">
            <a:xfrm rot="410886">
              <a:off x="6621325" y="4336090"/>
              <a:ext cx="243840" cy="280551"/>
              <a:chOff x="2306" y="4899"/>
              <a:chExt cx="413" cy="545"/>
            </a:xfrm>
          </p:grpSpPr>
          <p:sp>
            <p:nvSpPr>
              <p:cNvPr id="48" name="Arc 30"/>
              <p:cNvSpPr>
                <a:spLocks/>
              </p:cNvSpPr>
              <p:nvPr/>
            </p:nvSpPr>
            <p:spPr bwMode="auto">
              <a:xfrm rot="11089716">
                <a:off x="2306" y="4899"/>
                <a:ext cx="413" cy="285"/>
              </a:xfrm>
              <a:custGeom>
                <a:avLst/>
                <a:gdLst>
                  <a:gd name="G0" fmla="+- 9697 0 0"/>
                  <a:gd name="G1" fmla="+- 21600 0 0"/>
                  <a:gd name="G2" fmla="+- 21600 0 0"/>
                  <a:gd name="T0" fmla="*/ 0 w 24710"/>
                  <a:gd name="T1" fmla="*/ 2299 h 21600"/>
                  <a:gd name="T2" fmla="*/ 24710 w 24710"/>
                  <a:gd name="T3" fmla="*/ 6071 h 21600"/>
                  <a:gd name="T4" fmla="*/ 9697 w 2471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10" h="21600" fill="none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</a:path>
                  <a:path w="24710" h="21600" stroke="0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  <a:lnTo>
                      <a:pt x="969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49" name="Group 31"/>
              <p:cNvGrpSpPr>
                <a:grpSpLocks/>
              </p:cNvGrpSpPr>
              <p:nvPr/>
            </p:nvGrpSpPr>
            <p:grpSpPr bwMode="auto">
              <a:xfrm rot="10582515">
                <a:off x="2307" y="5100"/>
                <a:ext cx="365" cy="344"/>
                <a:chOff x="2241" y="5110"/>
                <a:chExt cx="510" cy="444"/>
              </a:xfrm>
            </p:grpSpPr>
            <p:sp>
              <p:nvSpPr>
                <p:cNvPr id="51" name="Arc 32"/>
                <p:cNvSpPr>
                  <a:spLocks/>
                </p:cNvSpPr>
                <p:nvPr/>
              </p:nvSpPr>
              <p:spPr bwMode="auto">
                <a:xfrm rot="314554">
                  <a:off x="224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52" name="Arc 33"/>
                <p:cNvSpPr>
                  <a:spLocks/>
                </p:cNvSpPr>
                <p:nvPr/>
              </p:nvSpPr>
              <p:spPr bwMode="auto">
                <a:xfrm rot="88036" flipH="1">
                  <a:off x="249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50" name="Oval 34"/>
              <p:cNvSpPr>
                <a:spLocks noChangeArrowheads="1"/>
              </p:cNvSpPr>
              <p:nvPr/>
            </p:nvSpPr>
            <p:spPr bwMode="auto">
              <a:xfrm>
                <a:off x="2406" y="491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47" name="Oval 41"/>
            <p:cNvSpPr>
              <a:spLocks noChangeArrowheads="1"/>
            </p:cNvSpPr>
            <p:nvPr/>
          </p:nvSpPr>
          <p:spPr bwMode="auto">
            <a:xfrm rot="19368899">
              <a:off x="6038716" y="3833097"/>
              <a:ext cx="1242060" cy="81343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809355" y="3394127"/>
            <a:ext cx="1242060" cy="839640"/>
            <a:chOff x="4809355" y="3256473"/>
            <a:chExt cx="1242060" cy="839640"/>
          </a:xfrm>
        </p:grpSpPr>
        <p:grpSp>
          <p:nvGrpSpPr>
            <p:cNvPr id="39" name="Group 12"/>
            <p:cNvGrpSpPr>
              <a:grpSpLocks/>
            </p:cNvGrpSpPr>
            <p:nvPr/>
          </p:nvGrpSpPr>
          <p:grpSpPr bwMode="auto">
            <a:xfrm>
              <a:off x="5489777" y="3256473"/>
              <a:ext cx="423790" cy="449927"/>
              <a:chOff x="2241" y="1754"/>
              <a:chExt cx="510" cy="640"/>
            </a:xfrm>
          </p:grpSpPr>
          <p:sp>
            <p:nvSpPr>
              <p:cNvPr id="40" name="Arc 13"/>
              <p:cNvSpPr>
                <a:spLocks/>
              </p:cNvSpPr>
              <p:nvPr/>
            </p:nvSpPr>
            <p:spPr bwMode="auto">
              <a:xfrm rot="11089716">
                <a:off x="2411" y="1804"/>
                <a:ext cx="270" cy="180"/>
              </a:xfrm>
              <a:custGeom>
                <a:avLst/>
                <a:gdLst>
                  <a:gd name="G0" fmla="+- 13974 0 0"/>
                  <a:gd name="G1" fmla="+- 21600 0 0"/>
                  <a:gd name="G2" fmla="+- 21600 0 0"/>
                  <a:gd name="T0" fmla="*/ 0 w 32346"/>
                  <a:gd name="T1" fmla="*/ 5130 h 21600"/>
                  <a:gd name="T2" fmla="*/ 32346 w 32346"/>
                  <a:gd name="T3" fmla="*/ 10240 h 21600"/>
                  <a:gd name="T4" fmla="*/ 13974 w 323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46" h="21600" fill="none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</a:path>
                  <a:path w="32346" h="21600" stroke="0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  <a:lnTo>
                      <a:pt x="1397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1" name="Arc 14"/>
              <p:cNvSpPr>
                <a:spLocks/>
              </p:cNvSpPr>
              <p:nvPr/>
            </p:nvSpPr>
            <p:spPr bwMode="auto">
              <a:xfrm rot="314554">
                <a:off x="2241" y="195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2" name="Arc 15"/>
              <p:cNvSpPr>
                <a:spLocks/>
              </p:cNvSpPr>
              <p:nvPr/>
            </p:nvSpPr>
            <p:spPr bwMode="auto">
              <a:xfrm rot="88036" flipH="1">
                <a:off x="2491" y="195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3" name="Oval 16"/>
              <p:cNvSpPr>
                <a:spLocks noChangeArrowheads="1"/>
              </p:cNvSpPr>
              <p:nvPr/>
            </p:nvSpPr>
            <p:spPr bwMode="auto">
              <a:xfrm>
                <a:off x="2406" y="175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63" name="Group 12"/>
            <p:cNvGrpSpPr>
              <a:grpSpLocks/>
            </p:cNvGrpSpPr>
            <p:nvPr/>
          </p:nvGrpSpPr>
          <p:grpSpPr bwMode="auto">
            <a:xfrm>
              <a:off x="5231432" y="3429765"/>
              <a:ext cx="423790" cy="449927"/>
              <a:chOff x="2241" y="1754"/>
              <a:chExt cx="510" cy="640"/>
            </a:xfrm>
          </p:grpSpPr>
          <p:sp>
            <p:nvSpPr>
              <p:cNvPr id="64" name="Arc 13"/>
              <p:cNvSpPr>
                <a:spLocks/>
              </p:cNvSpPr>
              <p:nvPr/>
            </p:nvSpPr>
            <p:spPr bwMode="auto">
              <a:xfrm rot="11089716">
                <a:off x="2411" y="1804"/>
                <a:ext cx="270" cy="180"/>
              </a:xfrm>
              <a:custGeom>
                <a:avLst/>
                <a:gdLst>
                  <a:gd name="G0" fmla="+- 13974 0 0"/>
                  <a:gd name="G1" fmla="+- 21600 0 0"/>
                  <a:gd name="G2" fmla="+- 21600 0 0"/>
                  <a:gd name="T0" fmla="*/ 0 w 32346"/>
                  <a:gd name="T1" fmla="*/ 5130 h 21600"/>
                  <a:gd name="T2" fmla="*/ 32346 w 32346"/>
                  <a:gd name="T3" fmla="*/ 10240 h 21600"/>
                  <a:gd name="T4" fmla="*/ 13974 w 323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46" h="21600" fill="none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</a:path>
                  <a:path w="32346" h="21600" stroke="0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  <a:lnTo>
                      <a:pt x="1397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5" name="Arc 14"/>
              <p:cNvSpPr>
                <a:spLocks/>
              </p:cNvSpPr>
              <p:nvPr/>
            </p:nvSpPr>
            <p:spPr bwMode="auto">
              <a:xfrm rot="314554">
                <a:off x="2241" y="195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6" name="Arc 15"/>
              <p:cNvSpPr>
                <a:spLocks/>
              </p:cNvSpPr>
              <p:nvPr/>
            </p:nvSpPr>
            <p:spPr bwMode="auto">
              <a:xfrm rot="88036" flipH="1">
                <a:off x="2491" y="195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7" name="Oval 16"/>
              <p:cNvSpPr>
                <a:spLocks noChangeArrowheads="1"/>
              </p:cNvSpPr>
              <p:nvPr/>
            </p:nvSpPr>
            <p:spPr bwMode="auto">
              <a:xfrm>
                <a:off x="2406" y="175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68" name="Group 12"/>
            <p:cNvGrpSpPr>
              <a:grpSpLocks/>
            </p:cNvGrpSpPr>
            <p:nvPr/>
          </p:nvGrpSpPr>
          <p:grpSpPr bwMode="auto">
            <a:xfrm>
              <a:off x="4955486" y="3646186"/>
              <a:ext cx="423790" cy="449927"/>
              <a:chOff x="2241" y="1754"/>
              <a:chExt cx="510" cy="640"/>
            </a:xfrm>
          </p:grpSpPr>
          <p:sp>
            <p:nvSpPr>
              <p:cNvPr id="69" name="Arc 13"/>
              <p:cNvSpPr>
                <a:spLocks/>
              </p:cNvSpPr>
              <p:nvPr/>
            </p:nvSpPr>
            <p:spPr bwMode="auto">
              <a:xfrm rot="11089716">
                <a:off x="2411" y="1804"/>
                <a:ext cx="270" cy="180"/>
              </a:xfrm>
              <a:custGeom>
                <a:avLst/>
                <a:gdLst>
                  <a:gd name="G0" fmla="+- 13974 0 0"/>
                  <a:gd name="G1" fmla="+- 21600 0 0"/>
                  <a:gd name="G2" fmla="+- 21600 0 0"/>
                  <a:gd name="T0" fmla="*/ 0 w 32346"/>
                  <a:gd name="T1" fmla="*/ 5130 h 21600"/>
                  <a:gd name="T2" fmla="*/ 32346 w 32346"/>
                  <a:gd name="T3" fmla="*/ 10240 h 21600"/>
                  <a:gd name="T4" fmla="*/ 13974 w 323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46" h="21600" fill="none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</a:path>
                  <a:path w="32346" h="21600" stroke="0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  <a:lnTo>
                      <a:pt x="1397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0" name="Arc 14"/>
              <p:cNvSpPr>
                <a:spLocks/>
              </p:cNvSpPr>
              <p:nvPr/>
            </p:nvSpPr>
            <p:spPr bwMode="auto">
              <a:xfrm rot="314554">
                <a:off x="2241" y="195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1" name="Arc 15"/>
              <p:cNvSpPr>
                <a:spLocks/>
              </p:cNvSpPr>
              <p:nvPr/>
            </p:nvSpPr>
            <p:spPr bwMode="auto">
              <a:xfrm rot="88036" flipH="1">
                <a:off x="2491" y="195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2" name="Oval 16"/>
              <p:cNvSpPr>
                <a:spLocks noChangeArrowheads="1"/>
              </p:cNvSpPr>
              <p:nvPr/>
            </p:nvSpPr>
            <p:spPr bwMode="auto">
              <a:xfrm>
                <a:off x="2406" y="175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73" name="Oval 41"/>
            <p:cNvSpPr>
              <a:spLocks noChangeArrowheads="1"/>
            </p:cNvSpPr>
            <p:nvPr/>
          </p:nvSpPr>
          <p:spPr bwMode="auto">
            <a:xfrm rot="19368899">
              <a:off x="4809355" y="3275504"/>
              <a:ext cx="1242060" cy="81343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74" name="Group 21"/>
          <p:cNvGrpSpPr>
            <a:grpSpLocks/>
          </p:cNvGrpSpPr>
          <p:nvPr/>
        </p:nvGrpSpPr>
        <p:grpSpPr bwMode="auto">
          <a:xfrm>
            <a:off x="3526571" y="2338911"/>
            <a:ext cx="377074" cy="528683"/>
            <a:chOff x="2196" y="2579"/>
            <a:chExt cx="726" cy="958"/>
          </a:xfrm>
        </p:grpSpPr>
        <p:grpSp>
          <p:nvGrpSpPr>
            <p:cNvPr id="75" name="Group 22"/>
            <p:cNvGrpSpPr>
              <a:grpSpLocks/>
            </p:cNvGrpSpPr>
            <p:nvPr/>
          </p:nvGrpSpPr>
          <p:grpSpPr bwMode="auto">
            <a:xfrm>
              <a:off x="2196" y="2872"/>
              <a:ext cx="726" cy="665"/>
              <a:chOff x="2241" y="2807"/>
              <a:chExt cx="510" cy="590"/>
            </a:xfrm>
          </p:grpSpPr>
          <p:sp>
            <p:nvSpPr>
              <p:cNvPr id="78" name="Arc 23"/>
              <p:cNvSpPr>
                <a:spLocks/>
              </p:cNvSpPr>
              <p:nvPr/>
            </p:nvSpPr>
            <p:spPr bwMode="auto">
              <a:xfrm rot="11089716">
                <a:off x="2401" y="2807"/>
                <a:ext cx="270" cy="180"/>
              </a:xfrm>
              <a:custGeom>
                <a:avLst/>
                <a:gdLst>
                  <a:gd name="G0" fmla="+- 13974 0 0"/>
                  <a:gd name="G1" fmla="+- 21600 0 0"/>
                  <a:gd name="G2" fmla="+- 21600 0 0"/>
                  <a:gd name="T0" fmla="*/ 0 w 32346"/>
                  <a:gd name="T1" fmla="*/ 5130 h 21600"/>
                  <a:gd name="T2" fmla="*/ 32346 w 32346"/>
                  <a:gd name="T3" fmla="*/ 10240 h 21600"/>
                  <a:gd name="T4" fmla="*/ 13974 w 323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46" h="21600" fill="none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</a:path>
                  <a:path w="32346" h="21600" stroke="0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  <a:lnTo>
                      <a:pt x="1397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9" name="Arc 24"/>
              <p:cNvSpPr>
                <a:spLocks/>
              </p:cNvSpPr>
              <p:nvPr/>
            </p:nvSpPr>
            <p:spPr bwMode="auto">
              <a:xfrm rot="314554">
                <a:off x="2241" y="2953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0" name="Arc 25"/>
              <p:cNvSpPr>
                <a:spLocks/>
              </p:cNvSpPr>
              <p:nvPr/>
            </p:nvSpPr>
            <p:spPr bwMode="auto">
              <a:xfrm rot="88036" flipH="1">
                <a:off x="2491" y="2953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76" name="Oval 26"/>
            <p:cNvSpPr>
              <a:spLocks noChangeArrowheads="1"/>
            </p:cNvSpPr>
            <p:nvPr/>
          </p:nvSpPr>
          <p:spPr bwMode="auto">
            <a:xfrm>
              <a:off x="2381" y="2679"/>
              <a:ext cx="360" cy="36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77" name="AutoShape 27"/>
            <p:cNvSpPr>
              <a:spLocks noChangeArrowheads="1"/>
            </p:cNvSpPr>
            <p:nvPr/>
          </p:nvSpPr>
          <p:spPr bwMode="auto">
            <a:xfrm rot="-753614">
              <a:off x="2391" y="2579"/>
              <a:ext cx="255" cy="180"/>
            </a:xfrm>
            <a:prstGeom prst="can">
              <a:avLst>
                <a:gd name="adj" fmla="val 5000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90" name="Group 5"/>
          <p:cNvGrpSpPr>
            <a:grpSpLocks/>
          </p:cNvGrpSpPr>
          <p:nvPr/>
        </p:nvGrpSpPr>
        <p:grpSpPr bwMode="auto">
          <a:xfrm>
            <a:off x="4477349" y="2814415"/>
            <a:ext cx="371245" cy="497522"/>
            <a:chOff x="2288" y="4014"/>
            <a:chExt cx="436" cy="553"/>
          </a:xfrm>
        </p:grpSpPr>
        <p:grpSp>
          <p:nvGrpSpPr>
            <p:cNvPr id="91" name="Group 6"/>
            <p:cNvGrpSpPr>
              <a:grpSpLocks/>
            </p:cNvGrpSpPr>
            <p:nvPr/>
          </p:nvGrpSpPr>
          <p:grpSpPr bwMode="auto">
            <a:xfrm>
              <a:off x="2288" y="4196"/>
              <a:ext cx="436" cy="371"/>
              <a:chOff x="2166" y="4181"/>
              <a:chExt cx="700" cy="371"/>
            </a:xfrm>
          </p:grpSpPr>
          <p:cxnSp>
            <p:nvCxnSpPr>
              <p:cNvPr id="93" name="Line 7"/>
              <p:cNvCxnSpPr>
                <a:cxnSpLocks noChangeShapeType="1"/>
              </p:cNvCxnSpPr>
              <p:nvPr/>
            </p:nvCxnSpPr>
            <p:spPr bwMode="auto">
              <a:xfrm>
                <a:off x="2686" y="4192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4" name="Line 8"/>
              <p:cNvCxnSpPr>
                <a:cxnSpLocks noChangeShapeType="1"/>
              </p:cNvCxnSpPr>
              <p:nvPr/>
            </p:nvCxnSpPr>
            <p:spPr bwMode="auto">
              <a:xfrm>
                <a:off x="233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5" name="Line 9"/>
              <p:cNvCxnSpPr>
                <a:cxnSpLocks noChangeShapeType="1"/>
              </p:cNvCxnSpPr>
              <p:nvPr/>
            </p:nvCxnSpPr>
            <p:spPr bwMode="auto">
              <a:xfrm flipH="1">
                <a:off x="251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6" name="Line 10"/>
              <p:cNvCxnSpPr>
                <a:cxnSpLocks noChangeShapeType="1"/>
              </p:cNvCxnSpPr>
              <p:nvPr/>
            </p:nvCxnSpPr>
            <p:spPr bwMode="auto">
              <a:xfrm flipV="1">
                <a:off x="2166" y="4181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2" name="Oval 11"/>
            <p:cNvSpPr>
              <a:spLocks noChangeArrowheads="1"/>
            </p:cNvSpPr>
            <p:nvPr/>
          </p:nvSpPr>
          <p:spPr bwMode="auto">
            <a:xfrm>
              <a:off x="2415" y="4014"/>
              <a:ext cx="180" cy="1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166484" y="3522039"/>
            <a:ext cx="4830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Планируемые образовательные результаты:</a:t>
            </a:r>
            <a:endParaRPr lang="ru-RU" sz="16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/>
              <a:t>Качества </a:t>
            </a:r>
            <a:r>
              <a:rPr lang="ru-RU" sz="1600" i="1" dirty="0" smtClean="0"/>
              <a:t>личности («</a:t>
            </a:r>
            <a:r>
              <a:rPr lang="ru-RU" sz="1600" i="1" dirty="0" err="1" smtClean="0"/>
              <a:t>столичность</a:t>
            </a:r>
            <a:r>
              <a:rPr lang="ru-RU" sz="1600" i="1" dirty="0" smtClean="0"/>
              <a:t>»)</a:t>
            </a:r>
            <a:endParaRPr lang="ru-RU" sz="16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/>
              <a:t>Общие универсальные </a:t>
            </a:r>
            <a:r>
              <a:rPr lang="ru-RU" sz="1600" i="1" dirty="0" smtClean="0"/>
              <a:t>умения (</a:t>
            </a:r>
            <a:r>
              <a:rPr lang="en-US" sz="1600" i="1" dirty="0" smtClean="0"/>
              <a:t>PISA, TIMSS, PIRLS)</a:t>
            </a:r>
            <a:endParaRPr lang="ru-RU" sz="1600" i="1" dirty="0"/>
          </a:p>
        </p:txBody>
      </p:sp>
      <p:sp>
        <p:nvSpPr>
          <p:cNvPr id="97" name="TextBox 96"/>
          <p:cNvSpPr txBox="1"/>
          <p:nvPr/>
        </p:nvSpPr>
        <p:spPr>
          <a:xfrm>
            <a:off x="4447472" y="4265842"/>
            <a:ext cx="1751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Образовательная Де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700882" y="2992813"/>
            <a:ext cx="2095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Педагогическая Де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738753" y="2588965"/>
            <a:ext cx="2095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Управленческая Де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769511" y="2196336"/>
            <a:ext cx="2095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Управленческая Де*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39510" y="3005585"/>
            <a:ext cx="1276851" cy="408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СОО (СШ)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3039510" y="3416600"/>
            <a:ext cx="1276851" cy="408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ООО (ОШ)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3039510" y="3828393"/>
            <a:ext cx="1276851" cy="408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НОО (НШ)</a:t>
            </a:r>
          </a:p>
        </p:txBody>
      </p:sp>
      <p:sp>
        <p:nvSpPr>
          <p:cNvPr id="2" name="Стрелка: изогнутая 1">
            <a:extLst>
              <a:ext uri="{FF2B5EF4-FFF2-40B4-BE49-F238E27FC236}">
                <a16:creationId xmlns="" xmlns:a16="http://schemas.microsoft.com/office/drawing/2014/main" id="{181BC6D2-C2F1-4170-95FE-2D129F2947ED}"/>
              </a:ext>
            </a:extLst>
          </p:cNvPr>
          <p:cNvSpPr/>
          <p:nvPr/>
        </p:nvSpPr>
        <p:spPr>
          <a:xfrm rot="5400000">
            <a:off x="5047479" y="2750565"/>
            <a:ext cx="462491" cy="695393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1" name="Стрелка: изогнутая 80">
            <a:extLst>
              <a:ext uri="{FF2B5EF4-FFF2-40B4-BE49-F238E27FC236}">
                <a16:creationId xmlns="" xmlns:a16="http://schemas.microsoft.com/office/drawing/2014/main" id="{8109075E-E2E6-4543-84B5-49050DE456A0}"/>
              </a:ext>
            </a:extLst>
          </p:cNvPr>
          <p:cNvSpPr/>
          <p:nvPr/>
        </p:nvSpPr>
        <p:spPr>
          <a:xfrm rot="5400000">
            <a:off x="4218420" y="2284691"/>
            <a:ext cx="323885" cy="695393"/>
          </a:xfrm>
          <a:prstGeom prst="bentArrow">
            <a:avLst>
              <a:gd name="adj1" fmla="val 25000"/>
              <a:gd name="adj2" fmla="val 25000"/>
              <a:gd name="adj3" fmla="val 38635"/>
              <a:gd name="adj4" fmla="val 437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трелка: вправо 2">
            <a:extLst>
              <a:ext uri="{FF2B5EF4-FFF2-40B4-BE49-F238E27FC236}">
                <a16:creationId xmlns="" xmlns:a16="http://schemas.microsoft.com/office/drawing/2014/main" id="{49E8611D-C219-44BF-B38F-C76927808409}"/>
              </a:ext>
            </a:extLst>
          </p:cNvPr>
          <p:cNvSpPr/>
          <p:nvPr/>
        </p:nvSpPr>
        <p:spPr>
          <a:xfrm rot="1972980">
            <a:off x="5921999" y="3794927"/>
            <a:ext cx="461575" cy="11559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: вправо 83">
            <a:extLst>
              <a:ext uri="{FF2B5EF4-FFF2-40B4-BE49-F238E27FC236}">
                <a16:creationId xmlns="" xmlns:a16="http://schemas.microsoft.com/office/drawing/2014/main" id="{D093DC1C-D9B3-4D0F-AA08-A32D255E5386}"/>
              </a:ext>
            </a:extLst>
          </p:cNvPr>
          <p:cNvSpPr/>
          <p:nvPr/>
        </p:nvSpPr>
        <p:spPr>
          <a:xfrm rot="1972980">
            <a:off x="5883668" y="3939001"/>
            <a:ext cx="376782" cy="12546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трелка: вправо 84">
            <a:extLst>
              <a:ext uri="{FF2B5EF4-FFF2-40B4-BE49-F238E27FC236}">
                <a16:creationId xmlns="" xmlns:a16="http://schemas.microsoft.com/office/drawing/2014/main" id="{59E56DB0-FB12-450C-8DE2-99C90C96C5CE}"/>
              </a:ext>
            </a:extLst>
          </p:cNvPr>
          <p:cNvSpPr/>
          <p:nvPr/>
        </p:nvSpPr>
        <p:spPr>
          <a:xfrm rot="1972980">
            <a:off x="5769567" y="4084149"/>
            <a:ext cx="376782" cy="12546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03515" y="3005585"/>
            <a:ext cx="635995" cy="123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Доп</a:t>
            </a:r>
            <a:r>
              <a:rPr lang="ru-RU" dirty="0" smtClean="0">
                <a:solidFill>
                  <a:schemeClr val="tx1"/>
                </a:solidFill>
              </a:rPr>
              <a:t> ОУ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89242" y="3005586"/>
            <a:ext cx="676315" cy="122122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Доп</a:t>
            </a:r>
            <a:r>
              <a:rPr lang="ru-RU" dirty="0" smtClean="0">
                <a:solidFill>
                  <a:schemeClr val="tx1"/>
                </a:solidFill>
              </a:rPr>
              <a:t> УДО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2403515" y="4367676"/>
            <a:ext cx="1911538" cy="3218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ЦППМиСП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41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7" grpId="0"/>
      <p:bldP spid="98" grpId="0"/>
      <p:bldP spid="99" grpId="0"/>
      <p:bldP spid="100" grpId="0"/>
      <p:bldP spid="12" grpId="0" animBg="1"/>
      <p:bldP spid="101" grpId="0" animBg="1"/>
      <p:bldP spid="102" grpId="0" animBg="1"/>
      <p:bldP spid="2" grpId="0" animBg="1"/>
      <p:bldP spid="81" grpId="0" animBg="1"/>
      <p:bldP spid="3" grpId="0" animBg="1"/>
      <p:bldP spid="84" grpId="0" animBg="1"/>
      <p:bldP spid="85" grpId="0" animBg="1"/>
      <p:bldP spid="13" grpId="0" animBg="1"/>
      <p:bldP spid="14" grpId="0" animBg="1"/>
      <p:bldP spid="1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685799" y="310265"/>
            <a:ext cx="11087100" cy="418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/>
              <a:t>Проектировочный семинар «Красноярский </a:t>
            </a:r>
            <a:r>
              <a:rPr lang="ru-RU" sz="1600" dirty="0"/>
              <a:t>стандарт качества образования: контексты развития»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955020"/>
              </p:ext>
            </p:extLst>
          </p:nvPr>
        </p:nvGraphicFramePr>
        <p:xfrm>
          <a:off x="347472" y="904421"/>
          <a:ext cx="11425427" cy="5255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3937"/>
                <a:gridCol w="8341490"/>
              </a:tblGrid>
              <a:tr h="10573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15 и 16 октября 2019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Семинары с заместителями директоров по УВР «Приоритеты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формирования о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бразовательных результатов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на 2019-2020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»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PISA,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TIMSS, 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ФГОС, «</a:t>
                      </a:r>
                      <a:r>
                        <a:rPr lang="ru-RU" sz="2000" b="0" baseline="0" dirty="0" err="1" smtClean="0">
                          <a:solidFill>
                            <a:schemeClr val="tx1"/>
                          </a:solidFill>
                        </a:rPr>
                        <a:t>столичность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»)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144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 15</a:t>
                      </a:r>
                      <a:r>
                        <a:rPr lang="ru-RU" sz="2400" baseline="0" dirty="0" smtClean="0"/>
                        <a:t> октября – </a:t>
                      </a:r>
                      <a:br>
                        <a:rPr lang="ru-RU" sz="2400" baseline="0" dirty="0" smtClean="0"/>
                      </a:br>
                      <a:r>
                        <a:rPr lang="ru-RU" sz="2400" baseline="0" dirty="0" smtClean="0"/>
                        <a:t>до </a:t>
                      </a:r>
                      <a:r>
                        <a:rPr lang="ru-RU" sz="2400" dirty="0" smtClean="0"/>
                        <a:t>15 ноября 2019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Педагогические (методические) советы по уточнению приоритетов формирования образовательных результатов</a:t>
                      </a:r>
                    </a:p>
                  </a:txBody>
                  <a:tcPr/>
                </a:tc>
              </a:tr>
              <a:tr h="1914601">
                <a:tc>
                  <a:txBody>
                    <a:bodyPr/>
                    <a:lstStyle/>
                    <a:p>
                      <a:pPr algn="r"/>
                      <a:r>
                        <a:rPr lang="ru-RU" sz="2000" i="1" dirty="0" smtClean="0"/>
                        <a:t>14 ноября 2019</a:t>
                      </a:r>
                    </a:p>
                    <a:p>
                      <a:pPr algn="r"/>
                      <a:endParaRPr lang="ru-RU" sz="2000" i="1" dirty="0" smtClean="0"/>
                    </a:p>
                    <a:p>
                      <a:pPr algn="r"/>
                      <a:r>
                        <a:rPr lang="ru-RU" sz="2000" i="1" dirty="0" smtClean="0"/>
                        <a:t>До 20 ноября 2019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29-30 ноября 2019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17650" indent="-1517650"/>
                      <a:r>
                        <a:rPr lang="ru-RU" sz="2000" i="1" dirty="0" smtClean="0"/>
                        <a:t>Проектировочный семинар директоров образовательных организаций</a:t>
                      </a:r>
                    </a:p>
                    <a:p>
                      <a:pPr marL="1517650" indent="-1517650"/>
                      <a:endParaRPr lang="ru-RU" sz="2000" i="1" dirty="0" smtClean="0"/>
                    </a:p>
                    <a:p>
                      <a:pPr marL="1517650" indent="-1517650"/>
                      <a:r>
                        <a:rPr lang="ru-RU" sz="2000" i="1" dirty="0" smtClean="0"/>
                        <a:t>Определение организаций как площадок Конференции АСДГ, выступлений</a:t>
                      </a:r>
                      <a:r>
                        <a:rPr lang="ru-RU" sz="2000" i="1" baseline="0" dirty="0" smtClean="0"/>
                        <a:t> с </a:t>
                      </a:r>
                      <a:r>
                        <a:rPr lang="ru-RU" sz="2000" i="1" dirty="0" smtClean="0"/>
                        <a:t>презентацией опыта развития МСО</a:t>
                      </a:r>
                    </a:p>
                    <a:p>
                      <a:r>
                        <a:rPr lang="ru-RU" sz="2400" dirty="0" smtClean="0"/>
                        <a:t>Конференция АСДГ в рамках </a:t>
                      </a:r>
                      <a:r>
                        <a:rPr lang="en-US" sz="2400" dirty="0" smtClean="0"/>
                        <a:t>XV </a:t>
                      </a:r>
                      <a:r>
                        <a:rPr lang="ru-RU" sz="2400" dirty="0" smtClean="0"/>
                        <a:t>Красноярского Форума Главы города </a:t>
                      </a:r>
                      <a:r>
                        <a:rPr lang="ru-RU" sz="2000" i="1" dirty="0" smtClean="0"/>
                        <a:t>(заявка на статус «Образовательная столица)</a:t>
                      </a:r>
                      <a:endParaRPr lang="ru-RU" sz="2000" i="1" dirty="0"/>
                    </a:p>
                  </a:txBody>
                  <a:tcPr/>
                </a:tc>
              </a:tr>
              <a:tr h="9710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Март 2020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Международный Красноярский образовательный форум «Красноярск – образовательная столица»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10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728754"/>
            <a:ext cx="11315698" cy="60203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 smtClean="0"/>
              <a:t>Конференция АСДГ «Национальный </a:t>
            </a:r>
            <a:r>
              <a:rPr lang="ru-RU" sz="1800" dirty="0"/>
              <a:t>проект «Образование»: муниципальный уровень </a:t>
            </a:r>
            <a:r>
              <a:rPr lang="ru-RU" sz="1800" dirty="0" smtClean="0"/>
              <a:t>реализации»</a:t>
            </a:r>
            <a:br>
              <a:rPr lang="ru-RU" sz="1800" dirty="0" smtClean="0"/>
            </a:br>
            <a:r>
              <a:rPr lang="ru-RU" sz="1800" dirty="0" smtClean="0"/>
              <a:t>г</a:t>
            </a:r>
            <a:r>
              <a:rPr lang="ru-RU" sz="1800" dirty="0"/>
              <a:t>. Красноярск, 29-30 ноября 2019 г.</a:t>
            </a:r>
          </a:p>
          <a:p>
            <a:pPr marL="0" indent="0">
              <a:buNone/>
            </a:pPr>
            <a:r>
              <a:rPr lang="ru-RU" sz="1800" dirty="0" smtClean="0"/>
              <a:t>Секция </a:t>
            </a:r>
            <a:r>
              <a:rPr lang="ru-RU" sz="1800" dirty="0"/>
              <a:t>№ 1 «Современная школа: оценка качества общего образования</a:t>
            </a:r>
            <a:r>
              <a:rPr lang="ru-RU" sz="1800" dirty="0" smtClean="0"/>
              <a:t>» </a:t>
            </a:r>
            <a:r>
              <a:rPr lang="ru-RU" sz="1800" i="1" dirty="0" smtClean="0"/>
              <a:t>(образовательные результаты)</a:t>
            </a:r>
            <a:endParaRPr lang="ru-RU" sz="1800" i="1" dirty="0"/>
          </a:p>
          <a:p>
            <a:pPr marL="0" indent="0">
              <a:buNone/>
            </a:pPr>
            <a:r>
              <a:rPr lang="ru-RU" sz="1800" dirty="0"/>
              <a:t>Секция № 2 «Современная школа: новые методы обучения и воспитания</a:t>
            </a:r>
            <a:r>
              <a:rPr lang="ru-RU" sz="1800" dirty="0" smtClean="0"/>
              <a:t>» </a:t>
            </a:r>
            <a:r>
              <a:rPr lang="ru-RU" sz="1800" i="1" dirty="0" smtClean="0"/>
              <a:t>(«</a:t>
            </a:r>
            <a:r>
              <a:rPr lang="ru-RU" sz="1800" i="1" dirty="0" err="1" smtClean="0"/>
              <a:t>расшколивание</a:t>
            </a:r>
            <a:r>
              <a:rPr lang="ru-RU" sz="1800" i="1" dirty="0" smtClean="0"/>
              <a:t>», компетенции)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Секция № 3 «Современная школа: задачи обучения и интерес работодателей</a:t>
            </a:r>
            <a:r>
              <a:rPr lang="ru-RU" sz="1800" dirty="0" smtClean="0"/>
              <a:t>» </a:t>
            </a:r>
            <a:r>
              <a:rPr lang="ru-RU" sz="1800" i="1" dirty="0"/>
              <a:t>(«</a:t>
            </a:r>
            <a:r>
              <a:rPr lang="ru-RU" sz="1800" i="1" dirty="0" err="1"/>
              <a:t>расшколивание</a:t>
            </a:r>
            <a:r>
              <a:rPr lang="ru-RU" sz="1800" i="1" dirty="0" smtClean="0"/>
              <a:t>»)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Секция № 4 «Цифровая образовательная среда</a:t>
            </a:r>
            <a:r>
              <a:rPr lang="ru-RU" sz="1800" dirty="0" smtClean="0"/>
              <a:t>»</a:t>
            </a:r>
            <a:r>
              <a:rPr lang="ru-RU" sz="1800" i="1" dirty="0"/>
              <a:t> </a:t>
            </a:r>
            <a:r>
              <a:rPr lang="ru-RU" sz="1800" i="1" dirty="0" smtClean="0"/>
              <a:t>(</a:t>
            </a:r>
            <a:r>
              <a:rPr lang="ru-RU" sz="1800" i="1" dirty="0"/>
              <a:t>компетенции </a:t>
            </a:r>
            <a:r>
              <a:rPr lang="ru-RU" sz="1800" i="1" dirty="0" smtClean="0"/>
              <a:t>обучающегося и педагога, «</a:t>
            </a:r>
            <a:r>
              <a:rPr lang="ru-RU" sz="1800" i="1" dirty="0" err="1" smtClean="0"/>
              <a:t>расшколивание</a:t>
            </a:r>
            <a:r>
              <a:rPr lang="ru-RU" sz="1800" i="1" dirty="0" smtClean="0"/>
              <a:t>»)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Секция № 5 «Успех каждого ребёнка: возможности освоения программ</a:t>
            </a:r>
            <a:r>
              <a:rPr lang="ru-RU" sz="1800" dirty="0" smtClean="0"/>
              <a:t>» </a:t>
            </a:r>
            <a:r>
              <a:rPr lang="ru-RU" sz="1800" i="1" dirty="0"/>
              <a:t>(«</a:t>
            </a:r>
            <a:r>
              <a:rPr lang="ru-RU" sz="1800" i="1" dirty="0" err="1"/>
              <a:t>расшколивание</a:t>
            </a:r>
            <a:r>
              <a:rPr lang="ru-RU" sz="1800" i="1" dirty="0" smtClean="0"/>
              <a:t>»)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Секция № 6 «Успех каждого ребёнка: поддержка и развитие способностей</a:t>
            </a:r>
            <a:r>
              <a:rPr lang="ru-RU" sz="1800" dirty="0" smtClean="0"/>
              <a:t>» </a:t>
            </a:r>
            <a:r>
              <a:rPr lang="ru-RU" sz="1800" i="1" dirty="0"/>
              <a:t>(образовательные результаты)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Секция № 7 «Социальная активность» </a:t>
            </a:r>
            <a:r>
              <a:rPr lang="ru-RU" sz="1800" i="1" dirty="0"/>
              <a:t>(образовательные </a:t>
            </a:r>
            <a:r>
              <a:rPr lang="ru-RU" sz="1800" i="1" dirty="0" smtClean="0"/>
              <a:t>результаты, </a:t>
            </a:r>
            <a:r>
              <a:rPr lang="ru-RU" sz="1800" i="1" dirty="0" err="1" smtClean="0"/>
              <a:t>полилингвальность</a:t>
            </a:r>
            <a:r>
              <a:rPr lang="ru-RU" sz="1800" i="1" dirty="0" smtClean="0"/>
              <a:t>)</a:t>
            </a:r>
            <a:endParaRPr lang="ru-RU" sz="1800" i="1" dirty="0"/>
          </a:p>
          <a:p>
            <a:pPr marL="0" indent="0">
              <a:buNone/>
            </a:pPr>
            <a:r>
              <a:rPr lang="ru-RU" sz="1800" dirty="0"/>
              <a:t>Секция № 8 «Учитель будущего</a:t>
            </a:r>
            <a:r>
              <a:rPr lang="ru-RU" sz="1800" dirty="0" smtClean="0"/>
              <a:t>» </a:t>
            </a:r>
            <a:r>
              <a:rPr lang="ru-RU" sz="1800" i="1" dirty="0" smtClean="0"/>
              <a:t>(новые компетенции и позиции </a:t>
            </a:r>
            <a:r>
              <a:rPr lang="ru-RU" sz="1800" i="1" dirty="0"/>
              <a:t>педагога</a:t>
            </a:r>
            <a:r>
              <a:rPr lang="ru-RU" sz="1800" i="1" dirty="0" smtClean="0"/>
              <a:t>)</a:t>
            </a:r>
            <a:endParaRPr lang="ru-RU" sz="1800" dirty="0"/>
          </a:p>
          <a:p>
            <a:pPr marL="8156575" indent="-8156575">
              <a:buNone/>
            </a:pPr>
            <a:r>
              <a:rPr lang="ru-RU" sz="1800" dirty="0" smtClean="0"/>
              <a:t>Секция </a:t>
            </a:r>
            <a:r>
              <a:rPr lang="ru-RU" sz="1800" dirty="0"/>
              <a:t>№ 10 «Национальный проект «Образование»: управление реализацией на муниципальном уровне</a:t>
            </a:r>
            <a:r>
              <a:rPr lang="ru-RU" sz="1800" dirty="0" smtClean="0"/>
              <a:t>» </a:t>
            </a:r>
            <a:r>
              <a:rPr lang="ru-RU" sz="1800" i="1" dirty="0" smtClean="0"/>
              <a:t>(экспертная площадка)</a:t>
            </a:r>
            <a:endParaRPr lang="ru-RU" sz="1800" i="1" dirty="0"/>
          </a:p>
          <a:p>
            <a:pPr marL="0" indent="0" algn="ctr">
              <a:buNone/>
            </a:pPr>
            <a:r>
              <a:rPr lang="ru-RU" sz="1800" i="1" u="sng" dirty="0"/>
              <a:t>Площадка: образовательное учреждение г. Красноярска</a:t>
            </a:r>
            <a:endParaRPr lang="ru-RU" sz="1800" dirty="0"/>
          </a:p>
          <a:p>
            <a:pPr lvl="0"/>
            <a:r>
              <a:rPr lang="ru-RU" sz="1800" i="1" dirty="0"/>
              <a:t>Знакомство с деятельностью ОУ </a:t>
            </a:r>
            <a:r>
              <a:rPr lang="ru-RU" sz="1800" i="1" dirty="0" smtClean="0"/>
              <a:t>по аспекту развития МСО (презентационная площадка)</a:t>
            </a:r>
            <a:endParaRPr lang="ru-RU" sz="1800" i="1" dirty="0"/>
          </a:p>
          <a:p>
            <a:r>
              <a:rPr lang="ru-RU" sz="1800" i="1" dirty="0"/>
              <a:t>Выступления участников </a:t>
            </a:r>
            <a:r>
              <a:rPr lang="ru-RU" sz="1800" i="1" dirty="0" smtClean="0"/>
              <a:t>(</a:t>
            </a:r>
            <a:r>
              <a:rPr lang="ru-RU" sz="1800" i="1" dirty="0"/>
              <a:t>презентационная площадка</a:t>
            </a:r>
            <a:r>
              <a:rPr lang="ru-RU" sz="1800" i="1" dirty="0" smtClean="0"/>
              <a:t>)</a:t>
            </a:r>
            <a:endParaRPr lang="ru-RU" sz="1800" i="1" dirty="0"/>
          </a:p>
          <a:p>
            <a:pPr lvl="0"/>
            <a:r>
              <a:rPr lang="ru-RU" sz="1800" i="1" dirty="0" smtClean="0"/>
              <a:t>Семинар «</a:t>
            </a:r>
            <a:r>
              <a:rPr lang="ru-RU" sz="1800" i="1" dirty="0"/>
              <a:t>Межмуниципальное образовательное сотрудничество: содержание, формы и способы взаимодействий по новым методам обучения и воспитания</a:t>
            </a:r>
            <a:r>
              <a:rPr lang="ru-RU" sz="1800" i="1" dirty="0" smtClean="0"/>
              <a:t>» (переговорная площадка)</a:t>
            </a:r>
            <a:endParaRPr lang="ru-RU" sz="1800" i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85799" y="310265"/>
            <a:ext cx="11087100" cy="418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/>
              <a:t>Проектировочный семинар «Красноярский </a:t>
            </a:r>
            <a:r>
              <a:rPr lang="ru-RU" sz="1600" dirty="0"/>
              <a:t>стандарт качества образования: контексты развития»</a:t>
            </a:r>
          </a:p>
        </p:txBody>
      </p:sp>
    </p:spTree>
    <p:extLst>
      <p:ext uri="{BB962C8B-B14F-4D97-AF65-F5344CB8AC3E}">
        <p14:creationId xmlns:p14="http://schemas.microsoft.com/office/powerpoint/2010/main" val="298824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728754"/>
            <a:ext cx="11315698" cy="6020389"/>
          </a:xfrm>
        </p:spPr>
        <p:txBody>
          <a:bodyPr>
            <a:noAutofit/>
          </a:bodyPr>
          <a:lstStyle/>
          <a:p>
            <a:pPr marL="2693988" indent="-2693988">
              <a:buNone/>
            </a:pPr>
            <a:r>
              <a:rPr lang="ru-RU" sz="1800" b="1" dirty="0" smtClean="0"/>
              <a:t>Переговорная площадка </a:t>
            </a:r>
            <a:r>
              <a:rPr lang="ru-RU" sz="1800" dirty="0" smtClean="0"/>
              <a:t>– форма взаимодействия различных субъектов Форума </a:t>
            </a:r>
            <a:br>
              <a:rPr lang="ru-RU" sz="1800" dirty="0" smtClean="0"/>
            </a:br>
            <a:r>
              <a:rPr lang="ru-RU" sz="1800" dirty="0" smtClean="0"/>
              <a:t>для объединения усилий по решению актуализированных задач, </a:t>
            </a:r>
            <a:br>
              <a:rPr lang="ru-RU" sz="1800" dirty="0" smtClean="0"/>
            </a:br>
            <a:r>
              <a:rPr lang="ru-RU" sz="1800" dirty="0" smtClean="0"/>
              <a:t>согласование и планирование совместной деятельности с определением ответственности за принятые обязательства.</a:t>
            </a:r>
          </a:p>
          <a:p>
            <a:pPr marL="0" indent="0">
              <a:buNone/>
            </a:pPr>
            <a:r>
              <a:rPr lang="ru-RU" sz="1800" u="sng" dirty="0" smtClean="0"/>
              <a:t>Для участия необходимо:</a:t>
            </a:r>
          </a:p>
          <a:p>
            <a:pPr marL="701675" indent="-342900">
              <a:buFont typeface="+mj-lt"/>
              <a:buAutoNum type="arabicPeriod"/>
            </a:pPr>
            <a:r>
              <a:rPr lang="ru-RU" sz="1800" dirty="0" smtClean="0"/>
              <a:t>Оформить свои интересы и цели</a:t>
            </a:r>
          </a:p>
          <a:p>
            <a:pPr marL="701675" indent="-342900">
              <a:buFont typeface="+mj-lt"/>
              <a:buAutoNum type="arabicPeriod"/>
            </a:pPr>
            <a:r>
              <a:rPr lang="ru-RU" sz="1800" dirty="0" smtClean="0"/>
              <a:t>Подготовить </a:t>
            </a:r>
            <a:r>
              <a:rPr lang="ru-RU" sz="1800" dirty="0"/>
              <a:t>возможные варианты осуществления </a:t>
            </a:r>
            <a:r>
              <a:rPr lang="ru-RU" sz="1800" dirty="0" smtClean="0"/>
              <a:t>совместной </a:t>
            </a:r>
            <a:r>
              <a:rPr lang="ru-RU" sz="1800" dirty="0"/>
              <a:t>деятельности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u="sng" dirty="0" smtClean="0"/>
              <a:t>На переговорной площадке</a:t>
            </a:r>
          </a:p>
          <a:p>
            <a:pPr marL="358775" indent="0">
              <a:buNone/>
            </a:pPr>
            <a:r>
              <a:rPr lang="ru-RU" sz="1800" dirty="0"/>
              <a:t>Предъявление интересов, целей, ресурсов, </a:t>
            </a:r>
            <a:endParaRPr lang="ru-RU" sz="1800" dirty="0" smtClean="0"/>
          </a:p>
          <a:p>
            <a:pPr marL="358775" indent="0">
              <a:buNone/>
            </a:pPr>
            <a:r>
              <a:rPr lang="ru-RU" sz="1800" dirty="0" smtClean="0"/>
              <a:t>Обсуждение </a:t>
            </a:r>
            <a:r>
              <a:rPr lang="ru-RU" sz="1800" dirty="0"/>
              <a:t>позиций, </a:t>
            </a:r>
            <a:r>
              <a:rPr lang="ru-RU" sz="1800" dirty="0" smtClean="0"/>
              <a:t>возможного </a:t>
            </a:r>
            <a:r>
              <a:rPr lang="ru-RU" sz="1800" dirty="0"/>
              <a:t>результата совместной деятельности, </a:t>
            </a:r>
            <a:r>
              <a:rPr lang="ru-RU" sz="1800" dirty="0" smtClean="0"/>
              <a:t>ресурсов </a:t>
            </a:r>
            <a:r>
              <a:rPr lang="ru-RU" sz="1800" dirty="0"/>
              <a:t>для их достижения, </a:t>
            </a:r>
            <a:endParaRPr lang="ru-RU" sz="1800" dirty="0" smtClean="0"/>
          </a:p>
          <a:p>
            <a:pPr marL="358775" indent="0">
              <a:buNone/>
            </a:pPr>
            <a:r>
              <a:rPr lang="ru-RU" sz="1800" dirty="0"/>
              <a:t>В</a:t>
            </a:r>
            <a:r>
              <a:rPr lang="ru-RU" sz="1800" dirty="0" smtClean="0"/>
              <a:t>ыработка </a:t>
            </a:r>
            <a:r>
              <a:rPr lang="ru-RU" sz="1800" dirty="0"/>
              <a:t>совместных целей по достижению желаемого результата</a:t>
            </a:r>
          </a:p>
          <a:p>
            <a:pPr marL="0" indent="0">
              <a:buNone/>
            </a:pPr>
            <a:r>
              <a:rPr lang="ru-RU" sz="1800" u="sng" dirty="0" smtClean="0"/>
              <a:t>Ожидаемый результат</a:t>
            </a:r>
          </a:p>
          <a:p>
            <a:pPr marL="358775" indent="0">
              <a:buNone/>
            </a:pPr>
            <a:r>
              <a:rPr lang="ru-RU" sz="1800" dirty="0" smtClean="0"/>
              <a:t>Договорённости по осуществлению </a:t>
            </a:r>
            <a:r>
              <a:rPr lang="ru-RU" sz="1800" dirty="0"/>
              <a:t>совместной деятельности</a:t>
            </a:r>
            <a:endParaRPr lang="ru-RU" sz="1800" dirty="0" smtClean="0"/>
          </a:p>
          <a:p>
            <a:pPr marL="358775" indent="0">
              <a:buNone/>
            </a:pPr>
            <a:r>
              <a:rPr lang="ru-RU" sz="1800" dirty="0" smtClean="0"/>
              <a:t>Определение нормативной базы (пересмотр </a:t>
            </a:r>
            <a:r>
              <a:rPr lang="ru-RU" sz="1800" dirty="0"/>
              <a:t>норм </a:t>
            </a:r>
            <a:r>
              <a:rPr lang="ru-RU" sz="1800" dirty="0" smtClean="0"/>
              <a:t>деятельности с пониманием возможности установления новых норм)</a:t>
            </a:r>
            <a:endParaRPr lang="ru-RU" sz="18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85799" y="310265"/>
            <a:ext cx="11087100" cy="418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/>
              <a:t>Проектировочный семинар «Красноярский </a:t>
            </a:r>
            <a:r>
              <a:rPr lang="ru-RU" sz="1600" dirty="0"/>
              <a:t>стандарт качества образования: контексты развития»</a:t>
            </a:r>
          </a:p>
        </p:txBody>
      </p:sp>
    </p:spTree>
    <p:extLst>
      <p:ext uri="{BB962C8B-B14F-4D97-AF65-F5344CB8AC3E}">
        <p14:creationId xmlns:p14="http://schemas.microsoft.com/office/powerpoint/2010/main" val="11393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728754"/>
            <a:ext cx="11315698" cy="6020389"/>
          </a:xfrm>
        </p:spPr>
        <p:txBody>
          <a:bodyPr>
            <a:noAutofit/>
          </a:bodyPr>
          <a:lstStyle/>
          <a:p>
            <a:pPr marL="2422525" indent="-2422525">
              <a:buNone/>
            </a:pPr>
            <a:r>
              <a:rPr lang="ru-RU" sz="1800" b="1" dirty="0"/>
              <a:t>Экспертная </a:t>
            </a:r>
            <a:r>
              <a:rPr lang="ru-RU" sz="1800" b="1" dirty="0" smtClean="0"/>
              <a:t>площадка </a:t>
            </a:r>
            <a:r>
              <a:rPr lang="ru-RU" sz="1800" dirty="0" smtClean="0"/>
              <a:t>– </a:t>
            </a:r>
            <a:r>
              <a:rPr lang="ru-RU" sz="1800" dirty="0"/>
              <a:t>форма предъявления различными субъектами Форума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видения аспектов и содержания развития муниципальной системы образования (МСО).</a:t>
            </a:r>
          </a:p>
          <a:p>
            <a:pPr marL="0" indent="0">
              <a:buNone/>
            </a:pPr>
            <a:r>
              <a:rPr lang="ru-RU" sz="1800" u="sng" dirty="0" smtClean="0"/>
              <a:t>Для участия необходимо:</a:t>
            </a:r>
          </a:p>
          <a:p>
            <a:pPr marL="701675" indent="-342900">
              <a:buFont typeface="+mj-lt"/>
              <a:buAutoNum type="arabicPeriod"/>
            </a:pPr>
            <a:r>
              <a:rPr lang="ru-RU" sz="1800" dirty="0" smtClean="0"/>
              <a:t>Оформить видение </a:t>
            </a:r>
            <a:r>
              <a:rPr lang="ru-RU" sz="1800" dirty="0"/>
              <a:t>предельных оснований и рамок развития муниципальной системы </a:t>
            </a:r>
            <a:r>
              <a:rPr lang="ru-RU" sz="1800" dirty="0" smtClean="0"/>
              <a:t>образования</a:t>
            </a:r>
          </a:p>
          <a:p>
            <a:pPr marL="701675" indent="-342900">
              <a:buFont typeface="+mj-lt"/>
              <a:buAutoNum type="arabicPeriod"/>
            </a:pPr>
            <a:r>
              <a:rPr lang="ru-RU" sz="1800" dirty="0" smtClean="0"/>
              <a:t>Подготовить </a:t>
            </a:r>
            <a:r>
              <a:rPr lang="ru-RU" sz="1800" dirty="0"/>
              <a:t>возможные варианты </a:t>
            </a:r>
            <a:r>
              <a:rPr lang="ru-RU" sz="1800" dirty="0" smtClean="0"/>
              <a:t>нормативно-правового регулирования процессов развития МСО</a:t>
            </a:r>
          </a:p>
          <a:p>
            <a:pPr marL="0" indent="0">
              <a:buNone/>
            </a:pPr>
            <a:r>
              <a:rPr lang="ru-RU" sz="1800" u="sng" dirty="0" smtClean="0"/>
              <a:t>На экспертной площадке</a:t>
            </a:r>
          </a:p>
          <a:p>
            <a:pPr marL="358775" indent="0">
              <a:buNone/>
            </a:pPr>
            <a:r>
              <a:rPr lang="ru-RU" sz="1800" dirty="0"/>
              <a:t>Предъявление </a:t>
            </a:r>
            <a:r>
              <a:rPr lang="ru-RU" sz="1800" dirty="0" smtClean="0"/>
              <a:t>видения предельных оснований и рамок развития </a:t>
            </a:r>
            <a:r>
              <a:rPr lang="ru-RU" sz="1800" dirty="0"/>
              <a:t>муниципальной системы образования</a:t>
            </a:r>
            <a:r>
              <a:rPr lang="ru-RU" sz="1800" dirty="0" smtClean="0"/>
              <a:t>, </a:t>
            </a:r>
          </a:p>
          <a:p>
            <a:pPr marL="358775" indent="0">
              <a:buNone/>
            </a:pPr>
            <a:r>
              <a:rPr lang="ru-RU" sz="1800" dirty="0" smtClean="0"/>
              <a:t>Обсуждение вариантов </a:t>
            </a:r>
            <a:r>
              <a:rPr lang="ru-RU" sz="1800" dirty="0"/>
              <a:t>нормативно-правового регулирования процессов развития МСО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u="sng" dirty="0" smtClean="0"/>
              <a:t>Ожидаемый результат</a:t>
            </a:r>
          </a:p>
          <a:p>
            <a:pPr marL="358775" indent="0">
              <a:buNone/>
            </a:pPr>
            <a:r>
              <a:rPr lang="ru-RU" sz="1800" dirty="0" smtClean="0"/>
              <a:t>Ключевые идеи и принципиальные схемы инновационной деятельности</a:t>
            </a:r>
          </a:p>
          <a:p>
            <a:pPr marL="358775" indent="0">
              <a:buNone/>
            </a:pPr>
            <a:r>
              <a:rPr lang="ru-RU" sz="1800" dirty="0" smtClean="0"/>
              <a:t>Предложения по обновлению нормативно-правовой базы для развития МСО</a:t>
            </a:r>
            <a:endParaRPr lang="ru-RU" sz="18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85799" y="310265"/>
            <a:ext cx="11087100" cy="418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/>
              <a:t>Проектировочный семинар «Красноярский </a:t>
            </a:r>
            <a:r>
              <a:rPr lang="ru-RU" sz="1600" dirty="0"/>
              <a:t>стандарт качества образования: контексты развития»</a:t>
            </a:r>
          </a:p>
        </p:txBody>
      </p:sp>
    </p:spTree>
    <p:extLst>
      <p:ext uri="{BB962C8B-B14F-4D97-AF65-F5344CB8AC3E}">
        <p14:creationId xmlns:p14="http://schemas.microsoft.com/office/powerpoint/2010/main" val="22260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728754"/>
            <a:ext cx="11315698" cy="6020389"/>
          </a:xfrm>
        </p:spPr>
        <p:txBody>
          <a:bodyPr>
            <a:noAutofit/>
          </a:bodyPr>
          <a:lstStyle/>
          <a:p>
            <a:pPr marL="3052763" indent="-3052763">
              <a:buNone/>
            </a:pPr>
            <a:r>
              <a:rPr lang="ru-RU" sz="1800" b="1" dirty="0"/>
              <a:t>Презентационная </a:t>
            </a:r>
            <a:r>
              <a:rPr lang="ru-RU" sz="1800" b="1" dirty="0" smtClean="0"/>
              <a:t>площадка </a:t>
            </a:r>
            <a:r>
              <a:rPr lang="ru-RU" sz="1800" dirty="0" smtClean="0"/>
              <a:t>– форма предъявления различными субъектами Форума </a:t>
            </a:r>
            <a:br>
              <a:rPr lang="ru-RU" sz="1800" dirty="0" smtClean="0"/>
            </a:br>
            <a:r>
              <a:rPr lang="ru-RU" sz="1800" dirty="0" smtClean="0"/>
              <a:t>успешного опыта строительства будущего.</a:t>
            </a:r>
          </a:p>
          <a:p>
            <a:pPr marL="0" indent="0">
              <a:buNone/>
            </a:pPr>
            <a:r>
              <a:rPr lang="ru-RU" sz="1800" u="sng" dirty="0" smtClean="0"/>
              <a:t>Для участия необходимо:</a:t>
            </a:r>
          </a:p>
          <a:p>
            <a:pPr marL="358775" indent="0">
              <a:buNone/>
            </a:pPr>
            <a:r>
              <a:rPr lang="ru-RU" sz="1800" dirty="0" smtClean="0"/>
              <a:t>Оформить описание успешного опыта (кейс) аспекта развития </a:t>
            </a:r>
            <a:r>
              <a:rPr lang="ru-RU" sz="1800" dirty="0"/>
              <a:t>муниципальной системы </a:t>
            </a:r>
            <a:r>
              <a:rPr lang="ru-RU" sz="1800" dirty="0" smtClean="0"/>
              <a:t>образования (МСО) </a:t>
            </a:r>
            <a:br>
              <a:rPr lang="ru-RU" sz="1800" dirty="0" smtClean="0"/>
            </a:br>
            <a:r>
              <a:rPr lang="ru-RU" sz="1800" dirty="0" smtClean="0"/>
              <a:t>как вызова из будущего</a:t>
            </a:r>
          </a:p>
          <a:p>
            <a:pPr marL="0" indent="0">
              <a:buNone/>
            </a:pPr>
            <a:r>
              <a:rPr lang="ru-RU" sz="1800" u="sng" dirty="0" smtClean="0"/>
              <a:t>На презентационной площадке</a:t>
            </a:r>
          </a:p>
          <a:p>
            <a:pPr marL="358775" indent="0">
              <a:buNone/>
            </a:pPr>
            <a:r>
              <a:rPr lang="ru-RU" sz="1800" dirty="0"/>
              <a:t>Предъявление </a:t>
            </a:r>
            <a:r>
              <a:rPr lang="ru-RU" sz="1800" dirty="0" smtClean="0"/>
              <a:t>успешного опыта развития </a:t>
            </a:r>
            <a:r>
              <a:rPr lang="ru-RU" sz="1800" dirty="0"/>
              <a:t>муниципальной системы образования</a:t>
            </a:r>
            <a:r>
              <a:rPr lang="ru-RU" sz="1800" dirty="0" smtClean="0"/>
              <a:t>, </a:t>
            </a:r>
          </a:p>
          <a:p>
            <a:pPr marL="358775" indent="0">
              <a:buNone/>
            </a:pPr>
            <a:r>
              <a:rPr lang="ru-RU" sz="1800" dirty="0" smtClean="0"/>
              <a:t>Экспертное отношение по важности, полезности и возможности распространения в МСО</a:t>
            </a:r>
          </a:p>
          <a:p>
            <a:pPr marL="0" indent="0">
              <a:buNone/>
            </a:pPr>
            <a:r>
              <a:rPr lang="ru-RU" sz="1800" u="sng" dirty="0" smtClean="0"/>
              <a:t>Ожидаемый результат</a:t>
            </a:r>
          </a:p>
          <a:p>
            <a:pPr marL="358775" indent="0">
              <a:buNone/>
            </a:pPr>
            <a:r>
              <a:rPr lang="ru-RU" sz="1800" dirty="0" smtClean="0"/>
              <a:t>Опыт инновационной деятельности</a:t>
            </a:r>
          </a:p>
          <a:p>
            <a:pPr marL="358775" indent="0">
              <a:buNone/>
            </a:pPr>
            <a:r>
              <a:rPr lang="ru-RU" sz="1800" dirty="0" smtClean="0"/>
              <a:t>Выявленные «точки роста»</a:t>
            </a:r>
            <a:r>
              <a:rPr lang="ru-RU" sz="1800" dirty="0"/>
              <a:t> развития муниципальной системы образования (МСО) </a:t>
            </a:r>
            <a:endParaRPr lang="ru-RU" sz="1800" dirty="0" smtClean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85799" y="310265"/>
            <a:ext cx="11087100" cy="418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/>
              <a:t>Проектировочный семинар «Красноярский </a:t>
            </a:r>
            <a:r>
              <a:rPr lang="ru-RU" sz="1600" dirty="0"/>
              <a:t>стандарт качества образования: контексты развития»</a:t>
            </a:r>
          </a:p>
        </p:txBody>
      </p:sp>
    </p:spTree>
    <p:extLst>
      <p:ext uri="{BB962C8B-B14F-4D97-AF65-F5344CB8AC3E}">
        <p14:creationId xmlns:p14="http://schemas.microsoft.com/office/powerpoint/2010/main" val="320475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728754"/>
            <a:ext cx="11315698" cy="6020389"/>
          </a:xfrm>
        </p:spPr>
        <p:txBody>
          <a:bodyPr>
            <a:noAutofit/>
          </a:bodyPr>
          <a:lstStyle/>
          <a:p>
            <a:pPr marL="2422525" indent="-2422525">
              <a:buNone/>
            </a:pPr>
            <a:r>
              <a:rPr lang="ru-RU" sz="1800" b="1" dirty="0" smtClean="0"/>
              <a:t>Конкурсная площадка </a:t>
            </a:r>
            <a:r>
              <a:rPr lang="ru-RU" sz="1800" dirty="0" smtClean="0"/>
              <a:t>–</a:t>
            </a:r>
            <a:r>
              <a:rPr lang="ru-RU" sz="1800" b="1" dirty="0" smtClean="0"/>
              <a:t> </a:t>
            </a:r>
            <a:r>
              <a:rPr lang="ru-RU" sz="1800" dirty="0" smtClean="0"/>
              <a:t>форма предъявления различными субъектами Форума </a:t>
            </a:r>
            <a:br>
              <a:rPr lang="ru-RU" sz="1800" dirty="0" smtClean="0"/>
            </a:br>
            <a:r>
              <a:rPr lang="ru-RU" sz="1800" dirty="0" smtClean="0"/>
              <a:t>проектов строительства будущего, в которых представлены разработка и апробация новых моделей организации образовательной деятельности, </a:t>
            </a:r>
            <a:br>
              <a:rPr lang="ru-RU" sz="1800" dirty="0" smtClean="0"/>
            </a:br>
            <a:r>
              <a:rPr lang="ru-RU" sz="1800" dirty="0" smtClean="0"/>
              <a:t>программ и технологий реализации </a:t>
            </a:r>
            <a:r>
              <a:rPr lang="ru-RU" sz="1800" dirty="0"/>
              <a:t>приоритетных </a:t>
            </a:r>
            <a:r>
              <a:rPr lang="ru-RU" sz="1800" dirty="0" smtClean="0"/>
              <a:t>задач развития МСО, </a:t>
            </a:r>
            <a:br>
              <a:rPr lang="ru-RU" sz="1800" dirty="0" smtClean="0"/>
            </a:br>
            <a:r>
              <a:rPr lang="ru-RU" sz="1800" dirty="0" smtClean="0"/>
              <a:t>а также для повышения эффективности функционирования.</a:t>
            </a:r>
          </a:p>
          <a:p>
            <a:pPr marL="0" indent="0">
              <a:buNone/>
            </a:pPr>
            <a:r>
              <a:rPr lang="ru-RU" sz="1800" u="sng" dirty="0" smtClean="0"/>
              <a:t>Для участия необходимо:</a:t>
            </a:r>
          </a:p>
          <a:p>
            <a:pPr marL="358775" indent="0">
              <a:buNone/>
            </a:pPr>
            <a:r>
              <a:rPr lang="ru-RU" sz="1800" dirty="0" smtClean="0"/>
              <a:t>Оформить проектную заявку в установленном формате</a:t>
            </a:r>
          </a:p>
          <a:p>
            <a:pPr marL="0" indent="0">
              <a:buNone/>
            </a:pPr>
            <a:r>
              <a:rPr lang="ru-RU" sz="1800" u="sng" dirty="0" smtClean="0"/>
              <a:t>На конкурсной площадке</a:t>
            </a:r>
          </a:p>
          <a:p>
            <a:pPr marL="358775" indent="0">
              <a:buNone/>
            </a:pPr>
            <a:r>
              <a:rPr lang="ru-RU" sz="1800" dirty="0" smtClean="0"/>
              <a:t>Представление проекта развития  </a:t>
            </a:r>
          </a:p>
          <a:p>
            <a:pPr marL="358775" indent="0">
              <a:buNone/>
            </a:pPr>
            <a:r>
              <a:rPr lang="ru-RU" sz="1800" dirty="0" smtClean="0"/>
              <a:t>Экспертное отношение по реализуемости проекта и важности для развития МСО</a:t>
            </a:r>
          </a:p>
          <a:p>
            <a:pPr marL="0" indent="0">
              <a:buNone/>
            </a:pPr>
            <a:r>
              <a:rPr lang="ru-RU" sz="1800" u="sng" dirty="0" smtClean="0"/>
              <a:t>Ожидаемый результат</a:t>
            </a:r>
          </a:p>
          <a:p>
            <a:pPr marL="358775" indent="0">
              <a:buNone/>
            </a:pPr>
            <a:r>
              <a:rPr lang="ru-RU" sz="1800" dirty="0" smtClean="0"/>
              <a:t>Проявление проектной культуры</a:t>
            </a:r>
          </a:p>
          <a:p>
            <a:pPr marL="358775" indent="0">
              <a:buNone/>
            </a:pPr>
            <a:r>
              <a:rPr lang="ru-RU" sz="1800" dirty="0" smtClean="0"/>
              <a:t>Статус муниципальной базовой площадки (при положительном заключении экспертов)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85799" y="310265"/>
            <a:ext cx="11087100" cy="418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/>
              <a:t>Проектировочный семинар «Красноярский </a:t>
            </a:r>
            <a:r>
              <a:rPr lang="ru-RU" sz="1600" dirty="0"/>
              <a:t>стандарт качества образования: контексты развития»</a:t>
            </a:r>
          </a:p>
        </p:txBody>
      </p:sp>
    </p:spTree>
    <p:extLst>
      <p:ext uri="{BB962C8B-B14F-4D97-AF65-F5344CB8AC3E}">
        <p14:creationId xmlns:p14="http://schemas.microsoft.com/office/powerpoint/2010/main" val="29826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728754"/>
            <a:ext cx="11315698" cy="6020389"/>
          </a:xfrm>
        </p:spPr>
        <p:txBody>
          <a:bodyPr>
            <a:noAutofit/>
          </a:bodyPr>
          <a:lstStyle/>
          <a:p>
            <a:pPr marL="2422525" indent="-2422525">
              <a:buNone/>
            </a:pPr>
            <a:r>
              <a:rPr lang="ru-RU" sz="1800" b="1" dirty="0" smtClean="0"/>
              <a:t>Площадка «Биржа» </a:t>
            </a:r>
            <a:r>
              <a:rPr lang="ru-RU" sz="1800" dirty="0" smtClean="0"/>
              <a:t>– форма предъявления различными субъектами Форума </a:t>
            </a:r>
            <a:br>
              <a:rPr lang="ru-RU" sz="1800" dirty="0" smtClean="0"/>
            </a:br>
            <a:r>
              <a:rPr lang="ru-RU" sz="1800" dirty="0" smtClean="0"/>
              <a:t>идей строительства будущего, управления развитием, управления изменениями.</a:t>
            </a:r>
          </a:p>
          <a:p>
            <a:pPr marL="0" indent="0">
              <a:buNone/>
            </a:pPr>
            <a:r>
              <a:rPr lang="ru-RU" sz="1800" u="sng" dirty="0" smtClean="0"/>
              <a:t>Для участия необходимо:</a:t>
            </a:r>
          </a:p>
          <a:p>
            <a:pPr marL="358775" indent="0">
              <a:buNone/>
            </a:pPr>
            <a:r>
              <a:rPr lang="ru-RU" sz="1800" dirty="0" smtClean="0"/>
              <a:t>Оформить идею развития и инвестиционную привлекательность (в чём выгода инвесторам от вложения интеллектуального, финансового и материального ресурса) </a:t>
            </a:r>
          </a:p>
          <a:p>
            <a:pPr marL="0" indent="0">
              <a:buNone/>
            </a:pPr>
            <a:r>
              <a:rPr lang="ru-RU" sz="1800" u="sng" dirty="0" smtClean="0"/>
              <a:t>На конкурсной площадке</a:t>
            </a:r>
          </a:p>
          <a:p>
            <a:pPr marL="358775" indent="0">
              <a:buNone/>
            </a:pPr>
            <a:r>
              <a:rPr lang="ru-RU" sz="1800" dirty="0" smtClean="0"/>
              <a:t>Представление идеи развития и аргументы инвестиционной привлекательности</a:t>
            </a:r>
          </a:p>
          <a:p>
            <a:pPr marL="358775" indent="0">
              <a:buNone/>
            </a:pPr>
            <a:r>
              <a:rPr lang="ru-RU" sz="1800" dirty="0" smtClean="0"/>
              <a:t>Экспертное отношение к идее и важности для развития МСО</a:t>
            </a:r>
          </a:p>
          <a:p>
            <a:pPr marL="0" indent="0">
              <a:buNone/>
            </a:pPr>
            <a:r>
              <a:rPr lang="ru-RU" sz="1800" u="sng" dirty="0" smtClean="0"/>
              <a:t>Ожидаемый результат</a:t>
            </a:r>
          </a:p>
          <a:p>
            <a:pPr marL="358775" indent="0">
              <a:buNone/>
            </a:pPr>
            <a:r>
              <a:rPr lang="ru-RU" sz="1800" dirty="0" smtClean="0"/>
              <a:t>Выявление инвесторов интеллектуального</a:t>
            </a:r>
            <a:r>
              <a:rPr lang="ru-RU" sz="1800" dirty="0"/>
              <a:t>, финансового и материального ресурса</a:t>
            </a:r>
            <a:endParaRPr lang="ru-RU" sz="1800" dirty="0" smtClean="0"/>
          </a:p>
          <a:p>
            <a:pPr marL="358775" indent="0">
              <a:buNone/>
            </a:pPr>
            <a:r>
              <a:rPr lang="ru-RU" sz="1800" dirty="0" smtClean="0"/>
              <a:t>Статус муниципальной базовой площадки (при положительном заключении экспертов)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85799" y="310265"/>
            <a:ext cx="11087100" cy="418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/>
              <a:t>Проектировочный семинар «Красноярский </a:t>
            </a:r>
            <a:r>
              <a:rPr lang="ru-RU" sz="1600" dirty="0"/>
              <a:t>стандарт качества образования: контексты развития»</a:t>
            </a:r>
          </a:p>
        </p:txBody>
      </p:sp>
    </p:spTree>
    <p:extLst>
      <p:ext uri="{BB962C8B-B14F-4D97-AF65-F5344CB8AC3E}">
        <p14:creationId xmlns:p14="http://schemas.microsoft.com/office/powerpoint/2010/main" val="420439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626</Words>
  <Application>Microsoft Office PowerPoint</Application>
  <PresentationFormat>Широкоэкранный</PresentationFormat>
  <Paragraphs>205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«Красноярский стандарт качества образования: контексты развития»  Проектировочный семинар  директоров общеобразовательных организаций и  учреждений дополнительного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подготовке  к конференции АСДГ и Красноярском Образовательном Форуме </dc:title>
  <dc:creator>kab302_teacher</dc:creator>
  <cp:lastModifiedBy>kab302_teacher</cp:lastModifiedBy>
  <cp:revision>35</cp:revision>
  <dcterms:created xsi:type="dcterms:W3CDTF">2019-09-28T08:52:53Z</dcterms:created>
  <dcterms:modified xsi:type="dcterms:W3CDTF">2019-10-12T07:06:34Z</dcterms:modified>
</cp:coreProperties>
</file>