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50.jpeg" ContentType="image/jpeg"/>
  <Override PartName="/ppt/media/image1.jpeg" ContentType="image/jpeg"/>
  <Override PartName="/ppt/media/image2.jpeg" ContentType="image/jpeg"/>
  <Override PartName="/ppt/media/image52.jpeg" ContentType="image/jpeg"/>
  <Override PartName="/ppt/media/image30.jpeg" ContentType="image/jpeg"/>
  <Override PartName="/ppt/media/image3.jpeg" ContentType="image/jpeg"/>
  <Override PartName="/ppt/media/image4.jpeg" ContentType="image/jpeg"/>
  <Override PartName="/ppt/media/image18.png" ContentType="image/png"/>
  <Override PartName="/ppt/media/image53.jpeg" ContentType="image/jpeg"/>
  <Override PartName="/ppt/media/image31.jpeg" ContentType="image/jpeg"/>
  <Override PartName="/ppt/media/image5.jpeg" ContentType="image/jpeg"/>
  <Override PartName="/ppt/media/image10.jpeg" ContentType="image/jpeg"/>
  <Override PartName="/ppt/media/image32.jpeg" ContentType="image/jpeg"/>
  <Override PartName="/ppt/media/image54.jpeg" ContentType="image/jpeg"/>
  <Override PartName="/ppt/media/image6.jpeg" ContentType="image/jpeg"/>
  <Override PartName="/ppt/media/image11.jpeg" ContentType="image/jpeg"/>
  <Override PartName="/ppt/media/image33.jpeg" ContentType="image/jpeg"/>
  <Override PartName="/ppt/media/image7.jpeg" ContentType="image/jpeg"/>
  <Override PartName="/ppt/media/image12.jpeg" ContentType="image/jpeg"/>
  <Override PartName="/ppt/media/image34.jpeg" ContentType="image/jpeg"/>
  <Override PartName="/ppt/media/image56.jpeg" ContentType="image/jpeg"/>
  <Override PartName="/ppt/media/image8.jpeg" ContentType="image/jpeg"/>
  <Override PartName="/ppt/media/image13.jpeg" ContentType="image/jpeg"/>
  <Override PartName="/ppt/media/image35.jpeg" ContentType="image/jpeg"/>
  <Override PartName="/ppt/media/image9.jpeg" ContentType="image/jpeg"/>
  <Override PartName="/ppt/media/image14.jpeg" ContentType="image/jpeg"/>
  <Override PartName="/ppt/media/image36.jpeg" ContentType="image/jpeg"/>
  <Override PartName="/ppt/media/image15.png" ContentType="image/png"/>
  <Override PartName="/ppt/media/image23.jpeg" ContentType="image/jpeg"/>
  <Override PartName="/ppt/media/image45.jpeg" ContentType="image/jpeg"/>
  <Override PartName="/ppt/media/image16.jpeg" ContentType="image/jpeg"/>
  <Override PartName="/ppt/media/image38.jpeg" ContentType="image/jpeg"/>
  <Override PartName="/ppt/media/image17.jpeg" ContentType="image/jpeg"/>
  <Override PartName="/ppt/media/image39.jpeg" ContentType="image/jpeg"/>
  <Override PartName="/ppt/media/image19.jpeg" ContentType="image/jpeg"/>
  <Override PartName="/ppt/media/image20.jpeg" ContentType="image/jpeg"/>
  <Override PartName="/ppt/media/image42.jpeg" ContentType="image/jpeg"/>
  <Override PartName="/ppt/media/image21.jpeg" ContentType="image/jpeg"/>
  <Override PartName="/ppt/media/image43.jpeg" ContentType="image/jpeg"/>
  <Override PartName="/ppt/media/image22.jpeg" ContentType="image/jpeg"/>
  <Override PartName="/ppt/media/image44.jpeg" ContentType="image/jpeg"/>
  <Override PartName="/ppt/media/image24.jpeg" ContentType="image/jpeg"/>
  <Override PartName="/ppt/media/image46.jpeg" ContentType="image/jpeg"/>
  <Override PartName="/ppt/media/image25.jpeg" ContentType="image/jpeg"/>
  <Override PartName="/ppt/media/image47.jpeg" ContentType="image/jpeg"/>
  <Override PartName="/ppt/media/image26.jpeg" ContentType="image/jpeg"/>
  <Override PartName="/ppt/media/image48.jpeg" ContentType="image/jpeg"/>
  <Override PartName="/ppt/media/image27.jpeg" ContentType="image/jpeg"/>
  <Override PartName="/ppt/media/image49.jpeg" ContentType="image/jpeg"/>
  <Override PartName="/ppt/media/image55.png" ContentType="image/png"/>
  <Override PartName="/ppt/media/image28.jpeg" ContentType="image/jpeg"/>
  <Override PartName="/ppt/media/image29.jpeg" ContentType="image/jpeg"/>
  <Override PartName="/ppt/media/image37.jpeg" ContentType="image/jpeg"/>
  <Override PartName="/ppt/media/image40.jpeg" ContentType="image/jpeg"/>
  <Override PartName="/ppt/media/image41.jpeg" ContentType="image/jpeg"/>
  <Override PartName="/ppt/media/image51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9B970EA-D9E2-4263-ADA3-18C2E5FCB18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9079118-888B-43C8-BDC4-5C6A1293455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218C7B0-85D5-4168-8E33-4ACC3D35332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0FCEA18-9DC0-4FA1-B587-36162FE39CD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A39F264-1E89-481A-9260-2E5DCFC8887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5B944BD-C787-46E5-AE5F-B212EC00466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6C08D1E-BDA6-4FF6-869F-17D03CF487B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3E412D8-D91E-4686-8ED6-F0EDD82C03D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25E05EB-E5C8-421F-B38F-E79CB742456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F33A7F2-4652-4291-8F41-322CB31E195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8A2AA07-CA5E-4F49-A745-05B2531AF29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48E44C5-D1C8-4E5C-8A1D-0982802B4E7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951201B-BB1D-48C4-9F3C-4FE14834785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37A41EA-AA92-4D83-BD82-00497069E51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54E6850-3331-4F11-9296-BB84FD3FBAF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03952A3-7EAC-4FA4-97DA-3DDD29DB08B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A95E1C7-BD75-4543-8131-F8AFC77AD61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085F370-146B-460D-96A1-4C7797A1738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77131CB-9C27-4849-A764-2FCDE5C939A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19B3A9D-6E12-4343-A1EB-F70B55320BE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5D1067A-4A34-42DF-B1A7-33A005DD724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F1FD7EE-F8C2-4314-923F-8457DB9EB6A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0CF10A6-1FC3-472C-A15D-8F1C1C52560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2514FB8-781D-4962-981B-98D65B96D59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FE8A0CA-6684-478D-896B-F9955D6661FB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CF5E43A-90D4-4A87-A391-3750A4D27907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" Target="slide2.xml"/><Relationship Id="rId2" Type="http://schemas.openxmlformats.org/officeDocument/2006/relationships/image" Target="../media/image1.jpeg"/><Relationship Id="rId3" Type="http://schemas.openxmlformats.org/officeDocument/2006/relationships/slide" Target="slide3.xml"/><Relationship Id="rId4" Type="http://schemas.openxmlformats.org/officeDocument/2006/relationships/image" Target="../media/image2.jpeg"/><Relationship Id="rId5" Type="http://schemas.openxmlformats.org/officeDocument/2006/relationships/slide" Target="slide5.xml"/><Relationship Id="rId6" Type="http://schemas.openxmlformats.org/officeDocument/2006/relationships/image" Target="../media/image3.jpeg"/><Relationship Id="rId7" Type="http://schemas.openxmlformats.org/officeDocument/2006/relationships/slide" Target="slide4.xml"/><Relationship Id="rId8" Type="http://schemas.openxmlformats.org/officeDocument/2006/relationships/image" Target="../media/image4.jpeg"/><Relationship Id="rId9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slide" Target="slide1.xml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10.jpeg"/><Relationship Id="rId8" Type="http://schemas.openxmlformats.org/officeDocument/2006/relationships/image" Target="../media/image11.jpeg"/><Relationship Id="rId9" Type="http://schemas.openxmlformats.org/officeDocument/2006/relationships/image" Target="../media/image12.jpeg"/><Relationship Id="rId10" Type="http://schemas.openxmlformats.org/officeDocument/2006/relationships/image" Target="../media/image13.jpeg"/><Relationship Id="rId11" Type="http://schemas.openxmlformats.org/officeDocument/2006/relationships/image" Target="../media/image14.jpeg"/><Relationship Id="rId12" Type="http://schemas.openxmlformats.org/officeDocument/2006/relationships/image" Target="../media/image15.png"/><Relationship Id="rId13" Type="http://schemas.openxmlformats.org/officeDocument/2006/relationships/image" Target="../media/image16.jpeg"/><Relationship Id="rId14" Type="http://schemas.openxmlformats.org/officeDocument/2006/relationships/image" Target="../media/image17.jpeg"/><Relationship Id="rId15" Type="http://schemas.openxmlformats.org/officeDocument/2006/relationships/image" Target="../media/image18.png"/><Relationship Id="rId16" Type="http://schemas.openxmlformats.org/officeDocument/2006/relationships/image" Target="../media/image19.jpeg"/><Relationship Id="rId17" Type="http://schemas.openxmlformats.org/officeDocument/2006/relationships/image" Target="../media/image20.jpeg"/><Relationship Id="rId18" Type="http://schemas.openxmlformats.org/officeDocument/2006/relationships/image" Target="../media/image21.jpeg"/><Relationship Id="rId19" Type="http://schemas.openxmlformats.org/officeDocument/2006/relationships/image" Target="../media/image22.jpeg"/><Relationship Id="rId20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23.jpeg"/><Relationship Id="rId3" Type="http://schemas.openxmlformats.org/officeDocument/2006/relationships/image" Target="../media/image24.jpeg"/><Relationship Id="rId4" Type="http://schemas.openxmlformats.org/officeDocument/2006/relationships/slide" Target="slide1.xml"/><Relationship Id="rId5" Type="http://schemas.openxmlformats.org/officeDocument/2006/relationships/image" Target="../media/image8.jpeg"/><Relationship Id="rId6" Type="http://schemas.openxmlformats.org/officeDocument/2006/relationships/image" Target="../media/image25.jpeg"/><Relationship Id="rId7" Type="http://schemas.openxmlformats.org/officeDocument/2006/relationships/image" Target="../media/image26.jpeg"/><Relationship Id="rId8" Type="http://schemas.openxmlformats.org/officeDocument/2006/relationships/image" Target="../media/image27.jpeg"/><Relationship Id="rId9" Type="http://schemas.openxmlformats.org/officeDocument/2006/relationships/image" Target="../media/image28.jpeg"/><Relationship Id="rId10" Type="http://schemas.openxmlformats.org/officeDocument/2006/relationships/image" Target="../media/image29.jpeg"/><Relationship Id="rId11" Type="http://schemas.openxmlformats.org/officeDocument/2006/relationships/image" Target="../media/image30.jpeg"/><Relationship Id="rId12" Type="http://schemas.openxmlformats.org/officeDocument/2006/relationships/image" Target="../media/image31.jpeg"/><Relationship Id="rId13" Type="http://schemas.openxmlformats.org/officeDocument/2006/relationships/image" Target="../media/image32.jpeg"/><Relationship Id="rId14" Type="http://schemas.openxmlformats.org/officeDocument/2006/relationships/image" Target="../media/image33.jpeg"/><Relationship Id="rId15" Type="http://schemas.openxmlformats.org/officeDocument/2006/relationships/image" Target="../media/image34.jpeg"/><Relationship Id="rId16" Type="http://schemas.openxmlformats.org/officeDocument/2006/relationships/image" Target="../media/image35.jpeg"/><Relationship Id="rId17" Type="http://schemas.openxmlformats.org/officeDocument/2006/relationships/image" Target="../media/image36.jpeg"/><Relationship Id="rId18" Type="http://schemas.openxmlformats.org/officeDocument/2006/relationships/image" Target="../media/image37.jpeg"/><Relationship Id="rId19" Type="http://schemas.openxmlformats.org/officeDocument/2006/relationships/image" Target="../media/image38.jpeg"/><Relationship Id="rId20" Type="http://schemas.openxmlformats.org/officeDocument/2006/relationships/image" Target="../media/image39.jpeg"/><Relationship Id="rId21" Type="http://schemas.openxmlformats.org/officeDocument/2006/relationships/image" Target="../media/image40.jpeg"/><Relationship Id="rId22" Type="http://schemas.openxmlformats.org/officeDocument/2006/relationships/image" Target="../media/image41.jpeg"/><Relationship Id="rId23" Type="http://schemas.openxmlformats.org/officeDocument/2006/relationships/image" Target="../media/image42.jpeg"/><Relationship Id="rId24" Type="http://schemas.openxmlformats.org/officeDocument/2006/relationships/image" Target="../media/image43.jpeg"/><Relationship Id="rId25" Type="http://schemas.openxmlformats.org/officeDocument/2006/relationships/image" Target="../media/image44.jpeg"/><Relationship Id="rId26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5.jpeg"/><Relationship Id="rId2" Type="http://schemas.openxmlformats.org/officeDocument/2006/relationships/image" Target="../media/image5.jpeg"/><Relationship Id="rId3" Type="http://schemas.openxmlformats.org/officeDocument/2006/relationships/slide" Target="slide1.xml"/><Relationship Id="rId4" Type="http://schemas.openxmlformats.org/officeDocument/2006/relationships/image" Target="../media/image8.jpeg"/><Relationship Id="rId5" Type="http://schemas.openxmlformats.org/officeDocument/2006/relationships/image" Target="../media/image46.jpeg"/><Relationship Id="rId6" Type="http://schemas.openxmlformats.org/officeDocument/2006/relationships/image" Target="../media/image47.jpeg"/><Relationship Id="rId7" Type="http://schemas.openxmlformats.org/officeDocument/2006/relationships/image" Target="../media/image48.jpeg"/><Relationship Id="rId8" Type="http://schemas.openxmlformats.org/officeDocument/2006/relationships/image" Target="../media/image49.jpeg"/><Relationship Id="rId9" Type="http://schemas.openxmlformats.org/officeDocument/2006/relationships/image" Target="../media/image50.jpeg"/><Relationship Id="rId10" Type="http://schemas.openxmlformats.org/officeDocument/2006/relationships/image" Target="../media/image51.png"/><Relationship Id="rId11" Type="http://schemas.openxmlformats.org/officeDocument/2006/relationships/image" Target="../media/image52.jpeg"/><Relationship Id="rId1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" Target="slide1.xml"/><Relationship Id="rId3" Type="http://schemas.openxmlformats.org/officeDocument/2006/relationships/image" Target="../media/image8.jpeg"/><Relationship Id="rId4" Type="http://schemas.openxmlformats.org/officeDocument/2006/relationships/image" Target="../media/image53.jpeg"/><Relationship Id="rId5" Type="http://schemas.openxmlformats.org/officeDocument/2006/relationships/image" Target="../media/image54.jpeg"/><Relationship Id="rId6" Type="http://schemas.openxmlformats.org/officeDocument/2006/relationships/image" Target="../media/image55.png"/><Relationship Id="rId7" Type="http://schemas.openxmlformats.org/officeDocument/2006/relationships/image" Target="../media/image56.jpeg"/><Relationship Id="rId8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6880" y="132840"/>
            <a:ext cx="11240280" cy="12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4400" spc="-1" strike="noStrike">
                <a:solidFill>
                  <a:srgbClr val="0037a4"/>
                </a:solidFill>
                <a:latin typeface="Franklin Gothic Demi Cond"/>
              </a:rPr>
              <a:t>Проект «Школа  Минпросвещения России»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4" name="Рисунок 3" descr="">
            <a:hlinkClick r:id="rId1" action="ppaction://hlinksldjump"/>
          </p:cNvPr>
          <p:cNvPicPr/>
          <p:nvPr/>
        </p:nvPicPr>
        <p:blipFill>
          <a:blip r:embed="rId2"/>
          <a:stretch/>
        </p:blipFill>
        <p:spPr>
          <a:xfrm>
            <a:off x="2858040" y="1440360"/>
            <a:ext cx="2879280" cy="2879280"/>
          </a:xfrm>
          <a:prstGeom prst="rect">
            <a:avLst/>
          </a:prstGeom>
          <a:ln w="0">
            <a:noFill/>
          </a:ln>
        </p:spPr>
      </p:pic>
      <p:pic>
        <p:nvPicPr>
          <p:cNvPr id="85" name="Рисунок 7" descr="">
            <a:hlinkClick r:id="rId3" action="ppaction://hlinksldjump"/>
          </p:cNvPr>
          <p:cNvPicPr/>
          <p:nvPr/>
        </p:nvPicPr>
        <p:blipFill>
          <a:blip r:embed="rId4"/>
          <a:stretch/>
        </p:blipFill>
        <p:spPr>
          <a:xfrm>
            <a:off x="5993280" y="3648600"/>
            <a:ext cx="2879280" cy="2879280"/>
          </a:xfrm>
          <a:prstGeom prst="rect">
            <a:avLst/>
          </a:prstGeom>
          <a:ln w="0">
            <a:noFill/>
          </a:ln>
        </p:spPr>
      </p:pic>
      <p:pic>
        <p:nvPicPr>
          <p:cNvPr id="86" name="Рисунок 8" descr="">
            <a:hlinkClick r:id="rId5" action="ppaction://hlinksldjump"/>
          </p:cNvPr>
          <p:cNvPicPr/>
          <p:nvPr/>
        </p:nvPicPr>
        <p:blipFill>
          <a:blip r:embed="rId6"/>
          <a:stretch/>
        </p:blipFill>
        <p:spPr>
          <a:xfrm>
            <a:off x="341640" y="3625560"/>
            <a:ext cx="2879280" cy="2879280"/>
          </a:xfrm>
          <a:prstGeom prst="rect">
            <a:avLst/>
          </a:prstGeom>
          <a:ln w="0">
            <a:noFill/>
          </a:ln>
        </p:spPr>
      </p:pic>
      <p:pic>
        <p:nvPicPr>
          <p:cNvPr id="87" name="Рисунок 10" descr="">
            <a:hlinkClick r:id="rId7" action="ppaction://hlinksldjump"/>
          </p:cNvPr>
          <p:cNvPicPr/>
          <p:nvPr/>
        </p:nvPicPr>
        <p:blipFill>
          <a:blip r:embed="rId8"/>
          <a:stretch/>
        </p:blipFill>
        <p:spPr>
          <a:xfrm>
            <a:off x="8779320" y="1377720"/>
            <a:ext cx="2879280" cy="2879280"/>
          </a:xfrm>
          <a:prstGeom prst="rect">
            <a:avLst/>
          </a:prstGeom>
          <a:ln w="0">
            <a:noFill/>
          </a:ln>
        </p:spPr>
      </p:pic>
      <p:sp>
        <p:nvSpPr>
          <p:cNvPr id="88" name="Прямоугольник 4"/>
          <p:cNvSpPr/>
          <p:nvPr/>
        </p:nvSpPr>
        <p:spPr>
          <a:xfrm>
            <a:off x="880920" y="169560"/>
            <a:ext cx="10492560" cy="435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chemeClr val="lt1"/>
                </a:solidFill>
                <a:latin typeface="Times New Roman"/>
                <a:ea typeface="DejaVu Sans"/>
              </a:rPr>
              <a:t>МАОУ «Средняя школа №45»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Объект 17" descr=""/>
          <p:cNvPicPr/>
          <p:nvPr/>
        </p:nvPicPr>
        <p:blipFill>
          <a:blip r:embed="rId1"/>
          <a:stretch/>
        </p:blipFill>
        <p:spPr>
          <a:xfrm>
            <a:off x="-3612600" y="-670680"/>
            <a:ext cx="7956360" cy="7956360"/>
          </a:xfrm>
          <a:prstGeom prst="rect">
            <a:avLst/>
          </a:prstGeom>
          <a:ln w="0">
            <a:noFill/>
          </a:ln>
        </p:spPr>
      </p:pic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82200" y="1644480"/>
            <a:ext cx="11001240" cy="4827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1" name="Рисунок 20" descr=""/>
          <p:cNvPicPr/>
          <p:nvPr/>
        </p:nvPicPr>
        <p:blipFill>
          <a:blip r:embed="rId2"/>
          <a:stretch/>
        </p:blipFill>
        <p:spPr>
          <a:xfrm>
            <a:off x="4484880" y="94320"/>
            <a:ext cx="5953680" cy="1549440"/>
          </a:xfrm>
          <a:prstGeom prst="rect">
            <a:avLst/>
          </a:prstGeom>
          <a:ln w="0">
            <a:noFill/>
          </a:ln>
        </p:spPr>
      </p:pic>
      <p:pic>
        <p:nvPicPr>
          <p:cNvPr id="92" name="Рисунок 21" descr=""/>
          <p:cNvPicPr/>
          <p:nvPr/>
        </p:nvPicPr>
        <p:blipFill>
          <a:blip r:embed="rId3"/>
          <a:stretch/>
        </p:blipFill>
        <p:spPr>
          <a:xfrm>
            <a:off x="9300960" y="-258840"/>
            <a:ext cx="2879280" cy="2879280"/>
          </a:xfrm>
          <a:prstGeom prst="rect">
            <a:avLst/>
          </a:prstGeom>
          <a:ln w="0">
            <a:noFill/>
          </a:ln>
        </p:spPr>
      </p:pic>
      <p:pic>
        <p:nvPicPr>
          <p:cNvPr id="93" name="Рисунок 22" descr="">
            <a:hlinkClick r:id="rId4" action="ppaction://hlinksldjump"/>
          </p:cNvPr>
          <p:cNvPicPr/>
          <p:nvPr/>
        </p:nvPicPr>
        <p:blipFill>
          <a:blip r:embed="rId5"/>
          <a:stretch/>
        </p:blipFill>
        <p:spPr>
          <a:xfrm>
            <a:off x="10439280" y="5432040"/>
            <a:ext cx="1425240" cy="1425240"/>
          </a:xfrm>
          <a:prstGeom prst="rect">
            <a:avLst/>
          </a:prstGeom>
          <a:ln w="0">
            <a:noFill/>
          </a:ln>
        </p:spPr>
      </p:pic>
      <p:sp>
        <p:nvSpPr>
          <p:cNvPr id="94" name="Прямоугольник 1"/>
          <p:cNvSpPr/>
          <p:nvPr/>
        </p:nvSpPr>
        <p:spPr>
          <a:xfrm>
            <a:off x="2444040" y="1435680"/>
            <a:ext cx="2135880" cy="5238000"/>
          </a:xfrm>
          <a:prstGeom prst="rect">
            <a:avLst/>
          </a:prstGeom>
          <a:solidFill>
            <a:srgbClr val="cc99ff">
              <a:alpha val="34000"/>
            </a:srgb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1f4e79"/>
              </a:buClr>
              <a:buFont typeface="OpenSymbol"/>
              <a:buAutoNum type="arabicPeriod"/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Система партнерства и сотрудничества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2. Система работы с одаренными учащимися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3. Наставничество дети – дети, дети – родители, дети + учителя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4. Открытые уроки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5. Система поощрения учителей и учащихся за достижения (материальная и нематериальная)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6. Предпрофильное обучение с 5 класса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Прямоугольник 2"/>
          <p:cNvSpPr/>
          <p:nvPr/>
        </p:nvSpPr>
        <p:spPr>
          <a:xfrm>
            <a:off x="5048640" y="1465200"/>
            <a:ext cx="2161440" cy="5186520"/>
          </a:xfrm>
          <a:prstGeom prst="rect">
            <a:avLst/>
          </a:prstGeom>
          <a:solidFill>
            <a:srgbClr val="cc99ff">
              <a:alpha val="32000"/>
            </a:srgb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Проект « Я педагог» – педагогический класс.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Проект «Урок в городе»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Проект «Школа роста и развития СМАРТ»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Прямоугольник 3"/>
          <p:cNvSpPr/>
          <p:nvPr/>
        </p:nvSpPr>
        <p:spPr>
          <a:xfrm>
            <a:off x="7618680" y="1486800"/>
            <a:ext cx="2161440" cy="5186520"/>
          </a:xfrm>
          <a:prstGeom prst="rect">
            <a:avLst/>
          </a:prstGeom>
          <a:solidFill>
            <a:srgbClr val="cc99ff">
              <a:alpha val="29000"/>
            </a:srgb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Открытые уроки и образовательные эксперименты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КУБОРО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Тематические недели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Стипендия лучшим ученикам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Подарочные сертификаты в школьный интернет-магазин за достижения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Прямоугольник 4"/>
          <p:cNvSpPr/>
          <p:nvPr/>
        </p:nvSpPr>
        <p:spPr>
          <a:xfrm>
            <a:off x="2597760" y="1644480"/>
            <a:ext cx="1886400" cy="4143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400" spc="-1" strike="noStrike" u="sng">
                <a:solidFill>
                  <a:schemeClr val="lt1"/>
                </a:solidFill>
                <a:uFillTx/>
                <a:latin typeface="Times New Roman"/>
                <a:ea typeface="DejaVu Sans"/>
              </a:rPr>
              <a:t>Управленческие решения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Прямоугольник 5"/>
          <p:cNvSpPr/>
          <p:nvPr/>
        </p:nvSpPr>
        <p:spPr>
          <a:xfrm>
            <a:off x="5195880" y="1644480"/>
            <a:ext cx="1853640" cy="4143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 u="sng">
                <a:solidFill>
                  <a:schemeClr val="lt1"/>
                </a:solidFill>
                <a:uFillTx/>
                <a:latin typeface="Times New Roman"/>
                <a:ea typeface="DejaVu Sans"/>
              </a:rPr>
              <a:t>Проекты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Прямоугольник 6"/>
          <p:cNvSpPr/>
          <p:nvPr/>
        </p:nvSpPr>
        <p:spPr>
          <a:xfrm>
            <a:off x="7819560" y="1644480"/>
            <a:ext cx="1774080" cy="4143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 u="sng">
                <a:solidFill>
                  <a:schemeClr val="lt1"/>
                </a:solidFill>
                <a:uFillTx/>
                <a:latin typeface="Times New Roman"/>
                <a:ea typeface="DejaVu Sans"/>
              </a:rPr>
              <a:t>Мероприятия</a:t>
            </a:r>
            <a:r>
              <a:rPr b="0" lang="ru-RU" sz="1800" spc="-1" strike="noStrike">
                <a:solidFill>
                  <a:schemeClr val="lt1"/>
                </a:solidFill>
                <a:latin typeface="Calibri"/>
                <a:ea typeface="DejaVu Sans"/>
              </a:rPr>
              <a:t>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Прямоугольник 7"/>
          <p:cNvSpPr/>
          <p:nvPr/>
        </p:nvSpPr>
        <p:spPr>
          <a:xfrm>
            <a:off x="1350360" y="333360"/>
            <a:ext cx="4255200" cy="4899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chemeClr val="lt1"/>
                </a:solidFill>
                <a:latin typeface="Times New Roman"/>
                <a:ea typeface="DejaVu Sans"/>
              </a:rPr>
              <a:t>МАОУ «Средняя школа №45»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1" name="Рисунок 8" descr=""/>
          <p:cNvPicPr/>
          <p:nvPr/>
        </p:nvPicPr>
        <p:blipFill>
          <a:blip r:embed="rId6"/>
          <a:stretch/>
        </p:blipFill>
        <p:spPr>
          <a:xfrm>
            <a:off x="1776960" y="5803200"/>
            <a:ext cx="925920" cy="790920"/>
          </a:xfrm>
          <a:prstGeom prst="rect">
            <a:avLst/>
          </a:prstGeom>
          <a:ln w="0">
            <a:noFill/>
          </a:ln>
        </p:spPr>
      </p:pic>
      <p:pic>
        <p:nvPicPr>
          <p:cNvPr id="102" name="Рисунок 9" descr=""/>
          <p:cNvPicPr/>
          <p:nvPr/>
        </p:nvPicPr>
        <p:blipFill>
          <a:blip r:embed="rId7"/>
          <a:stretch/>
        </p:blipFill>
        <p:spPr>
          <a:xfrm>
            <a:off x="2796120" y="5806080"/>
            <a:ext cx="790920" cy="790920"/>
          </a:xfrm>
          <a:prstGeom prst="rect">
            <a:avLst/>
          </a:prstGeom>
          <a:ln w="0">
            <a:noFill/>
          </a:ln>
        </p:spPr>
      </p:pic>
      <p:pic>
        <p:nvPicPr>
          <p:cNvPr id="103" name="Рисунок 10" descr=""/>
          <p:cNvPicPr/>
          <p:nvPr/>
        </p:nvPicPr>
        <p:blipFill>
          <a:blip r:embed="rId8"/>
          <a:stretch/>
        </p:blipFill>
        <p:spPr>
          <a:xfrm>
            <a:off x="2883600" y="6496200"/>
            <a:ext cx="614520" cy="154440"/>
          </a:xfrm>
          <a:prstGeom prst="rect">
            <a:avLst/>
          </a:prstGeom>
          <a:ln w="0">
            <a:noFill/>
          </a:ln>
        </p:spPr>
      </p:pic>
      <p:pic>
        <p:nvPicPr>
          <p:cNvPr id="104" name="Рисунок 11" descr=""/>
          <p:cNvPicPr/>
          <p:nvPr/>
        </p:nvPicPr>
        <p:blipFill>
          <a:blip r:embed="rId9"/>
          <a:stretch/>
        </p:blipFill>
        <p:spPr>
          <a:xfrm>
            <a:off x="3674880" y="6129000"/>
            <a:ext cx="789840" cy="443880"/>
          </a:xfrm>
          <a:prstGeom prst="rect">
            <a:avLst/>
          </a:prstGeom>
          <a:ln w="0">
            <a:noFill/>
          </a:ln>
        </p:spPr>
      </p:pic>
      <p:pic>
        <p:nvPicPr>
          <p:cNvPr id="105" name="Рисунок 12" descr=""/>
          <p:cNvPicPr/>
          <p:nvPr/>
        </p:nvPicPr>
        <p:blipFill>
          <a:blip r:embed="rId10"/>
          <a:stretch/>
        </p:blipFill>
        <p:spPr>
          <a:xfrm>
            <a:off x="4648680" y="5840640"/>
            <a:ext cx="789840" cy="789840"/>
          </a:xfrm>
          <a:prstGeom prst="rect">
            <a:avLst/>
          </a:prstGeom>
          <a:ln w="0">
            <a:noFill/>
          </a:ln>
        </p:spPr>
      </p:pic>
      <p:pic>
        <p:nvPicPr>
          <p:cNvPr id="106" name="Рисунок 13" descr=""/>
          <p:cNvPicPr/>
          <p:nvPr/>
        </p:nvPicPr>
        <p:blipFill>
          <a:blip r:embed="rId11"/>
          <a:stretch/>
        </p:blipFill>
        <p:spPr>
          <a:xfrm>
            <a:off x="5507280" y="5834880"/>
            <a:ext cx="1009800" cy="789840"/>
          </a:xfrm>
          <a:prstGeom prst="rect">
            <a:avLst/>
          </a:prstGeom>
          <a:ln w="0">
            <a:noFill/>
          </a:ln>
        </p:spPr>
      </p:pic>
      <p:pic>
        <p:nvPicPr>
          <p:cNvPr id="107" name="Рисунок 14" descr=""/>
          <p:cNvPicPr/>
          <p:nvPr/>
        </p:nvPicPr>
        <p:blipFill>
          <a:blip r:embed="rId12"/>
          <a:stretch/>
        </p:blipFill>
        <p:spPr>
          <a:xfrm>
            <a:off x="6603840" y="5808240"/>
            <a:ext cx="777960" cy="919800"/>
          </a:xfrm>
          <a:prstGeom prst="rect">
            <a:avLst/>
          </a:prstGeom>
          <a:ln w="0">
            <a:noFill/>
          </a:ln>
        </p:spPr>
      </p:pic>
      <p:pic>
        <p:nvPicPr>
          <p:cNvPr id="108" name="Рисунок 15" descr=""/>
          <p:cNvPicPr/>
          <p:nvPr/>
        </p:nvPicPr>
        <p:blipFill>
          <a:blip r:embed="rId13"/>
          <a:stretch/>
        </p:blipFill>
        <p:spPr>
          <a:xfrm>
            <a:off x="7516800" y="5834880"/>
            <a:ext cx="878760" cy="765360"/>
          </a:xfrm>
          <a:prstGeom prst="rect">
            <a:avLst/>
          </a:prstGeom>
          <a:ln w="0">
            <a:noFill/>
          </a:ln>
        </p:spPr>
      </p:pic>
      <p:pic>
        <p:nvPicPr>
          <p:cNvPr id="109" name="Рисунок 16" descr=""/>
          <p:cNvPicPr/>
          <p:nvPr/>
        </p:nvPicPr>
        <p:blipFill>
          <a:blip r:embed="rId14"/>
          <a:stretch/>
        </p:blipFill>
        <p:spPr>
          <a:xfrm>
            <a:off x="8496000" y="5831640"/>
            <a:ext cx="878760" cy="768600"/>
          </a:xfrm>
          <a:prstGeom prst="rect">
            <a:avLst/>
          </a:prstGeom>
          <a:ln w="0">
            <a:noFill/>
          </a:ln>
        </p:spPr>
      </p:pic>
      <p:pic>
        <p:nvPicPr>
          <p:cNvPr id="110" name="Рисунок 18" descr=""/>
          <p:cNvPicPr/>
          <p:nvPr/>
        </p:nvPicPr>
        <p:blipFill>
          <a:blip r:embed="rId15"/>
          <a:stretch/>
        </p:blipFill>
        <p:spPr>
          <a:xfrm>
            <a:off x="5442480" y="3574080"/>
            <a:ext cx="2073960" cy="693360"/>
          </a:xfrm>
          <a:prstGeom prst="rect">
            <a:avLst/>
          </a:prstGeom>
          <a:ln w="0">
            <a:noFill/>
          </a:ln>
        </p:spPr>
      </p:pic>
      <p:pic>
        <p:nvPicPr>
          <p:cNvPr id="111" name="Рисунок 23" descr=""/>
          <p:cNvPicPr/>
          <p:nvPr/>
        </p:nvPicPr>
        <p:blipFill>
          <a:blip r:embed="rId16"/>
          <a:stretch/>
        </p:blipFill>
        <p:spPr>
          <a:xfrm>
            <a:off x="4685040" y="4441680"/>
            <a:ext cx="1035360" cy="481680"/>
          </a:xfrm>
          <a:prstGeom prst="rect">
            <a:avLst/>
          </a:prstGeom>
          <a:ln w="0">
            <a:noFill/>
          </a:ln>
        </p:spPr>
      </p:pic>
      <p:pic>
        <p:nvPicPr>
          <p:cNvPr id="112" name="Рисунок 24" descr=""/>
          <p:cNvPicPr/>
          <p:nvPr/>
        </p:nvPicPr>
        <p:blipFill>
          <a:blip r:embed="rId17"/>
          <a:stretch/>
        </p:blipFill>
        <p:spPr>
          <a:xfrm>
            <a:off x="5300640" y="5057640"/>
            <a:ext cx="804960" cy="594000"/>
          </a:xfrm>
          <a:prstGeom prst="rect">
            <a:avLst/>
          </a:prstGeom>
          <a:ln w="0">
            <a:noFill/>
          </a:ln>
        </p:spPr>
      </p:pic>
      <p:pic>
        <p:nvPicPr>
          <p:cNvPr id="113" name="Рисунок 25" descr=""/>
          <p:cNvPicPr/>
          <p:nvPr/>
        </p:nvPicPr>
        <p:blipFill>
          <a:blip r:embed="rId18"/>
          <a:stretch/>
        </p:blipFill>
        <p:spPr>
          <a:xfrm>
            <a:off x="6358320" y="5284080"/>
            <a:ext cx="1418040" cy="331920"/>
          </a:xfrm>
          <a:prstGeom prst="rect">
            <a:avLst/>
          </a:prstGeom>
          <a:ln w="0">
            <a:noFill/>
          </a:ln>
        </p:spPr>
      </p:pic>
      <p:pic>
        <p:nvPicPr>
          <p:cNvPr id="114" name="Рисунок 26" descr=""/>
          <p:cNvPicPr/>
          <p:nvPr/>
        </p:nvPicPr>
        <p:blipFill>
          <a:blip r:embed="rId19"/>
          <a:stretch/>
        </p:blipFill>
        <p:spPr>
          <a:xfrm>
            <a:off x="9936360" y="2350080"/>
            <a:ext cx="2089800" cy="2089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Объект 17" descr=""/>
          <p:cNvPicPr/>
          <p:nvPr/>
        </p:nvPicPr>
        <p:blipFill>
          <a:blip r:embed="rId1"/>
          <a:stretch/>
        </p:blipFill>
        <p:spPr>
          <a:xfrm>
            <a:off x="-3612600" y="-670680"/>
            <a:ext cx="7956360" cy="7956360"/>
          </a:xfrm>
          <a:prstGeom prst="rect">
            <a:avLst/>
          </a:prstGeom>
          <a:ln w="0">
            <a:noFill/>
          </a:ln>
        </p:spPr>
      </p:pic>
      <p:pic>
        <p:nvPicPr>
          <p:cNvPr id="116" name="Рисунок 12" descr=""/>
          <p:cNvPicPr/>
          <p:nvPr/>
        </p:nvPicPr>
        <p:blipFill>
          <a:blip r:embed="rId2"/>
          <a:stretch/>
        </p:blipFill>
        <p:spPr>
          <a:xfrm>
            <a:off x="2497680" y="4097880"/>
            <a:ext cx="881280" cy="1053720"/>
          </a:xfrm>
          <a:prstGeom prst="rect">
            <a:avLst/>
          </a:prstGeom>
          <a:ln w="0">
            <a:noFill/>
          </a:ln>
        </p:spPr>
      </p:pic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36840" y="1807200"/>
            <a:ext cx="11228040" cy="4607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8" name="Рисунок 20" descr=""/>
          <p:cNvPicPr/>
          <p:nvPr/>
        </p:nvPicPr>
        <p:blipFill>
          <a:blip r:embed="rId3"/>
          <a:stretch/>
        </p:blipFill>
        <p:spPr>
          <a:xfrm>
            <a:off x="3933360" y="108720"/>
            <a:ext cx="5953680" cy="1581480"/>
          </a:xfrm>
          <a:prstGeom prst="rect">
            <a:avLst/>
          </a:prstGeom>
          <a:ln w="0">
            <a:noFill/>
          </a:ln>
        </p:spPr>
      </p:pic>
      <p:pic>
        <p:nvPicPr>
          <p:cNvPr id="119" name="Рисунок 22" descr="">
            <a:hlinkClick r:id="rId4" action="ppaction://hlinksldjump"/>
          </p:cNvPr>
          <p:cNvPicPr/>
          <p:nvPr/>
        </p:nvPicPr>
        <p:blipFill>
          <a:blip r:embed="rId5"/>
          <a:stretch/>
        </p:blipFill>
        <p:spPr>
          <a:xfrm>
            <a:off x="10439280" y="5432040"/>
            <a:ext cx="1425240" cy="1425240"/>
          </a:xfrm>
          <a:prstGeom prst="rect">
            <a:avLst/>
          </a:prstGeom>
          <a:ln w="0">
            <a:noFill/>
          </a:ln>
        </p:spPr>
      </p:pic>
      <p:pic>
        <p:nvPicPr>
          <p:cNvPr id="120" name="Рисунок 1" descr=""/>
          <p:cNvPicPr/>
          <p:nvPr/>
        </p:nvPicPr>
        <p:blipFill>
          <a:blip r:embed="rId6"/>
          <a:stretch/>
        </p:blipFill>
        <p:spPr>
          <a:xfrm>
            <a:off x="9206640" y="-281520"/>
            <a:ext cx="2879280" cy="2879280"/>
          </a:xfrm>
          <a:prstGeom prst="rect">
            <a:avLst/>
          </a:prstGeom>
          <a:ln w="0">
            <a:noFill/>
          </a:ln>
        </p:spPr>
      </p:pic>
      <p:sp>
        <p:nvSpPr>
          <p:cNvPr id="121" name="Прямоугольник 2"/>
          <p:cNvSpPr/>
          <p:nvPr/>
        </p:nvSpPr>
        <p:spPr>
          <a:xfrm>
            <a:off x="1683360" y="1512720"/>
            <a:ext cx="2374920" cy="5169600"/>
          </a:xfrm>
          <a:prstGeom prst="rect">
            <a:avLst/>
          </a:prstGeom>
          <a:solidFill>
            <a:schemeClr val="accent6">
              <a:lumMod val="75000"/>
              <a:alpha val="29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343080" indent="-343080">
              <a:lnSpc>
                <a:spcPct val="100000"/>
              </a:lnSpc>
              <a:buClr>
                <a:srgbClr val="203864"/>
              </a:buClr>
              <a:buFont typeface="OpenSymbol"/>
              <a:buAutoNum type="arabicPeriod"/>
            </a:pPr>
            <a:r>
              <a:rPr b="1" lang="ru-RU" sz="1200" spc="-1" strike="noStrike">
                <a:solidFill>
                  <a:schemeClr val="accent5">
                    <a:lumMod val="50000"/>
                  </a:schemeClr>
                </a:solidFill>
                <a:latin typeface="Times New Roman"/>
                <a:ea typeface="DejaVu Sans"/>
              </a:rPr>
              <a:t>Система партнерства: бассейны, клуб Енисейские моржи, арена керлинга и др.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203864"/>
              </a:buClr>
              <a:buFont typeface="OpenSymbol"/>
              <a:buAutoNum type="arabicPeriod"/>
            </a:pPr>
            <a:r>
              <a:rPr b="1" lang="ru-RU" sz="1200" spc="-1" strike="noStrike">
                <a:solidFill>
                  <a:schemeClr val="accent5">
                    <a:lumMod val="50000"/>
                  </a:schemeClr>
                </a:solidFill>
                <a:latin typeface="Times New Roman"/>
                <a:ea typeface="DejaVu Sans"/>
              </a:rPr>
              <a:t>Система стимулирования классных руководителей за охват питанием более 50% класса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Прямоугольник 3"/>
          <p:cNvSpPr/>
          <p:nvPr/>
        </p:nvSpPr>
        <p:spPr>
          <a:xfrm>
            <a:off x="4759920" y="1524960"/>
            <a:ext cx="2332440" cy="5157360"/>
          </a:xfrm>
          <a:prstGeom prst="rect">
            <a:avLst/>
          </a:prstGeom>
          <a:solidFill>
            <a:schemeClr val="accent6">
              <a:lumMod val="75000"/>
              <a:alpha val="42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Проект «Закаляйся» (сотрудничество с клубом «Енисейские моржи»)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Проект «Тропа здоровья»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Проект «Новые виды спорта в школу»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Прямоугольник 4"/>
          <p:cNvSpPr/>
          <p:nvPr/>
        </p:nvSpPr>
        <p:spPr>
          <a:xfrm>
            <a:off x="7593480" y="1524960"/>
            <a:ext cx="2230200" cy="5157360"/>
          </a:xfrm>
          <a:prstGeom prst="rect">
            <a:avLst/>
          </a:prstGeom>
          <a:solidFill>
            <a:schemeClr val="accent6">
              <a:lumMod val="75000"/>
              <a:alpha val="48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Неделя правильного  питания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Волонтеры-медики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Красный крест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Эко бар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Тропа здоровья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Бассейн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Соляная комната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Прямоугольник 5"/>
          <p:cNvSpPr/>
          <p:nvPr/>
        </p:nvSpPr>
        <p:spPr>
          <a:xfrm>
            <a:off x="1905840" y="1690560"/>
            <a:ext cx="2026800" cy="3895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400" spc="-1" strike="noStrike" u="sng">
                <a:solidFill>
                  <a:schemeClr val="lt1"/>
                </a:solidFill>
                <a:uFillTx/>
                <a:latin typeface="Times New Roman"/>
                <a:ea typeface="DejaVu Sans"/>
              </a:rPr>
              <a:t>Управленческие решения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Прямоугольник 6"/>
          <p:cNvSpPr/>
          <p:nvPr/>
        </p:nvSpPr>
        <p:spPr>
          <a:xfrm>
            <a:off x="4905360" y="1690560"/>
            <a:ext cx="2072880" cy="3895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 u="sng">
                <a:solidFill>
                  <a:schemeClr val="lt1"/>
                </a:solidFill>
                <a:uFillTx/>
                <a:latin typeface="Times New Roman"/>
                <a:ea typeface="DejaVu Sans"/>
              </a:rPr>
              <a:t>Проекты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Прямоугольник 7"/>
          <p:cNvSpPr/>
          <p:nvPr/>
        </p:nvSpPr>
        <p:spPr>
          <a:xfrm>
            <a:off x="7751160" y="1690560"/>
            <a:ext cx="1888920" cy="3895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 u="sng">
                <a:solidFill>
                  <a:schemeClr val="lt1"/>
                </a:solidFill>
                <a:uFillTx/>
                <a:latin typeface="Times New Roman"/>
                <a:ea typeface="DejaVu Sans"/>
              </a:rPr>
              <a:t>Мероприятия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Прямоугольник 8"/>
          <p:cNvSpPr/>
          <p:nvPr/>
        </p:nvSpPr>
        <p:spPr>
          <a:xfrm>
            <a:off x="863280" y="375840"/>
            <a:ext cx="3896280" cy="4431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chemeClr val="lt1"/>
                </a:solidFill>
                <a:latin typeface="Times New Roman"/>
                <a:ea typeface="DejaVu Sans"/>
              </a:rPr>
              <a:t>МАОУ «Средняя школа №45»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8" name="Рисунок 10" descr=""/>
          <p:cNvPicPr/>
          <p:nvPr/>
        </p:nvPicPr>
        <p:blipFill>
          <a:blip r:embed="rId7"/>
          <a:stretch/>
        </p:blipFill>
        <p:spPr>
          <a:xfrm>
            <a:off x="1108440" y="5262480"/>
            <a:ext cx="1045080" cy="1036440"/>
          </a:xfrm>
          <a:prstGeom prst="rect">
            <a:avLst/>
          </a:prstGeom>
          <a:ln w="0">
            <a:noFill/>
          </a:ln>
        </p:spPr>
      </p:pic>
      <p:pic>
        <p:nvPicPr>
          <p:cNvPr id="129" name="Рисунок 11" descr=""/>
          <p:cNvPicPr/>
          <p:nvPr/>
        </p:nvPicPr>
        <p:blipFill>
          <a:blip r:embed="rId8"/>
          <a:stretch/>
        </p:blipFill>
        <p:spPr>
          <a:xfrm>
            <a:off x="2284200" y="5262480"/>
            <a:ext cx="1053720" cy="1053720"/>
          </a:xfrm>
          <a:prstGeom prst="rect">
            <a:avLst/>
          </a:prstGeom>
          <a:ln w="0">
            <a:noFill/>
          </a:ln>
        </p:spPr>
      </p:pic>
      <p:pic>
        <p:nvPicPr>
          <p:cNvPr id="130" name="Рисунок 13" descr=""/>
          <p:cNvPicPr/>
          <p:nvPr/>
        </p:nvPicPr>
        <p:blipFill>
          <a:blip r:embed="rId9"/>
          <a:stretch/>
        </p:blipFill>
        <p:spPr>
          <a:xfrm>
            <a:off x="3455640" y="5135400"/>
            <a:ext cx="1086480" cy="1086480"/>
          </a:xfrm>
          <a:prstGeom prst="rect">
            <a:avLst/>
          </a:prstGeom>
          <a:ln w="0">
            <a:noFill/>
          </a:ln>
        </p:spPr>
      </p:pic>
      <p:pic>
        <p:nvPicPr>
          <p:cNvPr id="131" name="Рисунок 14" descr=""/>
          <p:cNvPicPr/>
          <p:nvPr/>
        </p:nvPicPr>
        <p:blipFill>
          <a:blip r:embed="rId10"/>
          <a:stretch/>
        </p:blipFill>
        <p:spPr>
          <a:xfrm>
            <a:off x="4874040" y="5279040"/>
            <a:ext cx="1053720" cy="1053720"/>
          </a:xfrm>
          <a:prstGeom prst="rect">
            <a:avLst/>
          </a:prstGeom>
          <a:ln w="0">
            <a:noFill/>
          </a:ln>
        </p:spPr>
      </p:pic>
      <p:pic>
        <p:nvPicPr>
          <p:cNvPr id="132" name="Рисунок 15" descr=""/>
          <p:cNvPicPr/>
          <p:nvPr/>
        </p:nvPicPr>
        <p:blipFill>
          <a:blip r:embed="rId11"/>
          <a:stretch/>
        </p:blipFill>
        <p:spPr>
          <a:xfrm>
            <a:off x="6018480" y="5287680"/>
            <a:ext cx="1040400" cy="1041480"/>
          </a:xfrm>
          <a:prstGeom prst="rect">
            <a:avLst/>
          </a:prstGeom>
          <a:ln w="0">
            <a:noFill/>
          </a:ln>
        </p:spPr>
      </p:pic>
      <p:pic>
        <p:nvPicPr>
          <p:cNvPr id="133" name="Рисунок 18" descr=""/>
          <p:cNvPicPr/>
          <p:nvPr/>
        </p:nvPicPr>
        <p:blipFill>
          <a:blip r:embed="rId12"/>
          <a:stretch/>
        </p:blipFill>
        <p:spPr>
          <a:xfrm>
            <a:off x="7207200" y="5287680"/>
            <a:ext cx="1089000" cy="1089000"/>
          </a:xfrm>
          <a:prstGeom prst="rect">
            <a:avLst/>
          </a:prstGeom>
          <a:ln w="0">
            <a:noFill/>
          </a:ln>
        </p:spPr>
      </p:pic>
      <p:pic>
        <p:nvPicPr>
          <p:cNvPr id="134" name="Рисунок 21" descr=""/>
          <p:cNvPicPr/>
          <p:nvPr/>
        </p:nvPicPr>
        <p:blipFill>
          <a:blip r:embed="rId13"/>
          <a:stretch/>
        </p:blipFill>
        <p:spPr>
          <a:xfrm>
            <a:off x="8458920" y="5411880"/>
            <a:ext cx="1115280" cy="743400"/>
          </a:xfrm>
          <a:prstGeom prst="rect">
            <a:avLst/>
          </a:prstGeom>
          <a:ln w="0">
            <a:noFill/>
          </a:ln>
        </p:spPr>
      </p:pic>
      <p:pic>
        <p:nvPicPr>
          <p:cNvPr id="135" name="Рисунок 23" descr=""/>
          <p:cNvPicPr/>
          <p:nvPr/>
        </p:nvPicPr>
        <p:blipFill>
          <a:blip r:embed="rId14"/>
          <a:stretch/>
        </p:blipFill>
        <p:spPr>
          <a:xfrm>
            <a:off x="8458920" y="4656240"/>
            <a:ext cx="1115280" cy="668880"/>
          </a:xfrm>
          <a:prstGeom prst="rect">
            <a:avLst/>
          </a:prstGeom>
          <a:ln w="0">
            <a:noFill/>
          </a:ln>
        </p:spPr>
      </p:pic>
      <p:pic>
        <p:nvPicPr>
          <p:cNvPr id="136" name="Рисунок 24" descr=""/>
          <p:cNvPicPr/>
          <p:nvPr/>
        </p:nvPicPr>
        <p:blipFill>
          <a:blip r:embed="rId15"/>
          <a:stretch/>
        </p:blipFill>
        <p:spPr>
          <a:xfrm>
            <a:off x="7274520" y="4416840"/>
            <a:ext cx="1047240" cy="781200"/>
          </a:xfrm>
          <a:prstGeom prst="rect">
            <a:avLst/>
          </a:prstGeom>
          <a:ln w="0">
            <a:noFill/>
          </a:ln>
        </p:spPr>
      </p:pic>
      <p:pic>
        <p:nvPicPr>
          <p:cNvPr id="137" name="Рисунок 25" descr=""/>
          <p:cNvPicPr/>
          <p:nvPr/>
        </p:nvPicPr>
        <p:blipFill>
          <a:blip r:embed="rId16"/>
          <a:stretch/>
        </p:blipFill>
        <p:spPr>
          <a:xfrm>
            <a:off x="6059880" y="4177080"/>
            <a:ext cx="957600" cy="957600"/>
          </a:xfrm>
          <a:prstGeom prst="rect">
            <a:avLst/>
          </a:prstGeom>
          <a:ln w="0">
            <a:noFill/>
          </a:ln>
        </p:spPr>
      </p:pic>
      <p:pic>
        <p:nvPicPr>
          <p:cNvPr id="138" name="Рисунок 26" descr=""/>
          <p:cNvPicPr/>
          <p:nvPr/>
        </p:nvPicPr>
        <p:blipFill>
          <a:blip r:embed="rId17"/>
          <a:stretch/>
        </p:blipFill>
        <p:spPr>
          <a:xfrm>
            <a:off x="8971200" y="3672360"/>
            <a:ext cx="775440" cy="876960"/>
          </a:xfrm>
          <a:prstGeom prst="rect">
            <a:avLst/>
          </a:prstGeom>
          <a:ln w="0">
            <a:noFill/>
          </a:ln>
        </p:spPr>
      </p:pic>
      <p:pic>
        <p:nvPicPr>
          <p:cNvPr id="139" name="Рисунок 27" descr=""/>
          <p:cNvPicPr/>
          <p:nvPr/>
        </p:nvPicPr>
        <p:blipFill>
          <a:blip r:embed="rId18"/>
          <a:stretch/>
        </p:blipFill>
        <p:spPr>
          <a:xfrm>
            <a:off x="4679640" y="4515840"/>
            <a:ext cx="1237680" cy="649440"/>
          </a:xfrm>
          <a:prstGeom prst="rect">
            <a:avLst/>
          </a:prstGeom>
          <a:ln w="0">
            <a:noFill/>
          </a:ln>
        </p:spPr>
      </p:pic>
      <p:pic>
        <p:nvPicPr>
          <p:cNvPr id="140" name="Рисунок 28" descr=""/>
          <p:cNvPicPr/>
          <p:nvPr/>
        </p:nvPicPr>
        <p:blipFill>
          <a:blip r:embed="rId19"/>
          <a:stretch/>
        </p:blipFill>
        <p:spPr>
          <a:xfrm>
            <a:off x="4454280" y="3751920"/>
            <a:ext cx="1479600" cy="655560"/>
          </a:xfrm>
          <a:prstGeom prst="rect">
            <a:avLst/>
          </a:prstGeom>
          <a:ln w="0">
            <a:noFill/>
          </a:ln>
        </p:spPr>
      </p:pic>
      <p:pic>
        <p:nvPicPr>
          <p:cNvPr id="141" name="Рисунок 29" descr=""/>
          <p:cNvPicPr/>
          <p:nvPr/>
        </p:nvPicPr>
        <p:blipFill>
          <a:blip r:embed="rId20"/>
          <a:stretch/>
        </p:blipFill>
        <p:spPr>
          <a:xfrm>
            <a:off x="3488760" y="4230360"/>
            <a:ext cx="850680" cy="850680"/>
          </a:xfrm>
          <a:prstGeom prst="rect">
            <a:avLst/>
          </a:prstGeom>
          <a:ln w="0">
            <a:noFill/>
          </a:ln>
        </p:spPr>
      </p:pic>
      <p:pic>
        <p:nvPicPr>
          <p:cNvPr id="142" name="Рисунок 30" descr=""/>
          <p:cNvPicPr/>
          <p:nvPr/>
        </p:nvPicPr>
        <p:blipFill>
          <a:blip r:embed="rId21"/>
          <a:stretch/>
        </p:blipFill>
        <p:spPr>
          <a:xfrm>
            <a:off x="1460520" y="4391640"/>
            <a:ext cx="876960" cy="701280"/>
          </a:xfrm>
          <a:prstGeom prst="rect">
            <a:avLst/>
          </a:prstGeom>
          <a:ln w="0">
            <a:noFill/>
          </a:ln>
        </p:spPr>
      </p:pic>
      <p:pic>
        <p:nvPicPr>
          <p:cNvPr id="143" name="Рисунок 31" descr=""/>
          <p:cNvPicPr/>
          <p:nvPr/>
        </p:nvPicPr>
        <p:blipFill>
          <a:blip r:embed="rId22"/>
          <a:stretch/>
        </p:blipFill>
        <p:spPr>
          <a:xfrm>
            <a:off x="6064920" y="3456720"/>
            <a:ext cx="1107720" cy="622800"/>
          </a:xfrm>
          <a:prstGeom prst="rect">
            <a:avLst/>
          </a:prstGeom>
          <a:ln w="0">
            <a:noFill/>
          </a:ln>
        </p:spPr>
      </p:pic>
      <p:pic>
        <p:nvPicPr>
          <p:cNvPr id="144" name="Рисунок 32" descr=""/>
          <p:cNvPicPr/>
          <p:nvPr/>
        </p:nvPicPr>
        <p:blipFill>
          <a:blip r:embed="rId23"/>
          <a:stretch/>
        </p:blipFill>
        <p:spPr>
          <a:xfrm>
            <a:off x="1190880" y="3480480"/>
            <a:ext cx="858240" cy="858240"/>
          </a:xfrm>
          <a:prstGeom prst="rect">
            <a:avLst/>
          </a:prstGeom>
          <a:ln w="0">
            <a:noFill/>
          </a:ln>
        </p:spPr>
      </p:pic>
      <p:pic>
        <p:nvPicPr>
          <p:cNvPr id="145" name="Рисунок 33" descr=""/>
          <p:cNvPicPr/>
          <p:nvPr/>
        </p:nvPicPr>
        <p:blipFill>
          <a:blip r:embed="rId24"/>
          <a:stretch/>
        </p:blipFill>
        <p:spPr>
          <a:xfrm>
            <a:off x="3256560" y="6040080"/>
            <a:ext cx="1571760" cy="571680"/>
          </a:xfrm>
          <a:prstGeom prst="rect">
            <a:avLst/>
          </a:prstGeom>
          <a:ln w="0">
            <a:noFill/>
          </a:ln>
        </p:spPr>
      </p:pic>
      <p:pic>
        <p:nvPicPr>
          <p:cNvPr id="146" name="Рисунок 9" descr=""/>
          <p:cNvPicPr/>
          <p:nvPr/>
        </p:nvPicPr>
        <p:blipFill>
          <a:blip r:embed="rId25"/>
          <a:stretch/>
        </p:blipFill>
        <p:spPr>
          <a:xfrm>
            <a:off x="9974160" y="2550240"/>
            <a:ext cx="2090880" cy="2090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Рисунок 2" descr=""/>
          <p:cNvPicPr/>
          <p:nvPr/>
        </p:nvPicPr>
        <p:blipFill>
          <a:blip r:embed="rId1"/>
          <a:stretch/>
        </p:blipFill>
        <p:spPr>
          <a:xfrm>
            <a:off x="3119040" y="0"/>
            <a:ext cx="6857280" cy="1683000"/>
          </a:xfrm>
          <a:prstGeom prst="rect">
            <a:avLst/>
          </a:prstGeom>
          <a:ln w="0">
            <a:noFill/>
          </a:ln>
        </p:spPr>
      </p:pic>
      <p:pic>
        <p:nvPicPr>
          <p:cNvPr id="148" name="Объект 17" descr=""/>
          <p:cNvPicPr/>
          <p:nvPr/>
        </p:nvPicPr>
        <p:blipFill>
          <a:blip r:embed="rId2"/>
          <a:stretch/>
        </p:blipFill>
        <p:spPr>
          <a:xfrm>
            <a:off x="-3612600" y="-670680"/>
            <a:ext cx="7956360" cy="7956360"/>
          </a:xfrm>
          <a:prstGeom prst="rect">
            <a:avLst/>
          </a:prstGeom>
          <a:ln w="0">
            <a:noFill/>
          </a:ln>
        </p:spPr>
      </p:pic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36840" y="1807200"/>
            <a:ext cx="11228040" cy="4607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0" name="Рисунок 22" descr="">
            <a:hlinkClick r:id="rId3" action="ppaction://hlinksldjump"/>
          </p:cNvPr>
          <p:cNvPicPr/>
          <p:nvPr/>
        </p:nvPicPr>
        <p:blipFill>
          <a:blip r:embed="rId4"/>
          <a:stretch/>
        </p:blipFill>
        <p:spPr>
          <a:xfrm>
            <a:off x="10439280" y="5432040"/>
            <a:ext cx="1425240" cy="1425240"/>
          </a:xfrm>
          <a:prstGeom prst="rect">
            <a:avLst/>
          </a:prstGeom>
          <a:ln w="0">
            <a:noFill/>
          </a:ln>
        </p:spPr>
      </p:pic>
      <p:pic>
        <p:nvPicPr>
          <p:cNvPr id="151" name="Рисунок 3" descr=""/>
          <p:cNvPicPr/>
          <p:nvPr/>
        </p:nvPicPr>
        <p:blipFill>
          <a:blip r:embed="rId5"/>
          <a:stretch/>
        </p:blipFill>
        <p:spPr>
          <a:xfrm>
            <a:off x="9312120" y="32040"/>
            <a:ext cx="2879280" cy="2879280"/>
          </a:xfrm>
          <a:prstGeom prst="rect">
            <a:avLst/>
          </a:prstGeom>
          <a:ln w="0">
            <a:noFill/>
          </a:ln>
        </p:spPr>
      </p:pic>
      <p:sp>
        <p:nvSpPr>
          <p:cNvPr id="152" name="Прямоугольник 1"/>
          <p:cNvSpPr/>
          <p:nvPr/>
        </p:nvSpPr>
        <p:spPr>
          <a:xfrm>
            <a:off x="2264400" y="1683720"/>
            <a:ext cx="2109960" cy="4730760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c00000"/>
              </a:buClr>
              <a:buFont typeface="OpenSymbol"/>
              <a:buAutoNum type="arabicPeriod"/>
            </a:pPr>
            <a:r>
              <a:rPr b="1" lang="ru-RU" sz="9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Каждый класс </a:t>
            </a:r>
            <a:r>
              <a:rPr b="1" lang="ru-RU" sz="9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реализует </a:t>
            </a:r>
            <a:r>
              <a:rPr b="1" lang="ru-RU" sz="9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проект</a:t>
            </a:r>
            <a:r>
              <a:rPr b="1" lang="ru-RU" sz="9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 по одному направлению воспитательной работы. (свободный выбор учащихся, родителей, классного руководителя)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203864"/>
              </a:buClr>
              <a:buFont typeface="OpenSymbol"/>
              <a:buAutoNum type="arabicPeriod"/>
            </a:pPr>
            <a:r>
              <a:rPr b="1" lang="ru-RU" sz="9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 </a:t>
            </a:r>
            <a:r>
              <a:rPr b="1" lang="ru-RU" sz="9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Материальное стимулирование </a:t>
            </a:r>
            <a:r>
              <a:rPr b="1" lang="ru-RU" sz="9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лучших </a:t>
            </a:r>
            <a:r>
              <a:rPr b="1" lang="ru-RU" sz="9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проектов</a:t>
            </a:r>
            <a:r>
              <a:rPr b="1" lang="ru-RU" sz="9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 классов за счет грантовых средств </a:t>
            </a:r>
            <a:r>
              <a:rPr b="1" lang="ru-RU" sz="9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(до 30.000 руб)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c00000"/>
              </a:buClr>
              <a:buFont typeface="OpenSymbol"/>
              <a:buAutoNum type="arabicPeriod"/>
            </a:pPr>
            <a:r>
              <a:rPr b="1" lang="ru-RU" sz="9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Система стимулирования </a:t>
            </a:r>
            <a:r>
              <a:rPr b="1" lang="ru-RU" sz="9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не материальная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c00000"/>
              </a:buClr>
              <a:buFont typeface="OpenSymbol"/>
              <a:buAutoNum type="arabicPeriod"/>
            </a:pPr>
            <a:r>
              <a:rPr b="1" lang="ru-RU" sz="9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Тематические </a:t>
            </a:r>
            <a:r>
              <a:rPr b="1" lang="ru-RU" sz="9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недели, каникулы, пришкольная площадка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203864"/>
              </a:buClr>
              <a:buFont typeface="OpenSymbol"/>
              <a:buAutoNum type="arabicPeriod"/>
            </a:pPr>
            <a:r>
              <a:rPr b="1" lang="ru-RU" sz="9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Создание </a:t>
            </a:r>
            <a:r>
              <a:rPr b="1" lang="ru-RU" sz="9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банка сценариев </a:t>
            </a:r>
            <a:r>
              <a:rPr b="1" lang="ru-RU" sz="9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мероприятий, квестов и т.д. для классных руководителей – единые мероприятия.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203864"/>
              </a:buClr>
              <a:buFont typeface="OpenSymbol"/>
              <a:buAutoNum type="arabicPeriod"/>
            </a:pPr>
            <a:r>
              <a:rPr b="1" lang="ru-RU" sz="9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Привлечение </a:t>
            </a:r>
            <a:r>
              <a:rPr b="1" lang="ru-RU" sz="9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родителей</a:t>
            </a:r>
            <a:r>
              <a:rPr b="1" lang="ru-RU" sz="9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 к воспитательной работе – реализация родительских проектов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203864"/>
              </a:buClr>
              <a:buFont typeface="OpenSymbol"/>
              <a:buAutoNum type="arabicPeriod"/>
            </a:pPr>
            <a:r>
              <a:rPr b="1" lang="ru-RU" sz="9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Выход за пределы школы по причине отсутствия места для массовых мероприятий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Прямоугольник 4"/>
          <p:cNvSpPr/>
          <p:nvPr/>
        </p:nvSpPr>
        <p:spPr>
          <a:xfrm>
            <a:off x="4921920" y="1683720"/>
            <a:ext cx="2174400" cy="4730760"/>
          </a:xfrm>
          <a:prstGeom prst="rect">
            <a:avLst/>
          </a:prstGeom>
          <a:solidFill>
            <a:schemeClr val="accent1">
              <a:alpha val="39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Проект </a:t>
            </a:r>
            <a:r>
              <a:rPr b="1" lang="ru-RU" sz="12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«ЗА ДЕЛО»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Проект </a:t>
            </a:r>
            <a:r>
              <a:rPr b="1" lang="ru-RU" sz="12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«Родитель года»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Проект </a:t>
            </a:r>
            <a:r>
              <a:rPr b="1" lang="ru-RU" sz="12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«Клуб леди»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Проект </a:t>
            </a:r>
            <a:r>
              <a:rPr b="1" lang="ru-RU" sz="12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«Я не чужой»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Проект</a:t>
            </a:r>
            <a:r>
              <a:rPr b="1" lang="ru-RU" sz="12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 «Совет отцов»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Проект</a:t>
            </a:r>
            <a:r>
              <a:rPr b="1" lang="ru-RU" sz="12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 «Читающая мама»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Проект </a:t>
            </a:r>
            <a:r>
              <a:rPr b="1" lang="ru-RU" sz="12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«Живые уроки –       история для          потомков»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Проект </a:t>
            </a:r>
            <a:r>
              <a:rPr b="1" lang="ru-RU" sz="12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«100 КЛАССных проектов»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Проект</a:t>
            </a:r>
            <a:r>
              <a:rPr b="1" lang="ru-RU" sz="12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 «Театр в школе»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Проект</a:t>
            </a:r>
            <a:r>
              <a:rPr b="1" lang="ru-RU" sz="12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 «Фотография в альбом»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Прямоугольник 5"/>
          <p:cNvSpPr/>
          <p:nvPr/>
        </p:nvSpPr>
        <p:spPr>
          <a:xfrm>
            <a:off x="7610040" y="1683720"/>
            <a:ext cx="2174400" cy="473076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1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Клуб благотворителей.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1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Тематические церемонии выноса флага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1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Проектный конвейер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1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Аудиоспектакли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1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Театр теней 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1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Ночь проектов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1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Неделя кино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1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Театр у школьной доски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1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Маленькая мисс и супер мама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1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Неделя весенней моды «На стиле»: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1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- Трэш кутюр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1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- Ажиотаж на эпатаж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71360" indent="-171360">
              <a:lnSpc>
                <a:spcPct val="100000"/>
              </a:lnSpc>
              <a:buClr>
                <a:srgbClr val="203864"/>
              </a:buClr>
              <a:buFont typeface="OpenSymbol"/>
              <a:buChar char="-"/>
            </a:pPr>
            <a:r>
              <a:rPr b="1" lang="ru-RU" sz="11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Мода из комода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71360" indent="-171360">
              <a:lnSpc>
                <a:spcPct val="100000"/>
              </a:lnSpc>
              <a:buClr>
                <a:srgbClr val="203864"/>
              </a:buClr>
              <a:buFont typeface="OpenSymbol"/>
              <a:buChar char="-"/>
            </a:pPr>
            <a:r>
              <a:rPr b="1" lang="ru-RU" sz="11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Народный ренессанс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71360" indent="-171360">
              <a:lnSpc>
                <a:spcPct val="100000"/>
              </a:lnSpc>
              <a:buClr>
                <a:srgbClr val="203864"/>
              </a:buClr>
              <a:buFont typeface="OpenSymbol"/>
              <a:buChar char="-"/>
            </a:pPr>
            <a:r>
              <a:rPr b="1" lang="ru-RU" sz="11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Восходящий тренд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71360" indent="-171360">
              <a:lnSpc>
                <a:spcPct val="100000"/>
              </a:lnSpc>
              <a:buClr>
                <a:srgbClr val="203864"/>
              </a:buClr>
              <a:buFont typeface="OpenSymbol"/>
              <a:buChar char="-"/>
            </a:pPr>
            <a:r>
              <a:rPr b="1" lang="ru-RU" sz="11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Консер</a:t>
            </a:r>
            <a:r>
              <a:rPr b="1" lang="en-US" sz="11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VATOR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100" spc="-1" strike="noStrike">
                <a:solidFill>
                  <a:srgbClr val="203864"/>
                </a:solidFill>
                <a:latin typeface="Times New Roman"/>
                <a:ea typeface="DejaVu Sans"/>
              </a:rPr>
              <a:t>Церемония </a:t>
            </a:r>
            <a:r>
              <a:rPr b="1" lang="ru-RU" sz="11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«ТРИУМФ»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1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Фестиваль СГУЩЁНКА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Прямоугольник 6"/>
          <p:cNvSpPr/>
          <p:nvPr/>
        </p:nvSpPr>
        <p:spPr>
          <a:xfrm>
            <a:off x="2418480" y="1807200"/>
            <a:ext cx="1848240" cy="345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 u="sng">
                <a:solidFill>
                  <a:schemeClr val="lt1"/>
                </a:solidFill>
                <a:uFillTx/>
                <a:latin typeface="Times New Roman"/>
                <a:ea typeface="DejaVu Sans"/>
              </a:rPr>
              <a:t>Управленческие решения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Прямоугольник 7"/>
          <p:cNvSpPr/>
          <p:nvPr/>
        </p:nvSpPr>
        <p:spPr>
          <a:xfrm>
            <a:off x="5118840" y="1807200"/>
            <a:ext cx="1836000" cy="345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 u="sng">
                <a:solidFill>
                  <a:schemeClr val="lt1"/>
                </a:solidFill>
                <a:uFillTx/>
                <a:latin typeface="Times New Roman"/>
                <a:ea typeface="DejaVu Sans"/>
              </a:rPr>
              <a:t>Проекты</a:t>
            </a:r>
            <a:r>
              <a:rPr b="0" lang="ru-RU" sz="1800" spc="-1" strike="noStrike">
                <a:solidFill>
                  <a:schemeClr val="lt1"/>
                </a:solidFill>
                <a:latin typeface="Calibri"/>
                <a:ea typeface="DejaVu Sans"/>
              </a:rPr>
              <a:t>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Прямоугольник 8"/>
          <p:cNvSpPr/>
          <p:nvPr/>
        </p:nvSpPr>
        <p:spPr>
          <a:xfrm>
            <a:off x="7793640" y="1807200"/>
            <a:ext cx="1836720" cy="345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 u="sng">
                <a:solidFill>
                  <a:schemeClr val="lt1"/>
                </a:solidFill>
                <a:uFillTx/>
                <a:latin typeface="Times New Roman"/>
                <a:ea typeface="DejaVu Sans"/>
              </a:rPr>
              <a:t>Мероприятия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Прямоугольник 9"/>
          <p:cNvSpPr/>
          <p:nvPr/>
        </p:nvSpPr>
        <p:spPr>
          <a:xfrm>
            <a:off x="931320" y="435960"/>
            <a:ext cx="3537360" cy="500040"/>
          </a:xfrm>
          <a:prstGeom prst="rect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chemeClr val="lt1"/>
                </a:solidFill>
                <a:latin typeface="Times New Roman"/>
                <a:ea typeface="DejaVu Sans"/>
              </a:rPr>
              <a:t>МАОУ «Средняя школа №45»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9" name="Рисунок 10" descr=""/>
          <p:cNvPicPr/>
          <p:nvPr/>
        </p:nvPicPr>
        <p:blipFill>
          <a:blip r:embed="rId6"/>
          <a:stretch/>
        </p:blipFill>
        <p:spPr>
          <a:xfrm>
            <a:off x="1501560" y="6093360"/>
            <a:ext cx="1524600" cy="481680"/>
          </a:xfrm>
          <a:prstGeom prst="rect">
            <a:avLst/>
          </a:prstGeom>
          <a:ln w="0">
            <a:noFill/>
          </a:ln>
        </p:spPr>
      </p:pic>
      <p:pic>
        <p:nvPicPr>
          <p:cNvPr id="160" name="Рисунок 11" descr=""/>
          <p:cNvPicPr/>
          <p:nvPr/>
        </p:nvPicPr>
        <p:blipFill>
          <a:blip r:embed="rId7"/>
          <a:stretch/>
        </p:blipFill>
        <p:spPr>
          <a:xfrm>
            <a:off x="3139920" y="6107400"/>
            <a:ext cx="1082520" cy="628920"/>
          </a:xfrm>
          <a:prstGeom prst="rect">
            <a:avLst/>
          </a:prstGeom>
          <a:ln w="0">
            <a:noFill/>
          </a:ln>
        </p:spPr>
      </p:pic>
      <p:pic>
        <p:nvPicPr>
          <p:cNvPr id="161" name="Рисунок 12" descr=""/>
          <p:cNvPicPr/>
          <p:nvPr/>
        </p:nvPicPr>
        <p:blipFill>
          <a:blip r:embed="rId8"/>
          <a:stretch/>
        </p:blipFill>
        <p:spPr>
          <a:xfrm>
            <a:off x="4313520" y="6093360"/>
            <a:ext cx="852480" cy="479160"/>
          </a:xfrm>
          <a:prstGeom prst="rect">
            <a:avLst/>
          </a:prstGeom>
          <a:ln w="0">
            <a:noFill/>
          </a:ln>
        </p:spPr>
      </p:pic>
      <p:pic>
        <p:nvPicPr>
          <p:cNvPr id="162" name="Рисунок 13" descr=""/>
          <p:cNvPicPr/>
          <p:nvPr/>
        </p:nvPicPr>
        <p:blipFill>
          <a:blip r:embed="rId9"/>
          <a:stretch/>
        </p:blipFill>
        <p:spPr>
          <a:xfrm>
            <a:off x="4453200" y="5292720"/>
            <a:ext cx="664920" cy="715320"/>
          </a:xfrm>
          <a:prstGeom prst="rect">
            <a:avLst/>
          </a:prstGeom>
          <a:ln w="0">
            <a:noFill/>
          </a:ln>
        </p:spPr>
      </p:pic>
      <p:pic>
        <p:nvPicPr>
          <p:cNvPr id="163" name="Рисунок 14" descr=""/>
          <p:cNvPicPr/>
          <p:nvPr/>
        </p:nvPicPr>
        <p:blipFill>
          <a:blip r:embed="rId10"/>
          <a:stretch/>
        </p:blipFill>
        <p:spPr>
          <a:xfrm>
            <a:off x="5266800" y="6019200"/>
            <a:ext cx="1419840" cy="328320"/>
          </a:xfrm>
          <a:prstGeom prst="rect">
            <a:avLst/>
          </a:prstGeom>
          <a:ln w="0">
            <a:noFill/>
          </a:ln>
        </p:spPr>
      </p:pic>
      <p:pic>
        <p:nvPicPr>
          <p:cNvPr id="164" name="Рисунок 15" descr=""/>
          <p:cNvPicPr/>
          <p:nvPr/>
        </p:nvPicPr>
        <p:blipFill>
          <a:blip r:embed="rId11"/>
          <a:stretch/>
        </p:blipFill>
        <p:spPr>
          <a:xfrm>
            <a:off x="9942840" y="2554560"/>
            <a:ext cx="2090880" cy="2090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Объект 17" descr=""/>
          <p:cNvPicPr/>
          <p:nvPr/>
        </p:nvPicPr>
        <p:blipFill>
          <a:blip r:embed="rId1"/>
          <a:stretch/>
        </p:blipFill>
        <p:spPr>
          <a:xfrm>
            <a:off x="-3612600" y="-670680"/>
            <a:ext cx="7956360" cy="7956360"/>
          </a:xfrm>
          <a:prstGeom prst="rect">
            <a:avLst/>
          </a:prstGeom>
          <a:ln w="0">
            <a:noFill/>
          </a:ln>
        </p:spPr>
      </p:pic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636840" y="1314000"/>
            <a:ext cx="11228040" cy="4607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7" name="Рисунок 22" descr="">
            <a:hlinkClick r:id="rId2" action="ppaction://hlinksldjump"/>
          </p:cNvPr>
          <p:cNvPicPr/>
          <p:nvPr/>
        </p:nvPicPr>
        <p:blipFill>
          <a:blip r:embed="rId3"/>
          <a:stretch/>
        </p:blipFill>
        <p:spPr>
          <a:xfrm>
            <a:off x="10439280" y="5432040"/>
            <a:ext cx="1425240" cy="1425240"/>
          </a:xfrm>
          <a:prstGeom prst="rect">
            <a:avLst/>
          </a:prstGeom>
          <a:ln w="0">
            <a:noFill/>
          </a:ln>
        </p:spPr>
      </p:pic>
      <p:pic>
        <p:nvPicPr>
          <p:cNvPr id="168" name="Рисунок 1" descr=""/>
          <p:cNvPicPr/>
          <p:nvPr/>
        </p:nvPicPr>
        <p:blipFill>
          <a:blip r:embed="rId4"/>
          <a:stretch/>
        </p:blipFill>
        <p:spPr>
          <a:xfrm>
            <a:off x="9712440" y="-126000"/>
            <a:ext cx="2879280" cy="2879280"/>
          </a:xfrm>
          <a:prstGeom prst="rect">
            <a:avLst/>
          </a:prstGeom>
          <a:ln w="0">
            <a:noFill/>
          </a:ln>
        </p:spPr>
      </p:pic>
      <p:pic>
        <p:nvPicPr>
          <p:cNvPr id="169" name="Рисунок 2" descr=""/>
          <p:cNvPicPr/>
          <p:nvPr/>
        </p:nvPicPr>
        <p:blipFill>
          <a:blip r:embed="rId5"/>
          <a:stretch/>
        </p:blipFill>
        <p:spPr>
          <a:xfrm>
            <a:off x="3324240" y="0"/>
            <a:ext cx="6857280" cy="1421640"/>
          </a:xfrm>
          <a:prstGeom prst="rect">
            <a:avLst/>
          </a:prstGeom>
          <a:ln w="0">
            <a:noFill/>
          </a:ln>
        </p:spPr>
      </p:pic>
      <p:sp>
        <p:nvSpPr>
          <p:cNvPr id="170" name="Прямоугольник 3"/>
          <p:cNvSpPr/>
          <p:nvPr/>
        </p:nvSpPr>
        <p:spPr>
          <a:xfrm>
            <a:off x="2546640" y="1314000"/>
            <a:ext cx="2170080" cy="4957920"/>
          </a:xfrm>
          <a:prstGeom prst="rect">
            <a:avLst/>
          </a:prstGeom>
          <a:solidFill>
            <a:srgbClr val="b47886">
              <a:alpha val="37000"/>
            </a:srgb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Введение системы ранней профориентации: профессия – профессиональная среда – социальные условия профессии и профессиональной среды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Прямоугольник 4"/>
          <p:cNvSpPr/>
          <p:nvPr/>
        </p:nvSpPr>
        <p:spPr>
          <a:xfrm>
            <a:off x="5306760" y="1314000"/>
            <a:ext cx="2167200" cy="4957920"/>
          </a:xfrm>
          <a:prstGeom prst="rect">
            <a:avLst/>
          </a:prstGeom>
          <a:solidFill>
            <a:srgbClr val="b47886">
              <a:alpha val="39000"/>
            </a:srgb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Проект «</a:t>
            </a:r>
            <a:r>
              <a:rPr b="0" lang="en-US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i-</a:t>
            </a:r>
            <a:r>
              <a:rPr b="0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класс»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Проф пробы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Пришкольная профориентированная площадка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Билет в будущее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Прямоугольник 5"/>
          <p:cNvSpPr/>
          <p:nvPr/>
        </p:nvSpPr>
        <p:spPr>
          <a:xfrm>
            <a:off x="7990200" y="1314000"/>
            <a:ext cx="2094120" cy="4957920"/>
          </a:xfrm>
          <a:prstGeom prst="rect">
            <a:avLst/>
          </a:prstGeom>
          <a:solidFill>
            <a:srgbClr val="b47886">
              <a:alpha val="42000"/>
            </a:srgb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Битва профессионалов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Класс кулинаров (базовый и профессиональный уровень)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Класс парикмахеров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Класс навыков жизни (спасатели)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Класс </a:t>
            </a:r>
            <a:r>
              <a:rPr b="0" lang="en-US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PRO</a:t>
            </a:r>
            <a:r>
              <a:rPr b="0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 фото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Класс ДЕРЕВЯКА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Класс КРЕАТИВ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Класс ЮНАРМИЯ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Уроки от родителей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Прямоугольник 6"/>
          <p:cNvSpPr/>
          <p:nvPr/>
        </p:nvSpPr>
        <p:spPr>
          <a:xfrm>
            <a:off x="2734560" y="1422360"/>
            <a:ext cx="1797120" cy="448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400" spc="-1" strike="noStrike" u="sng">
                <a:solidFill>
                  <a:schemeClr val="lt1"/>
                </a:solidFill>
                <a:uFillTx/>
                <a:latin typeface="Times New Roman"/>
                <a:ea typeface="DejaVu Sans"/>
              </a:rPr>
              <a:t>Управленческие решения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Прямоугольник 7"/>
          <p:cNvSpPr/>
          <p:nvPr/>
        </p:nvSpPr>
        <p:spPr>
          <a:xfrm>
            <a:off x="5495040" y="1422360"/>
            <a:ext cx="1806480" cy="448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 u="sng">
                <a:solidFill>
                  <a:schemeClr val="lt1"/>
                </a:solidFill>
                <a:uFillTx/>
                <a:latin typeface="Times New Roman"/>
                <a:ea typeface="DejaVu Sans"/>
              </a:rPr>
              <a:t>Проекты</a:t>
            </a:r>
            <a:r>
              <a:rPr b="0" lang="ru-RU" sz="1800" spc="-1" strike="noStrike">
                <a:solidFill>
                  <a:schemeClr val="lt1"/>
                </a:solidFill>
                <a:latin typeface="Calibri"/>
                <a:ea typeface="DejaVu Sans"/>
              </a:rPr>
              <a:t>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Прямоугольник 8"/>
          <p:cNvSpPr/>
          <p:nvPr/>
        </p:nvSpPr>
        <p:spPr>
          <a:xfrm>
            <a:off x="8064360" y="1422360"/>
            <a:ext cx="1882800" cy="448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 u="sng">
                <a:solidFill>
                  <a:schemeClr val="lt1"/>
                </a:solidFill>
                <a:uFillTx/>
                <a:latin typeface="Times New Roman"/>
                <a:ea typeface="DejaVu Sans"/>
              </a:rPr>
              <a:t>Мероприятия</a:t>
            </a:r>
            <a:r>
              <a:rPr b="0" lang="ru-RU" sz="1800" spc="-1" strike="noStrike">
                <a:solidFill>
                  <a:schemeClr val="lt1"/>
                </a:solidFill>
                <a:latin typeface="Calibri"/>
                <a:ea typeface="DejaVu Sans"/>
              </a:rPr>
              <a:t>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Прямоугольник 9"/>
          <p:cNvSpPr/>
          <p:nvPr/>
        </p:nvSpPr>
        <p:spPr>
          <a:xfrm>
            <a:off x="495720" y="307800"/>
            <a:ext cx="3332160" cy="443520"/>
          </a:xfrm>
          <a:prstGeom prst="rect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chemeClr val="lt1"/>
                </a:solidFill>
                <a:latin typeface="Times New Roman"/>
                <a:ea typeface="DejaVu Sans"/>
              </a:rPr>
              <a:t>МАОУ «Средняя школа №45»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Овал 11"/>
          <p:cNvSpPr/>
          <p:nvPr/>
        </p:nvSpPr>
        <p:spPr>
          <a:xfrm>
            <a:off x="1484280" y="4213080"/>
            <a:ext cx="2332440" cy="2409120"/>
          </a:xfrm>
          <a:prstGeom prst="ellipse">
            <a:avLst/>
          </a:prstGeom>
          <a:solidFill>
            <a:schemeClr val="accent6">
              <a:lumMod val="75000"/>
              <a:alpha val="31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chemeClr val="accent5">
                    <a:lumMod val="50000"/>
                  </a:schemeClr>
                </a:solidFill>
                <a:latin typeface="Times New Roman"/>
                <a:ea typeface="DejaVu Sans"/>
              </a:rPr>
              <a:t>Я знакомлюсь с профессией –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000" spc="-1" strike="noStrike">
                <a:solidFill>
                  <a:schemeClr val="lt1"/>
                </a:solidFill>
                <a:latin typeface="Times New Roman"/>
                <a:ea typeface="DejaVu Sans"/>
              </a:rPr>
              <a:t>i</a:t>
            </a:r>
            <a:r>
              <a:rPr b="0" lang="ru-RU" sz="1000" spc="-1" strike="noStrike">
                <a:solidFill>
                  <a:schemeClr val="lt1"/>
                </a:solidFill>
                <a:latin typeface="Times New Roman"/>
                <a:ea typeface="DejaVu Sans"/>
              </a:rPr>
              <a:t>-классы под руководством педагогов школы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0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(1-4 класс, 5-6 класс)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Овал 12"/>
          <p:cNvSpPr/>
          <p:nvPr/>
        </p:nvSpPr>
        <p:spPr>
          <a:xfrm>
            <a:off x="4510080" y="4213080"/>
            <a:ext cx="2581560" cy="2511720"/>
          </a:xfrm>
          <a:prstGeom prst="ellipse">
            <a:avLst/>
          </a:prstGeom>
          <a:solidFill>
            <a:schemeClr val="accent6">
              <a:lumMod val="75000"/>
              <a:alpha val="32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chemeClr val="accent5">
                    <a:lumMod val="50000"/>
                  </a:schemeClr>
                </a:solidFill>
                <a:latin typeface="Times New Roman"/>
                <a:ea typeface="DejaVu Sans"/>
              </a:rPr>
              <a:t>Я знакомлюсь с профессиональной сферой –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000" spc="-1" strike="noStrike">
                <a:solidFill>
                  <a:schemeClr val="lt1"/>
                </a:solidFill>
                <a:latin typeface="Times New Roman"/>
                <a:ea typeface="DejaVu Sans"/>
              </a:rPr>
              <a:t>i-</a:t>
            </a:r>
            <a:r>
              <a:rPr b="0" lang="ru-RU" sz="1000" spc="-1" strike="noStrike">
                <a:solidFill>
                  <a:schemeClr val="lt1"/>
                </a:solidFill>
                <a:latin typeface="Times New Roman"/>
                <a:ea typeface="DejaVu Sans"/>
              </a:rPr>
              <a:t>классы под руководством профессионалов + экскурсии на производство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0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(5-6 класс,  7-8 класс)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Овал 13"/>
          <p:cNvSpPr/>
          <p:nvPr/>
        </p:nvSpPr>
        <p:spPr>
          <a:xfrm>
            <a:off x="7682040" y="4213080"/>
            <a:ext cx="2499480" cy="2409120"/>
          </a:xfrm>
          <a:prstGeom prst="ellipse">
            <a:avLst/>
          </a:prstGeom>
          <a:solidFill>
            <a:schemeClr val="accent6">
              <a:lumMod val="75000"/>
              <a:alpha val="3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5">
                    <a:lumMod val="50000"/>
                  </a:schemeClr>
                </a:solidFill>
                <a:latin typeface="Times New Roman"/>
                <a:ea typeface="DejaVu Sans"/>
              </a:rPr>
              <a:t>Я знакомлюсь с социальными условиями профессии и профессиональной сферы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0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Производственная практика, тренинги, семинары, встречи с представителями ВУЗов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0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(8-11 класс)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Стрелка: вправо 14"/>
          <p:cNvSpPr/>
          <p:nvPr/>
        </p:nvSpPr>
        <p:spPr>
          <a:xfrm>
            <a:off x="3324240" y="5432040"/>
            <a:ext cx="1373400" cy="2757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181" name="Рисунок 15" descr=""/>
          <p:cNvPicPr/>
          <p:nvPr/>
        </p:nvPicPr>
        <p:blipFill>
          <a:blip r:embed="rId6"/>
          <a:stretch/>
        </p:blipFill>
        <p:spPr>
          <a:xfrm>
            <a:off x="6530040" y="5414760"/>
            <a:ext cx="1395360" cy="310320"/>
          </a:xfrm>
          <a:prstGeom prst="rect">
            <a:avLst/>
          </a:prstGeom>
          <a:ln w="0">
            <a:noFill/>
          </a:ln>
        </p:spPr>
      </p:pic>
      <p:pic>
        <p:nvPicPr>
          <p:cNvPr id="182" name="Рисунок 10" descr=""/>
          <p:cNvPicPr/>
          <p:nvPr/>
        </p:nvPicPr>
        <p:blipFill>
          <a:blip r:embed="rId7"/>
          <a:stretch/>
        </p:blipFill>
        <p:spPr>
          <a:xfrm>
            <a:off x="10107000" y="2269800"/>
            <a:ext cx="2090880" cy="2090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2989</TotalTime>
  <Application>LibreOffice/7.5.4.2$Windows_X86_64 LibreOffice_project/36ccfdc35048b057fd9854c757a8b67ec53977b6</Application>
  <AppVersion>15.0000</AppVersion>
  <Words>532</Words>
  <Paragraphs>211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2024-01-21T15:13:44Z</dcterms:created>
  <dc:creator>2</dc:creator>
  <dc:description/>
  <dc:language>ru-RU</dc:language>
  <cp:lastModifiedBy/>
  <cp:lastPrinted>2024-02-12T08:02:22Z</cp:lastPrinted>
  <dcterms:modified xsi:type="dcterms:W3CDTF">2024-05-07T18:05:05Z</dcterms:modified>
  <cp:revision>54</cp:revision>
  <dc:subject/>
  <dc:title>Проект «Школа  Минпросвещения России»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r8>5</vt:r8>
  </property>
</Properties>
</file>