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5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0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56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7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3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3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2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09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60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3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2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F83D-9EAF-48A1-8098-9F9922996859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040BE-CF18-430B-A96D-1A7E43711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95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sun9-38.userapi.com/impf/c847216/v847216472/13da8f/dL_SO3DcClo.jpg?size=1280x853&amp;quality=96&amp;sign=fbbf29ccd8738e630009bd5fe138c5ff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14" y="0"/>
            <a:ext cx="122765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84354" y="455192"/>
            <a:ext cx="7789190" cy="1952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«Школа Министерства просвещения России»</a:t>
            </a:r>
          </a:p>
          <a:p>
            <a:pPr algn="ctr">
              <a:spcBef>
                <a:spcPts val="600"/>
              </a:spcBef>
            </a:pPr>
            <a:r>
              <a:rPr lang="ru-RU" sz="4000" b="1" dirty="0" smtClean="0">
                <a:solidFill>
                  <a:srgbClr val="002060"/>
                </a:solidFill>
              </a:rPr>
              <a:t>Муниципальные механизмы управления изменениями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11174" y="5890319"/>
            <a:ext cx="7282024" cy="9574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</a:rPr>
              <a:t>г. Красноярск</a:t>
            </a:r>
            <a:endParaRPr lang="ru-RU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Rovnyh\Ровных М.Г\ГУО на прозрачно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03" y="89729"/>
            <a:ext cx="1379955" cy="137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vnyh\Ровных М.Г\Лого_Администрация город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7" r="27204" b="33613"/>
          <a:stretch/>
        </p:blipFill>
        <p:spPr bwMode="auto">
          <a:xfrm>
            <a:off x="108605" y="51630"/>
            <a:ext cx="1130906" cy="117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0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sun9-38.userapi.com/impf/c847216/v847216472/13da8f/dL_SO3DcClo.jpg?size=1280x853&amp;quality=96&amp;sign=fbbf29ccd8738e630009bd5fe138c5ff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4" b="58730"/>
          <a:stretch/>
        </p:blipFill>
        <p:spPr bwMode="auto">
          <a:xfrm>
            <a:off x="9547" y="-1"/>
            <a:ext cx="1218245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578" y="1462766"/>
            <a:ext cx="11506844" cy="527549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Августовский педагогический </a:t>
            </a:r>
            <a:r>
              <a:rPr lang="ru-RU" dirty="0" smtClean="0">
                <a:solidFill>
                  <a:srgbClr val="002060"/>
                </a:solidFill>
              </a:rPr>
              <a:t>совет: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анализ деятельности общеобразовательных организаций по направлениям и ключевым условиям проекта «Школа Министерства просвещения России»;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постановка задач на новый учебный год в приоритетах развития МСО г. Красноярска согласно цели и задач проекта «Школа Министерства просвещения России».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Цикл семинаров </a:t>
            </a:r>
            <a:r>
              <a:rPr lang="ru-RU" sz="2400" dirty="0">
                <a:solidFill>
                  <a:srgbClr val="002060"/>
                </a:solidFill>
              </a:rPr>
              <a:t>инициативной группы директоров </a:t>
            </a:r>
            <a:r>
              <a:rPr lang="ru-RU" sz="2400" dirty="0" smtClean="0">
                <a:solidFill>
                  <a:srgbClr val="002060"/>
                </a:solidFill>
              </a:rPr>
              <a:t>образовательных организаций: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разработка </a:t>
            </a:r>
            <a:r>
              <a:rPr lang="ru-RU" sz="2400" dirty="0">
                <a:solidFill>
                  <a:srgbClr val="002060"/>
                </a:solidFill>
              </a:rPr>
              <a:t>Дорожной карты </a:t>
            </a:r>
            <a:r>
              <a:rPr lang="ru-RU" sz="2400" dirty="0" smtClean="0">
                <a:solidFill>
                  <a:srgbClr val="002060"/>
                </a:solidFill>
              </a:rPr>
              <a:t>развития МСО г. Красноярска на учебный год;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согласование </a:t>
            </a:r>
            <a:r>
              <a:rPr lang="ru-RU" sz="2400" dirty="0">
                <a:solidFill>
                  <a:srgbClr val="002060"/>
                </a:solidFill>
              </a:rPr>
              <a:t>показателей и критериев </a:t>
            </a:r>
            <a:r>
              <a:rPr lang="ru-RU" sz="2400" dirty="0" smtClean="0">
                <a:solidFill>
                  <a:srgbClr val="002060"/>
                </a:solidFill>
              </a:rPr>
              <a:t>реализации Дорожной карты развития МСО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для выхода на базовый, основной, продвинутый уровень по магистральным направлениям с учётом приоритетов развития МСО г. Красноярска.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Стратегическая сессия: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</a:rPr>
              <a:t>ф</a:t>
            </a:r>
            <a:r>
              <a:rPr lang="ru-RU" sz="2400" dirty="0" smtClean="0">
                <a:solidFill>
                  <a:srgbClr val="002060"/>
                </a:solidFill>
              </a:rPr>
              <a:t>ормирование общих представлений о реализации проекта «Школа Министерства просвещения России»;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принятие к исполнению Дорожной карты развития МСО на учебный год.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3464" y="340891"/>
            <a:ext cx="11506844" cy="1072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«Школа Министерства просвещения России»</a:t>
            </a:r>
          </a:p>
          <a:p>
            <a:pPr algn="ctr">
              <a:spcBef>
                <a:spcPts val="60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Муниципальные механизмы управления изменениями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6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sun9-38.userapi.com/impf/c847216/v847216472/13da8f/dL_SO3DcClo.jpg?size=1280x853&amp;quality=96&amp;sign=fbbf29ccd8738e630009bd5fe138c5ff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4" b="58730"/>
          <a:stretch/>
        </p:blipFill>
        <p:spPr bwMode="auto">
          <a:xfrm>
            <a:off x="9547" y="-1"/>
            <a:ext cx="1218245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578" y="1484538"/>
            <a:ext cx="11686136" cy="51720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Муниципальные проекты развития </a:t>
            </a:r>
            <a:r>
              <a:rPr lang="ru-RU" dirty="0">
                <a:solidFill>
                  <a:srgbClr val="002060"/>
                </a:solidFill>
              </a:rPr>
              <a:t>МСО г. Красноярска: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«Повышение качества математического образования»</a:t>
            </a:r>
            <a:endParaRPr lang="ru-RU" dirty="0">
              <a:solidFill>
                <a:srgbClr val="002060"/>
              </a:solidFill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</a:rPr>
              <a:t>«С чего начинается </a:t>
            </a:r>
            <a:r>
              <a:rPr lang="ru-RU" dirty="0" smtClean="0">
                <a:solidFill>
                  <a:srgbClr val="002060"/>
                </a:solidFill>
              </a:rPr>
              <a:t>Родина!»</a:t>
            </a:r>
            <a:endParaRPr lang="ru-RU" dirty="0">
              <a:solidFill>
                <a:srgbClr val="002060"/>
              </a:solidFill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</a:rPr>
              <a:t>«Я нужен городу, краю, стране!»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</a:rPr>
              <a:t>«Рациональное питание </a:t>
            </a:r>
            <a:r>
              <a:rPr lang="ru-RU" dirty="0" smtClean="0">
                <a:solidFill>
                  <a:srgbClr val="002060"/>
                </a:solidFill>
              </a:rPr>
              <a:t>– основа </a:t>
            </a:r>
            <a:r>
              <a:rPr lang="ru-RU" dirty="0">
                <a:solidFill>
                  <a:srgbClr val="002060"/>
                </a:solidFill>
              </a:rPr>
              <a:t>здорового образа жизни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Проектно-ориентированная инициатива образовательных организаций.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marL="0" lv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Семинары-совещания </a:t>
            </a:r>
            <a:r>
              <a:rPr lang="ru-RU" dirty="0">
                <a:solidFill>
                  <a:srgbClr val="002060"/>
                </a:solidFill>
              </a:rPr>
              <a:t>директоров общеобразовательных организаций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 </a:t>
            </a:r>
            <a:r>
              <a:rPr lang="ru-RU" dirty="0">
                <a:solidFill>
                  <a:srgbClr val="002060"/>
                </a:solidFill>
              </a:rPr>
              <a:t>представлением механизмов управления реализацией проекта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>
                <a:solidFill>
                  <a:srgbClr val="002060"/>
                </a:solidFill>
              </a:rPr>
              <a:t>Школа Министерства просвещения России» в каждом из </a:t>
            </a:r>
            <a:r>
              <a:rPr lang="ru-RU" dirty="0" smtClean="0">
                <a:solidFill>
                  <a:srgbClr val="002060"/>
                </a:solidFill>
              </a:rPr>
              <a:t>7 </a:t>
            </a:r>
            <a:r>
              <a:rPr lang="ru-RU" dirty="0">
                <a:solidFill>
                  <a:srgbClr val="002060"/>
                </a:solidFill>
              </a:rPr>
              <a:t>районов г. </a:t>
            </a:r>
            <a:r>
              <a:rPr lang="ru-RU" dirty="0" smtClean="0">
                <a:solidFill>
                  <a:srgbClr val="002060"/>
                </a:solidFill>
              </a:rPr>
              <a:t>Красноярска.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3464" y="340891"/>
            <a:ext cx="11506844" cy="1072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«Школа Министерства просвещения России»</a:t>
            </a:r>
          </a:p>
          <a:p>
            <a:pPr algn="ctr">
              <a:spcBef>
                <a:spcPts val="60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Муниципальные механизмы управления изменениями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6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sun9-38.userapi.com/impf/c847216/v847216472/13da8f/dL_SO3DcClo.jpg?size=1280x853&amp;quality=96&amp;sign=fbbf29ccd8738e630009bd5fe138c5ff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4" b="58730"/>
          <a:stretch/>
        </p:blipFill>
        <p:spPr bwMode="auto">
          <a:xfrm>
            <a:off x="9547" y="-1"/>
            <a:ext cx="1218245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577" y="1495424"/>
            <a:ext cx="11642593" cy="51720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Программно-проектировочные и рефлексивно-аналитические семинары управленческих команд общеобразовательных </a:t>
            </a:r>
            <a:r>
              <a:rPr lang="ru-RU" dirty="0" smtClean="0">
                <a:solidFill>
                  <a:srgbClr val="002060"/>
                </a:solidFill>
              </a:rPr>
              <a:t>организаций: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по реализации Дорожной карты развития МСО г. Красноярска;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по итогам самодиагностики.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Организация деятельности творческих и рабочих групп по решению задач проекта «Школы Министерства просвещения России».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Инициация разработки и реализации школьных проектов по реализации проекта «Школы Министерства просвещения России».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Муниципальный мониторинг реализации Дорожной карты развития МСО.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Стимулирующие выплаты за реализацию Дорожной карты развития МСО.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3464" y="340891"/>
            <a:ext cx="11506844" cy="1072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«Школа Министерства просвещения России»</a:t>
            </a:r>
          </a:p>
          <a:p>
            <a:pPr algn="ctr">
              <a:spcBef>
                <a:spcPts val="60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Муниципальные механизмы управления изменениями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2" descr="https://sun9-38.userapi.com/impf/c847216/v847216472/13da8f/dL_SO3DcClo.jpg?size=1280x853&amp;quality=96&amp;sign=fbbf29ccd8738e630009bd5fe138c5ff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4" b="58730"/>
          <a:stretch/>
        </p:blipFill>
        <p:spPr bwMode="auto">
          <a:xfrm>
            <a:off x="9547" y="-1"/>
            <a:ext cx="1218245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517753" y="1435100"/>
            <a:ext cx="2326136" cy="92528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Августовский педсовет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42578" y="362663"/>
            <a:ext cx="11506844" cy="1072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«Школа Министерства просвещения России»</a:t>
            </a:r>
          </a:p>
          <a:p>
            <a:pPr algn="ctr">
              <a:spcBef>
                <a:spcPts val="60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Муниципальные механизмы управления изменениями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936" y="2311012"/>
            <a:ext cx="321127" cy="43393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971334" y="2739801"/>
            <a:ext cx="4878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Семинары инициативной группы директоров</a:t>
            </a:r>
            <a:endParaRPr lang="ru-RU" sz="1600" dirty="0">
              <a:solidFill>
                <a:srgbClr val="00206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743201" y="1567543"/>
            <a:ext cx="5148942" cy="674523"/>
            <a:chOff x="3352800" y="1491538"/>
            <a:chExt cx="4125686" cy="674523"/>
          </a:xfrm>
        </p:grpSpPr>
        <p:sp>
          <p:nvSpPr>
            <p:cNvPr id="10" name="TextBox 9"/>
            <p:cNvSpPr txBox="1"/>
            <p:nvPr/>
          </p:nvSpPr>
          <p:spPr>
            <a:xfrm>
              <a:off x="3369128" y="1665906"/>
              <a:ext cx="40059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i="1" dirty="0" smtClean="0">
                  <a:solidFill>
                    <a:srgbClr val="002060"/>
                  </a:solidFill>
                </a:rPr>
                <a:t>Задачи развития МСО г. Красноярска по ШМП</a:t>
              </a:r>
              <a:endParaRPr lang="ru-RU" sz="1600" i="1" dirty="0">
                <a:solidFill>
                  <a:srgbClr val="002060"/>
                </a:solidFill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3352800" y="1491538"/>
              <a:ext cx="4125686" cy="674523"/>
            </a:xfrm>
            <a:prstGeom prst="rightArrow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286063" y="2022618"/>
            <a:ext cx="4185746" cy="977704"/>
            <a:chOff x="6557673" y="2030485"/>
            <a:chExt cx="2933700" cy="1206946"/>
          </a:xfrm>
        </p:grpSpPr>
        <p:sp>
          <p:nvSpPr>
            <p:cNvPr id="15" name="TextBox 14"/>
            <p:cNvSpPr txBox="1"/>
            <p:nvPr/>
          </p:nvSpPr>
          <p:spPr>
            <a:xfrm>
              <a:off x="6600247" y="2322286"/>
              <a:ext cx="28485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i="1" dirty="0" smtClean="0">
                  <a:solidFill>
                    <a:srgbClr val="002060"/>
                  </a:solidFill>
                </a:rPr>
                <a:t>Дорожная карта развития   	Показатели </a:t>
              </a:r>
              <a:br>
                <a:rPr lang="ru-RU" sz="1400" i="1" dirty="0" smtClean="0">
                  <a:solidFill>
                    <a:srgbClr val="002060"/>
                  </a:solidFill>
                </a:rPr>
              </a:br>
              <a:r>
                <a:rPr lang="ru-RU" sz="1400" i="1" dirty="0" smtClean="0">
                  <a:solidFill>
                    <a:srgbClr val="002060"/>
                  </a:solidFill>
                </a:rPr>
                <a:t>по направлениям ШМП		и критерии</a:t>
              </a:r>
              <a:endParaRPr lang="ru-RU" sz="1400" i="1" dirty="0">
                <a:solidFill>
                  <a:srgbClr val="002060"/>
                </a:solidFill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6557673" y="2030485"/>
              <a:ext cx="2933700" cy="1206946"/>
            </a:xfrm>
            <a:prstGeom prst="rightArrow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>
            <a:off x="7769679" y="1615365"/>
            <a:ext cx="1364174" cy="150951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 rot="18967779">
            <a:off x="8858885" y="1802791"/>
            <a:ext cx="1487834" cy="102325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Городской Совет директоров ОУ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0618232" y="1973733"/>
            <a:ext cx="522514" cy="45042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ОУ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1052965" y="1988150"/>
            <a:ext cx="522514" cy="45042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ОУ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0534649" y="2316294"/>
            <a:ext cx="522514" cy="45042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ОУ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0999231" y="2358879"/>
            <a:ext cx="522514" cy="45042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ОУ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0719887" y="2626677"/>
            <a:ext cx="522514" cy="45042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ОУ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1176905" y="2667072"/>
            <a:ext cx="522514" cy="45042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ОУ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0305414" y="2626091"/>
            <a:ext cx="522514" cy="45042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ОУ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1047739" y="3469178"/>
            <a:ext cx="456573" cy="410687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9953642" y="1367817"/>
            <a:ext cx="191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Советы директоров 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районов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597249" y="3198814"/>
            <a:ext cx="8161374" cy="0"/>
          </a:xfrm>
          <a:prstGeom prst="line">
            <a:avLst/>
          </a:prstGeom>
          <a:ln w="63500" cmpd="dbl">
            <a:solidFill>
              <a:srgbClr val="00206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3206" y="3792419"/>
            <a:ext cx="1741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Проектно-ориентированная инициатива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467008" y="2311011"/>
            <a:ext cx="321127" cy="4339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856080" y="2311011"/>
            <a:ext cx="321127" cy="4339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1795095" y="3332562"/>
            <a:ext cx="9087263" cy="964281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2060"/>
                </a:solidFill>
              </a:rPr>
              <a:t>Приоритетное направление «</a:t>
            </a:r>
            <a:r>
              <a:rPr lang="ru-RU" sz="1600" b="1" dirty="0" smtClean="0">
                <a:solidFill>
                  <a:srgbClr val="002060"/>
                </a:solidFill>
              </a:rPr>
              <a:t>ЗНАНИЕ</a:t>
            </a:r>
            <a:r>
              <a:rPr lang="ru-RU" sz="1600" dirty="0" smtClean="0">
                <a:solidFill>
                  <a:srgbClr val="002060"/>
                </a:solidFill>
              </a:rPr>
              <a:t>» (МП «Повышение качества математического образования»)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17752" y="2642692"/>
            <a:ext cx="2051679" cy="82648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Стратегическая сессия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1795094" y="4096710"/>
            <a:ext cx="8739555" cy="964281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2060"/>
                </a:solidFill>
              </a:rPr>
              <a:t>Направление «ВОСПИТАНИЕ + ТВОРЧЕСТВО» (МП«С чего начинается Родина!»)</a:t>
            </a:r>
          </a:p>
        </p:txBody>
      </p:sp>
      <p:sp>
        <p:nvSpPr>
          <p:cNvPr id="58" name="Стрелка вправо 57"/>
          <p:cNvSpPr/>
          <p:nvPr/>
        </p:nvSpPr>
        <p:spPr>
          <a:xfrm>
            <a:off x="897894" y="4862972"/>
            <a:ext cx="9315298" cy="964281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2060"/>
                </a:solidFill>
              </a:rPr>
              <a:t>Направление «ПРОФОРИЕНТАЦИЯ» (МП «Я нужен городу, краю, стране!»)</a:t>
            </a:r>
          </a:p>
        </p:txBody>
      </p:sp>
      <p:sp>
        <p:nvSpPr>
          <p:cNvPr id="59" name="Стрелка вправо 58"/>
          <p:cNvSpPr/>
          <p:nvPr/>
        </p:nvSpPr>
        <p:spPr>
          <a:xfrm>
            <a:off x="452924" y="5621228"/>
            <a:ext cx="9398647" cy="964281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2060"/>
                </a:solidFill>
              </a:rPr>
              <a:t>Направление «ЗДОРОВЬЕ» (МП «Рациональное питание – основа здорового образа жизни!»)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42578" y="6385225"/>
            <a:ext cx="9010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Муниципальный мониторинг реализации Дорожной карты развития МСО г. Красноярска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8326875" y="1519162"/>
            <a:ext cx="621364" cy="57030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ГУО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17512727">
            <a:off x="9499170" y="4836706"/>
            <a:ext cx="2702120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Рефлексивно-аналитические семинары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V="1">
            <a:off x="9961917" y="3614121"/>
            <a:ext cx="1108698" cy="2771104"/>
          </a:xfrm>
          <a:prstGeom prst="line">
            <a:avLst/>
          </a:prstGeom>
          <a:ln w="349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88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1" grpId="0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  <p:bldP spid="41" grpId="0"/>
      <p:bldP spid="44" grpId="0"/>
      <p:bldP spid="45" grpId="0" animBg="1"/>
      <p:bldP spid="46" grpId="0" animBg="1"/>
      <p:bldP spid="51" grpId="0" animBg="1"/>
      <p:bldP spid="55" grpId="0" animBg="1"/>
      <p:bldP spid="57" grpId="0" animBg="1"/>
      <p:bldP spid="58" grpId="0" animBg="1"/>
      <p:bldP spid="59" grpId="0" animBg="1"/>
      <p:bldP spid="60" grpId="0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sun9-38.userapi.com/impf/c847216/v847216472/13da8f/dL_SO3DcClo.jpg?size=1280x853&amp;quality=96&amp;sign=fbbf29ccd8738e630009bd5fe138c5ff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14" y="0"/>
            <a:ext cx="122765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84354" y="455192"/>
            <a:ext cx="7789190" cy="1952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«Школа Министерства просвещения России»</a:t>
            </a:r>
          </a:p>
          <a:p>
            <a:pPr algn="ctr">
              <a:spcBef>
                <a:spcPts val="600"/>
              </a:spcBef>
            </a:pPr>
            <a:r>
              <a:rPr lang="ru-RU" sz="4000" b="1" dirty="0" smtClean="0">
                <a:solidFill>
                  <a:srgbClr val="002060"/>
                </a:solidFill>
              </a:rPr>
              <a:t>Муниципальные механизмы управления изменениями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11174" y="5890319"/>
            <a:ext cx="7282024" cy="9574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</a:rPr>
              <a:t>г. Красноярск</a:t>
            </a:r>
            <a:endParaRPr lang="ru-RU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Rovnyh\Ровных М.Г\ГУО на прозрачно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03" y="89729"/>
            <a:ext cx="1379955" cy="137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vnyh\Ровных М.Г\Лого_Администрация город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7" r="27204" b="33613"/>
          <a:stretch/>
        </p:blipFill>
        <p:spPr bwMode="auto">
          <a:xfrm>
            <a:off x="108605" y="51630"/>
            <a:ext cx="1130906" cy="117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3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277</Words>
  <Application>Microsoft Office PowerPoint</Application>
  <PresentationFormat>Произвольный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Горностаев Александр Октавьевич</dc:creator>
  <cp:lastModifiedBy>Марина Геннадьевна Ровных</cp:lastModifiedBy>
  <cp:revision>47</cp:revision>
  <dcterms:created xsi:type="dcterms:W3CDTF">2024-11-11T06:35:46Z</dcterms:created>
  <dcterms:modified xsi:type="dcterms:W3CDTF">2024-11-14T07:46:51Z</dcterms:modified>
</cp:coreProperties>
</file>