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6" r:id="rId3"/>
    <p:sldId id="286" r:id="rId4"/>
    <p:sldId id="308" r:id="rId5"/>
    <p:sldId id="319" r:id="rId6"/>
    <p:sldId id="310" r:id="rId7"/>
    <p:sldId id="331" r:id="rId8"/>
    <p:sldId id="332" r:id="rId9"/>
    <p:sldId id="33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57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026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635896" y="1268760"/>
            <a:ext cx="457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Методы и приемы формирования функциональной грамотности  учащихся </a:t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на уроках английского языка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5984" y="571480"/>
            <a:ext cx="624644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Читательская компетентность</a:t>
            </a:r>
            <a:r>
              <a:rPr lang="ru-RU" sz="2800" dirty="0" smtClean="0"/>
              <a:t> подразумевает </a:t>
            </a:r>
            <a:r>
              <a:rPr lang="ru-RU" sz="2800" i="1" dirty="0" err="1" smtClean="0"/>
              <a:t>сформированность</a:t>
            </a:r>
            <a:r>
              <a:rPr lang="ru-RU" sz="2800" i="1" dirty="0" smtClean="0"/>
              <a:t> у учащихся навыков и умений оперирования письменной информацией: поиск нужных текстов, их отбор и организация в соответствии с определенной темой, их адекватное прочтение и интерпретация, устная и письменная репрезентации прочитанного.</a:t>
            </a:r>
            <a:r>
              <a:rPr lang="ru-RU" sz="2400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539552" y="476672"/>
            <a:ext cx="8229600" cy="5976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Функционально грамотная  личность – это человек: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ориентирующийся в мире и действующий в соответствии с общественными ценностями, ожиданиями и интересами (в частности, умеющий соотносить и координировать свои  действия с действиями других людей;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способный быть самостоятельным   в ситуации выбора и принятия решений;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умеющий отвечать за свои решения;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способный нести ответственность за себя и своих близких;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владеющий приемами учения и готовый к постоянной переподготовке;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обладающий набором компетенций, как ключевых, так и по различным областям знаний;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для которого поиск решения в нестандартной ситуации – привычное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явление;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легко адаптирующийся в любом социуме и умеющий активно влиять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 него;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понимающий, что жизнь среди людей – это поиск постоянных компромиссов и необходимость искать общие решения; 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хорошо владеющий устной и письменной речью как средством взаимодействия между людьми;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владеющий современными информационными технологиями.</a:t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67544" y="20608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+mj-lt"/>
                <a:ea typeface="+mj-ea"/>
                <a:cs typeface="+mj-cs"/>
              </a:rPr>
              <a:t>Принципы формирования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функциональной грамотности </a:t>
            </a:r>
          </a:p>
          <a:p>
            <a:pPr marL="514350" lvl="0" indent="-514350">
              <a:spcBef>
                <a:spcPct val="0"/>
              </a:spcBef>
              <a:buAutoNum type="arabicPeriod"/>
              <a:defRPr/>
            </a:pPr>
            <a:r>
              <a:rPr lang="ru-RU" sz="2400" b="1" dirty="0" smtClean="0"/>
              <a:t>Чтение – это не пассивное действие</a:t>
            </a:r>
            <a:r>
              <a:rPr lang="ru-RU" sz="2400" dirty="0" smtClean="0"/>
              <a:t>. </a:t>
            </a:r>
          </a:p>
          <a:p>
            <a:pPr marL="514350" lvl="0" indent="-514350">
              <a:spcBef>
                <a:spcPct val="0"/>
              </a:spcBef>
              <a:buAutoNum type="arabicPeriod"/>
              <a:defRPr/>
            </a:pPr>
            <a:r>
              <a:rPr lang="ru-RU" sz="2400" b="1" dirty="0" smtClean="0"/>
              <a:t>Учащийся должен быть заинтересован , даже заинтригован, о чем же повествует автор текста.</a:t>
            </a:r>
          </a:p>
          <a:p>
            <a:pPr marL="514350" lvl="0" indent="-514350">
              <a:spcBef>
                <a:spcPct val="0"/>
              </a:spcBef>
              <a:buAutoNum type="arabicPeriod"/>
              <a:defRPr/>
            </a:pPr>
            <a:r>
              <a:rPr lang="ru-RU" sz="2400" dirty="0" smtClean="0"/>
              <a:t> </a:t>
            </a:r>
            <a:r>
              <a:rPr lang="ru-RU" sz="2400" b="1" dirty="0" smtClean="0"/>
              <a:t>Учитель должен поощрять учащихся отвечать не только на языковые явления, но и на содержание, смысл текста</a:t>
            </a:r>
          </a:p>
          <a:p>
            <a:pPr marL="514350" lvl="0" indent="-514350">
              <a:spcBef>
                <a:spcPct val="0"/>
              </a:spcBef>
              <a:buAutoNum type="arabicPeriod"/>
              <a:defRPr/>
            </a:pPr>
            <a:r>
              <a:rPr lang="ru-RU" sz="2400" b="1" dirty="0" smtClean="0"/>
              <a:t>Предположения, прогнозы – это главный фактор в чтении</a:t>
            </a:r>
          </a:p>
          <a:p>
            <a:pPr marL="514350" lvl="0" indent="-514350">
              <a:spcBef>
                <a:spcPct val="0"/>
              </a:spcBef>
              <a:buAutoNum type="arabicPeriod"/>
              <a:defRPr/>
            </a:pPr>
            <a:r>
              <a:rPr lang="ru-RU" sz="2400" b="1" dirty="0" smtClean="0"/>
              <a:t>Соответствие заданий и  темы.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907704" y="751536"/>
            <a:ext cx="6768752" cy="52629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7030A0"/>
                </a:solidFill>
              </a:rPr>
              <a:t>Приемы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/>
              <a:t>-Технология проектной деятельности.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/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/>
              <a:t>-Технология критического мышления, на основе построения проблемной ситуации: работа над деформированным текстом.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/>
              <a:t>-Уровневая дифференциация обучения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/>
              <a:t>-Информационные и коммуникативные технологии ( Интернет, средства </a:t>
            </a:r>
            <a:r>
              <a:rPr lang="ru-RU" sz="2400" b="1" dirty="0" err="1" smtClean="0"/>
              <a:t>мультимедия</a:t>
            </a:r>
            <a:r>
              <a:rPr lang="ru-RU" sz="2400" b="1" dirty="0" smtClean="0"/>
              <a:t>, библиотека)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483768" y="764704"/>
            <a:ext cx="60486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. чтение с пониманием основного содержания текста (ознакомительное чтение);</a:t>
            </a:r>
          </a:p>
          <a:p>
            <a:r>
              <a:rPr lang="ru-RU" sz="3200" dirty="0" smtClean="0"/>
              <a:t>. чтение с выборочным пониманием необходимой информацией из текста (поисковое / просмотровое);</a:t>
            </a:r>
          </a:p>
          <a:p>
            <a:r>
              <a:rPr lang="ru-RU" sz="3200" dirty="0" smtClean="0"/>
              <a:t>. чтение с полным и точным пониманием содержания текста (изучающее).</a:t>
            </a:r>
            <a:endParaRPr lang="ru-RU" sz="32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483768" y="764704"/>
            <a:ext cx="60486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        В целом же типология заданий, развивающих данное умение, разнообразна и может быть представлена на уроке следующими видами заданий:</a:t>
            </a:r>
          </a:p>
          <a:p>
            <a:r>
              <a:rPr lang="ru-RU" sz="2400" dirty="0" smtClean="0"/>
              <a:t>1.Задания, требующие привлечения дополнительной информации или, наоборот, содержащие избыточную информацию.</a:t>
            </a:r>
          </a:p>
          <a:p>
            <a:r>
              <a:rPr lang="ru-RU" sz="2400" dirty="0" smtClean="0"/>
              <a:t>2.Комплексные или структурированные задания, состоящие из нескольких взаимосвязанных вопросов.</a:t>
            </a:r>
          </a:p>
          <a:p>
            <a:r>
              <a:rPr lang="ru-RU" sz="2400" dirty="0" smtClean="0"/>
              <a:t>3.Разные форматы ответа в одном задании.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1.Текст должен быть ученику интересен.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2.Текст должен содержать неизвестную ученику информацию.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3.Текст должен развивать кругозор.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4.Текст не должен быть перегружен цифрами, датами, терминами.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5. Иллюстрации не отвлекают, а помогают разобраться в содержании текста. Иллюстрации должны способствовать развитию познавательной активности.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6.Уровень трудности  текста должен соответствовать возрасту ученика. При необходимости нужно адаптировать текст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7. Незнакомые слова должны «вычитываться» из текста или быть представлены в сносках.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8. Объем текста не должен превышать норму.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9.Шрифт должен помогать ученику легко читать текст.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10.Текст должен быть структурирован.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ww\Desktop\НЕ УДАЛЯТЬ !\ФОТОГРАФИИ\фон презентаций\06.jpg"/>
          <p:cNvPicPr>
            <a:picLocks noChangeAspect="1" noChangeArrowheads="1"/>
          </p:cNvPicPr>
          <p:nvPr/>
        </p:nvPicPr>
        <p:blipFill>
          <a:blip r:embed="rId2" cstate="print"/>
          <a:srcRect b="48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699792" y="1052736"/>
            <a:ext cx="56886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Современные методы и  формы   работы  оказывают  педагогам практическую помощь в решении  профессиональных задач, способствуют развитию школьной информационно-образовательной среды, направленной на повышение функциональной грамотности учащихся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229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 функциональной грамотности  учащихся  начальной школы</dc:title>
  <dc:creator>я</dc:creator>
  <cp:lastModifiedBy>Света</cp:lastModifiedBy>
  <cp:revision>54</cp:revision>
  <dcterms:created xsi:type="dcterms:W3CDTF">2013-03-25T13:50:52Z</dcterms:created>
  <dcterms:modified xsi:type="dcterms:W3CDTF">2019-08-25T23:53:17Z</dcterms:modified>
</cp:coreProperties>
</file>