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 bookmarkIdSeed="2">
  <p:sldMasterIdLst>
    <p:sldMasterId id="2147483659" r:id="rId1"/>
  </p:sldMasterIdLst>
  <p:notesMasterIdLst>
    <p:notesMasterId r:id="rId35"/>
  </p:notesMasterIdLst>
  <p:sldIdLst>
    <p:sldId id="256" r:id="rId2"/>
    <p:sldId id="284" r:id="rId3"/>
    <p:sldId id="257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258" r:id="rId27"/>
    <p:sldId id="261" r:id="rId28"/>
    <p:sldId id="263" r:id="rId29"/>
    <p:sldId id="308" r:id="rId30"/>
    <p:sldId id="309" r:id="rId31"/>
    <p:sldId id="310" r:id="rId32"/>
    <p:sldId id="311" r:id="rId33"/>
    <p:sldId id="313" r:id="rId3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1D1C3212-C5BE-4C28-9094-066B46146BDA}">
  <a:tblStyle styleId="{1D1C3212-C5BE-4C28-9094-066B46146BD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68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plotArea>
      <c:layout/>
      <c:lineChart>
        <c:grouping val="standard"/>
        <c:ser>
          <c:idx val="0"/>
          <c:order val="0"/>
          <c:tx>
            <c:strRef>
              <c:f>Лист1!$A$2</c:f>
              <c:strCache>
                <c:ptCount val="1"/>
                <c:pt idx="0">
                  <c:v>2017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diamond"/>
            <c:size val="9"/>
          </c:marker>
          <c:cat>
            <c:numRef>
              <c:f>Лист1!$B$1:$E$1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4.1499999999999995</c:v>
                </c:pt>
                <c:pt idx="1">
                  <c:v>37</c:v>
                </c:pt>
                <c:pt idx="2">
                  <c:v>36.550000000000004</c:v>
                </c:pt>
                <c:pt idx="3">
                  <c:v>22.3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2018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dPt>
            <c:idx val="1"/>
            <c:marker>
              <c:symbol val="square"/>
              <c:size val="9"/>
            </c:marker>
          </c:dPt>
          <c:cat>
            <c:numRef>
              <c:f>Лист1!$B$1:$E$1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Лист1!$B$3:$E$3</c:f>
              <c:numCache>
                <c:formatCode>General</c:formatCode>
                <c:ptCount val="4"/>
                <c:pt idx="0">
                  <c:v>4.08</c:v>
                </c:pt>
                <c:pt idx="1">
                  <c:v>42.25</c:v>
                </c:pt>
                <c:pt idx="2">
                  <c:v>35.339999999999996</c:v>
                </c:pt>
                <c:pt idx="3">
                  <c:v>18.329999999999995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2019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cat>
            <c:numRef>
              <c:f>Лист1!$B$1:$E$1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Лист1!$B$4:$E$4</c:f>
              <c:numCache>
                <c:formatCode>General</c:formatCode>
                <c:ptCount val="4"/>
                <c:pt idx="0">
                  <c:v>4.0599999999999996</c:v>
                </c:pt>
                <c:pt idx="1">
                  <c:v>40.43</c:v>
                </c:pt>
                <c:pt idx="2">
                  <c:v>37.86</c:v>
                </c:pt>
                <c:pt idx="3">
                  <c:v>17.649999999999999</c:v>
                </c:pt>
              </c:numCache>
            </c:numRef>
          </c:val>
        </c:ser>
        <c:marker val="1"/>
        <c:axId val="102351616"/>
        <c:axId val="102354304"/>
      </c:lineChart>
      <c:catAx>
        <c:axId val="102351616"/>
        <c:scaling>
          <c:orientation val="minMax"/>
        </c:scaling>
        <c:axPos val="b"/>
        <c:numFmt formatCode="General" sourceLinked="1"/>
        <c:tickLblPos val="nextTo"/>
        <c:crossAx val="102354304"/>
        <c:crosses val="autoZero"/>
        <c:auto val="1"/>
        <c:lblAlgn val="ctr"/>
        <c:lblOffset val="100"/>
      </c:catAx>
      <c:valAx>
        <c:axId val="102354304"/>
        <c:scaling>
          <c:orientation val="minMax"/>
        </c:scaling>
        <c:axPos val="l"/>
        <c:majorGridlines/>
        <c:numFmt formatCode="General" sourceLinked="1"/>
        <c:tickLblPos val="nextTo"/>
        <c:crossAx val="10235161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4"/>
  <c:chart>
    <c:title>
      <c:tx>
        <c:rich>
          <a:bodyPr/>
          <a:lstStyle/>
          <a:p>
            <a:pPr>
              <a:defRPr/>
            </a:pPr>
            <a:r>
              <a:rPr lang="ru-RU"/>
              <a:t>средний процент выполнения заданий</a:t>
            </a:r>
          </a:p>
        </c:rich>
      </c:tx>
      <c:layout/>
    </c:title>
    <c:plotArea>
      <c:layout/>
      <c:barChart>
        <c:barDir val="col"/>
        <c:grouping val="clustered"/>
        <c:ser>
          <c:idx val="1"/>
          <c:order val="0"/>
          <c:tx>
            <c:strRef>
              <c:f>Лист1!$D$1</c:f>
              <c:strCache>
                <c:ptCount val="1"/>
                <c:pt idx="0">
                  <c:v>средний процент выполнения</c:v>
                </c:pt>
              </c:strCache>
            </c:strRef>
          </c:tx>
          <c:spPr>
            <a:solidFill>
              <a:srgbClr val="F65616"/>
            </a:solidFill>
            <a:ln>
              <a:solidFill>
                <a:schemeClr val="accent1"/>
              </a:solidFill>
            </a:ln>
          </c:spPr>
          <c:dPt>
            <c:idx val="9"/>
            <c:spPr>
              <a:solidFill>
                <a:srgbClr val="FF0000"/>
              </a:solidFill>
              <a:ln>
                <a:solidFill>
                  <a:schemeClr val="accent1"/>
                </a:solidFill>
              </a:ln>
            </c:spPr>
          </c:dPt>
          <c:dPt>
            <c:idx val="14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dPt>
          <c:dPt>
            <c:idx val="15"/>
            <c:spPr>
              <a:solidFill>
                <a:srgbClr val="FF0000"/>
              </a:solidFill>
              <a:ln>
                <a:solidFill>
                  <a:schemeClr val="accent1"/>
                </a:solidFill>
              </a:ln>
            </c:spPr>
          </c:dPt>
          <c:dPt>
            <c:idx val="18"/>
            <c:spPr>
              <a:solidFill>
                <a:srgbClr val="FF0000"/>
              </a:solidFill>
              <a:ln>
                <a:solidFill>
                  <a:schemeClr val="accent1"/>
                </a:solidFill>
              </a:ln>
            </c:spPr>
          </c:dPt>
          <c:dPt>
            <c:idx val="19"/>
            <c:spPr>
              <a:solidFill>
                <a:srgbClr val="FF0000"/>
              </a:solidFill>
              <a:ln>
                <a:solidFill>
                  <a:schemeClr val="accent1"/>
                </a:solidFill>
              </a:ln>
            </c:spPr>
          </c:dPt>
          <c:val>
            <c:numRef>
              <c:f>Лист1!$D$2:$D$21</c:f>
              <c:numCache>
                <c:formatCode>0.00%</c:formatCode>
                <c:ptCount val="20"/>
                <c:pt idx="0">
                  <c:v>0.65990000000000004</c:v>
                </c:pt>
                <c:pt idx="1">
                  <c:v>0.75700000000000001</c:v>
                </c:pt>
                <c:pt idx="2">
                  <c:v>0.72919999999999996</c:v>
                </c:pt>
                <c:pt idx="3">
                  <c:v>0.5978</c:v>
                </c:pt>
                <c:pt idx="4">
                  <c:v>0.876</c:v>
                </c:pt>
                <c:pt idx="5">
                  <c:v>0.50900000000000001</c:v>
                </c:pt>
                <c:pt idx="6">
                  <c:v>0.87949999999999995</c:v>
                </c:pt>
                <c:pt idx="7">
                  <c:v>0.78300000000000003</c:v>
                </c:pt>
                <c:pt idx="8">
                  <c:v>0.60189999999999999</c:v>
                </c:pt>
                <c:pt idx="9">
                  <c:v>0.46929999999999999</c:v>
                </c:pt>
                <c:pt idx="10">
                  <c:v>0.62719999999999998</c:v>
                </c:pt>
                <c:pt idx="11">
                  <c:v>0.61099999999999999</c:v>
                </c:pt>
                <c:pt idx="12">
                  <c:v>0.59989999999999999</c:v>
                </c:pt>
                <c:pt idx="13">
                  <c:v>0.75119999999999998</c:v>
                </c:pt>
                <c:pt idx="14">
                  <c:v>0.41249999999999998</c:v>
                </c:pt>
                <c:pt idx="15">
                  <c:v>0.38950000000000001</c:v>
                </c:pt>
                <c:pt idx="16">
                  <c:v>0.76700000000000002</c:v>
                </c:pt>
                <c:pt idx="17">
                  <c:v>0.49969999999999998</c:v>
                </c:pt>
                <c:pt idx="18">
                  <c:v>0.21049999999999999</c:v>
                </c:pt>
                <c:pt idx="19">
                  <c:v>0.2198</c:v>
                </c:pt>
              </c:numCache>
            </c:numRef>
          </c:val>
        </c:ser>
        <c:axId val="60035840"/>
        <c:axId val="60037376"/>
      </c:barChart>
      <c:catAx>
        <c:axId val="60035840"/>
        <c:scaling>
          <c:orientation val="minMax"/>
        </c:scaling>
        <c:axPos val="b"/>
        <c:tickLblPos val="nextTo"/>
        <c:crossAx val="60037376"/>
        <c:crosses val="autoZero"/>
        <c:auto val="1"/>
        <c:lblAlgn val="ctr"/>
        <c:lblOffset val="100"/>
      </c:catAx>
      <c:valAx>
        <c:axId val="60037376"/>
        <c:scaling>
          <c:orientation val="minMax"/>
        </c:scaling>
        <c:axPos val="l"/>
        <c:majorGridlines/>
        <c:numFmt formatCode="0.00%" sourceLinked="1"/>
        <c:tickLblPos val="nextTo"/>
        <c:crossAx val="60035840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22222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1025" y="-11025"/>
            <a:ext cx="9144000" cy="5143500"/>
          </a:xfrm>
          <a:prstGeom prst="rect">
            <a:avLst/>
          </a:prstGeom>
          <a:solidFill>
            <a:srgbClr val="222222">
              <a:alpha val="64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086350" y="-38100"/>
            <a:ext cx="4114800" cy="5219700"/>
          </a:xfrm>
          <a:custGeom>
            <a:avLst/>
            <a:gdLst/>
            <a:ahLst/>
            <a:cxnLst/>
            <a:rect l="l" t="t" r="r" b="b"/>
            <a:pathLst>
              <a:path w="164592" h="208788" extrusionOk="0">
                <a:moveTo>
                  <a:pt x="0" y="1524"/>
                </a:moveTo>
                <a:lnTo>
                  <a:pt x="107442" y="208788"/>
                </a:lnTo>
                <a:lnTo>
                  <a:pt x="164592" y="208788"/>
                </a:lnTo>
                <a:lnTo>
                  <a:pt x="164592" y="0"/>
                </a:lnTo>
                <a:close/>
              </a:path>
            </a:pathLst>
          </a:custGeom>
          <a:solidFill>
            <a:srgbClr val="FF8700">
              <a:alpha val="85380"/>
            </a:srgbClr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 flipH="1">
            <a:off x="-418950" y="4394400"/>
            <a:ext cx="8172300" cy="749100"/>
          </a:xfrm>
          <a:prstGeom prst="parallelogram">
            <a:avLst>
              <a:gd name="adj" fmla="val 51542"/>
            </a:avLst>
          </a:prstGeom>
          <a:solidFill>
            <a:srgbClr val="FFFFFF">
              <a:alpha val="17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3" name="Google Shape;13;p2"/>
          <p:cNvSpPr/>
          <p:nvPr/>
        </p:nvSpPr>
        <p:spPr>
          <a:xfrm flipH="1">
            <a:off x="1028475" y="416640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028475" y="0"/>
            <a:ext cx="5238600" cy="402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/>
          <p:nvPr/>
        </p:nvSpPr>
        <p:spPr>
          <a:xfrm>
            <a:off x="-55075" y="-38100"/>
            <a:ext cx="3312625" cy="5214650"/>
          </a:xfrm>
          <a:custGeom>
            <a:avLst/>
            <a:gdLst/>
            <a:ahLst/>
            <a:cxnLst/>
            <a:rect l="l" t="t" r="r" b="b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</p:sp>
      <p:sp>
        <p:nvSpPr>
          <p:cNvPr id="32" name="Google Shape;32;p5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5"/>
          <p:cNvSpPr/>
          <p:nvPr/>
        </p:nvSpPr>
        <p:spPr>
          <a:xfrm flipH="1">
            <a:off x="472134" y="-95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5"/>
          <p:cNvSpPr/>
          <p:nvPr/>
        </p:nvSpPr>
        <p:spPr>
          <a:xfrm flipH="1">
            <a:off x="742953" y="272850"/>
            <a:ext cx="75057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 flipH="1">
            <a:off x="7861618" y="272850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 flipH="1">
            <a:off x="990375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1104900" y="1277625"/>
            <a:ext cx="7581900" cy="3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▸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-55075" y="-38100"/>
            <a:ext cx="3312625" cy="5214650"/>
          </a:xfrm>
          <a:custGeom>
            <a:avLst/>
            <a:gdLst/>
            <a:ahLst/>
            <a:cxnLst/>
            <a:rect l="l" t="t" r="r" b="b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</p:sp>
      <p:sp>
        <p:nvSpPr>
          <p:cNvPr id="42" name="Google Shape;42;p6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/>
          <p:nvPr/>
        </p:nvSpPr>
        <p:spPr>
          <a:xfrm flipH="1">
            <a:off x="472134" y="-95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/>
          <p:nvPr/>
        </p:nvSpPr>
        <p:spPr>
          <a:xfrm flipH="1">
            <a:off x="742953" y="272850"/>
            <a:ext cx="75057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6"/>
          <p:cNvSpPr/>
          <p:nvPr/>
        </p:nvSpPr>
        <p:spPr>
          <a:xfrm flipH="1">
            <a:off x="7861618" y="272850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6"/>
          <p:cNvSpPr/>
          <p:nvPr/>
        </p:nvSpPr>
        <p:spPr>
          <a:xfrm flipH="1">
            <a:off x="990375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1101375" y="1311550"/>
            <a:ext cx="3681900" cy="3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▸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2"/>
          </p:nvPr>
        </p:nvSpPr>
        <p:spPr>
          <a:xfrm>
            <a:off x="5004949" y="1311550"/>
            <a:ext cx="3681900" cy="3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▸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inverted">
  <p:cSld name="BLANK_1">
    <p:bg>
      <p:bgPr>
        <a:solidFill>
          <a:srgbClr val="22222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/>
          <p:nvPr/>
        </p:nvSpPr>
        <p:spPr>
          <a:xfrm>
            <a:off x="-55075" y="-38100"/>
            <a:ext cx="3312625" cy="5214650"/>
          </a:xfrm>
          <a:custGeom>
            <a:avLst/>
            <a:gdLst/>
            <a:ahLst/>
            <a:cxnLst/>
            <a:rect l="l" t="t" r="r" b="b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</p:sp>
      <p:sp>
        <p:nvSpPr>
          <p:cNvPr id="97" name="Google Shape;97;p12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2"/>
          <p:cNvSpPr/>
          <p:nvPr/>
        </p:nvSpPr>
        <p:spPr>
          <a:xfrm flipH="1">
            <a:off x="472134" y="-95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2"/>
          <p:cNvSpPr/>
          <p:nvPr/>
        </p:nvSpPr>
        <p:spPr>
          <a:xfrm flipH="1">
            <a:off x="990375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04900" y="1200150"/>
            <a:ext cx="75819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FF8700"/>
              </a:buClr>
              <a:buSzPts val="3000"/>
              <a:buFont typeface="Roboto"/>
              <a:buChar char="▸"/>
              <a:defRPr sz="30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400"/>
              <a:buFont typeface="Roboto"/>
              <a:buChar char="▹"/>
              <a:defRPr sz="24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400"/>
              <a:buFont typeface="Roboto"/>
              <a:buChar char="▹"/>
              <a:defRPr sz="24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8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>
            <a:spLocks noGrp="1"/>
          </p:cNvSpPr>
          <p:nvPr>
            <p:ph type="ctrTitle"/>
          </p:nvPr>
        </p:nvSpPr>
        <p:spPr>
          <a:xfrm>
            <a:off x="539552" y="0"/>
            <a:ext cx="5727523" cy="402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 smtClean="0"/>
              <a:t>Результаты ОГЭ-2019 по Информатике и ИКТ</a:t>
            </a:r>
            <a:br>
              <a:rPr lang="ru-RU" sz="4000" dirty="0" smtClean="0"/>
            </a:br>
            <a:r>
              <a:rPr lang="ru-RU" sz="4000" dirty="0" smtClean="0"/>
              <a:t> </a:t>
            </a:r>
            <a:br>
              <a:rPr lang="ru-RU" sz="4000" dirty="0" smtClean="0"/>
            </a:br>
            <a:r>
              <a:rPr lang="ru-RU" sz="4000" dirty="0" smtClean="0"/>
              <a:t>Проект ОГЭ-2020</a:t>
            </a:r>
            <a:endParaRPr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Анализ выполнения отдельных заданий КИМ</a:t>
            </a:r>
            <a:endParaRPr dirty="0"/>
          </a:p>
        </p:txBody>
      </p:sp>
      <p:sp>
        <p:nvSpPr>
          <p:cNvPr id="114" name="Google Shape;114;p1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059582"/>
            <a:ext cx="8580636" cy="208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5736" y="3075806"/>
            <a:ext cx="48577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Анализ выполнения отдельных заданий КИМ</a:t>
            </a:r>
            <a:endParaRPr dirty="0"/>
          </a:p>
        </p:txBody>
      </p:sp>
      <p:sp>
        <p:nvSpPr>
          <p:cNvPr id="114" name="Google Shape;114;p1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 t="6753"/>
          <a:stretch>
            <a:fillRect/>
          </a:stretch>
        </p:blipFill>
        <p:spPr bwMode="auto">
          <a:xfrm>
            <a:off x="395536" y="987574"/>
            <a:ext cx="8358708" cy="1988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720" y="2931790"/>
            <a:ext cx="48768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Анализ выполнения отдельных заданий КИМ</a:t>
            </a:r>
            <a:endParaRPr dirty="0"/>
          </a:p>
        </p:txBody>
      </p:sp>
      <p:sp>
        <p:nvSpPr>
          <p:cNvPr id="114" name="Google Shape;114;p1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106606"/>
            <a:ext cx="8158113" cy="19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689" y="3219822"/>
            <a:ext cx="5976664" cy="1094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Анализ выполнения отдельных заданий КИМ</a:t>
            </a:r>
            <a:endParaRPr dirty="0"/>
          </a:p>
        </p:txBody>
      </p:sp>
      <p:sp>
        <p:nvSpPr>
          <p:cNvPr id="114" name="Google Shape;114;p1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6" y="987574"/>
            <a:ext cx="7817693" cy="1834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712" y="2817659"/>
            <a:ext cx="4608512" cy="205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Анализ выполнения отдельных заданий КИМ</a:t>
            </a:r>
            <a:endParaRPr dirty="0"/>
          </a:p>
        </p:txBody>
      </p:sp>
      <p:sp>
        <p:nvSpPr>
          <p:cNvPr id="114" name="Google Shape;114;p1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059581"/>
            <a:ext cx="8352928" cy="202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688" y="3219822"/>
            <a:ext cx="39433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Анализ выполнения отдельных заданий КИМ</a:t>
            </a:r>
            <a:endParaRPr dirty="0"/>
          </a:p>
        </p:txBody>
      </p:sp>
      <p:sp>
        <p:nvSpPr>
          <p:cNvPr id="114" name="Google Shape;114;p1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1059582"/>
            <a:ext cx="8129538" cy="1914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688" y="3219822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Анализ выполнения отдельных заданий КИМ</a:t>
            </a:r>
            <a:endParaRPr dirty="0"/>
          </a:p>
        </p:txBody>
      </p:sp>
      <p:sp>
        <p:nvSpPr>
          <p:cNvPr id="114" name="Google Shape;114;p1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1059582"/>
            <a:ext cx="7889701" cy="1851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688" y="3075806"/>
            <a:ext cx="49149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Анализ выполнения отдельных заданий КИМ</a:t>
            </a:r>
            <a:endParaRPr dirty="0"/>
          </a:p>
        </p:txBody>
      </p:sp>
      <p:sp>
        <p:nvSpPr>
          <p:cNvPr id="114" name="Google Shape;114;p1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1059582"/>
            <a:ext cx="8431857" cy="2015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7744" y="3219822"/>
            <a:ext cx="47815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Анализ выполнения отдельных заданий КИМ</a:t>
            </a:r>
            <a:endParaRPr dirty="0"/>
          </a:p>
        </p:txBody>
      </p:sp>
      <p:sp>
        <p:nvSpPr>
          <p:cNvPr id="114" name="Google Shape;114;p1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987574"/>
            <a:ext cx="8633594" cy="219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5736" y="3435846"/>
            <a:ext cx="47053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Анализ выполнения отдельных заданий КИМ</a:t>
            </a:r>
            <a:endParaRPr dirty="0"/>
          </a:p>
        </p:txBody>
      </p:sp>
      <p:sp>
        <p:nvSpPr>
          <p:cNvPr id="114" name="Google Shape;114;p1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059582"/>
            <a:ext cx="8498532" cy="206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5856" y="3075806"/>
            <a:ext cx="21145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ОГЭ за 2017-2019 гг.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79512" y="1707654"/>
          <a:ext cx="4824536" cy="3108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427985" y="1131590"/>
          <a:ext cx="4536504" cy="1656184"/>
        </p:xfrm>
        <a:graphic>
          <a:graphicData uri="http://schemas.openxmlformats.org/drawingml/2006/table">
            <a:tbl>
              <a:tblPr/>
              <a:tblGrid>
                <a:gridCol w="1192245"/>
                <a:gridCol w="576223"/>
                <a:gridCol w="615119"/>
                <a:gridCol w="538229"/>
                <a:gridCol w="615119"/>
                <a:gridCol w="441922"/>
                <a:gridCol w="557647"/>
              </a:tblGrid>
              <a:tr h="28222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0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4502" marR="64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latin typeface="Calibri"/>
                          <a:ea typeface="MS Mincho"/>
                          <a:cs typeface="Times New Roman"/>
                        </a:rPr>
                        <a:t>2017 г.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2" marR="64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latin typeface="Calibri"/>
                          <a:ea typeface="MS Mincho"/>
                          <a:cs typeface="Times New Roman"/>
                        </a:rPr>
                        <a:t>2018 г.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2" marR="64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latin typeface="Calibri"/>
                          <a:ea typeface="MS Mincho"/>
                          <a:cs typeface="Times New Roman"/>
                        </a:rPr>
                        <a:t>2019 г.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2" marR="64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8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latin typeface="Calibri"/>
                          <a:ea typeface="MS Mincho"/>
                          <a:cs typeface="Times New Roman"/>
                        </a:rPr>
                        <a:t>чел.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2" marR="64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latin typeface="Calibri"/>
                          <a:ea typeface="MS Mincho"/>
                          <a:cs typeface="Times New Roman"/>
                        </a:rPr>
                        <a:t>%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2" marR="64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latin typeface="Calibri"/>
                          <a:ea typeface="MS Mincho"/>
                          <a:cs typeface="Times New Roman"/>
                        </a:rPr>
                        <a:t>чел.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2" marR="64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latin typeface="Calibri"/>
                          <a:ea typeface="MS Mincho"/>
                          <a:cs typeface="Times New Roman"/>
                        </a:rPr>
                        <a:t>%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2" marR="64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latin typeface="Calibri"/>
                          <a:ea typeface="MS Mincho"/>
                          <a:cs typeface="Times New Roman"/>
                        </a:rPr>
                        <a:t>чел.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2" marR="64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latin typeface="Calibri"/>
                          <a:ea typeface="MS Mincho"/>
                          <a:cs typeface="Times New Roman"/>
                        </a:rPr>
                        <a:t>%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2" marR="64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latin typeface="Calibri"/>
                          <a:ea typeface="Times New Roman"/>
                          <a:cs typeface="Times New Roman"/>
                        </a:rPr>
                        <a:t>Получили «2»</a:t>
                      </a:r>
                    </a:p>
                  </a:txBody>
                  <a:tcPr marL="64502" marR="64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271</a:t>
                      </a:r>
                    </a:p>
                  </a:txBody>
                  <a:tcPr marL="64502" marR="64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4,15%</a:t>
                      </a:r>
                    </a:p>
                  </a:txBody>
                  <a:tcPr marL="64502" marR="64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335</a:t>
                      </a:r>
                    </a:p>
                  </a:txBody>
                  <a:tcPr marL="64502" marR="64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4,08%</a:t>
                      </a:r>
                    </a:p>
                  </a:txBody>
                  <a:tcPr marL="64502" marR="64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394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502" marR="64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4,06%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502" marR="64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2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latin typeface="Calibri"/>
                          <a:ea typeface="MS Mincho"/>
                          <a:cs typeface="Times New Roman"/>
                        </a:rPr>
                        <a:t>Получили «3»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2" marR="64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2414</a:t>
                      </a:r>
                    </a:p>
                  </a:txBody>
                  <a:tcPr marL="64502" marR="64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37,00%</a:t>
                      </a:r>
                    </a:p>
                  </a:txBody>
                  <a:tcPr marL="64502" marR="64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3467</a:t>
                      </a:r>
                    </a:p>
                  </a:txBody>
                  <a:tcPr marL="64502" marR="64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42,25%</a:t>
                      </a:r>
                    </a:p>
                  </a:txBody>
                  <a:tcPr marL="64502" marR="64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3920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502" marR="64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40,43%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502" marR="64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2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latin typeface="Calibri"/>
                          <a:ea typeface="MS Mincho"/>
                          <a:cs typeface="Times New Roman"/>
                        </a:rPr>
                        <a:t>Получили «4»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2" marR="64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2385</a:t>
                      </a:r>
                    </a:p>
                  </a:txBody>
                  <a:tcPr marL="64502" marR="64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36,55%</a:t>
                      </a:r>
                    </a:p>
                  </a:txBody>
                  <a:tcPr marL="64502" marR="64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2900</a:t>
                      </a:r>
                    </a:p>
                  </a:txBody>
                  <a:tcPr marL="64502" marR="64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35,34%</a:t>
                      </a:r>
                    </a:p>
                  </a:txBody>
                  <a:tcPr marL="64502" marR="64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3671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502" marR="64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37,86%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502" marR="64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2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latin typeface="Calibri"/>
                          <a:ea typeface="MS Mincho"/>
                          <a:cs typeface="Times New Roman"/>
                        </a:rPr>
                        <a:t>Получили «5»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2" marR="64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1455</a:t>
                      </a:r>
                    </a:p>
                  </a:txBody>
                  <a:tcPr marL="64502" marR="64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22,30%</a:t>
                      </a:r>
                    </a:p>
                  </a:txBody>
                  <a:tcPr marL="64502" marR="64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1504</a:t>
                      </a:r>
                    </a:p>
                  </a:txBody>
                  <a:tcPr marL="64502" marR="64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18,33%</a:t>
                      </a:r>
                    </a:p>
                  </a:txBody>
                  <a:tcPr marL="64502" marR="64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1711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502" marR="64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17,65%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502" marR="64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3017838" cy="476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Анализ выполнения отдельных заданий КИМ</a:t>
            </a:r>
            <a:endParaRPr dirty="0"/>
          </a:p>
        </p:txBody>
      </p:sp>
      <p:sp>
        <p:nvSpPr>
          <p:cNvPr id="114" name="Google Shape;114;p1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1059582"/>
            <a:ext cx="8484815" cy="202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3768" y="3291830"/>
            <a:ext cx="37719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Анализ выполнения отдельных заданий КИМ</a:t>
            </a:r>
            <a:endParaRPr dirty="0"/>
          </a:p>
        </p:txBody>
      </p:sp>
      <p:sp>
        <p:nvSpPr>
          <p:cNvPr id="114" name="Google Shape;114;p1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1190650"/>
            <a:ext cx="8849618" cy="28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 lang="en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76237" y="566737"/>
          <a:ext cx="8391526" cy="4010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11960" y="4587974"/>
            <a:ext cx="914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массивы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80112" y="4443958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инф</a:t>
            </a:r>
            <a:r>
              <a:rPr lang="ru-RU" dirty="0" smtClean="0"/>
              <a:t>. объем, </a:t>
            </a:r>
          </a:p>
          <a:p>
            <a:r>
              <a:rPr lang="ru-RU" dirty="0" smtClean="0"/>
              <a:t>скорость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804248" y="4443958"/>
            <a:ext cx="1066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автомат и </a:t>
            </a:r>
          </a:p>
          <a:p>
            <a:r>
              <a:rPr lang="ru-RU" dirty="0" smtClean="0"/>
              <a:t>цепочки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Типичные ошибки (запись и оформление ответов)</a:t>
            </a:r>
            <a:endParaRPr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500" dirty="0" smtClean="0"/>
              <a:t>В 1, 2, 3 задание вместо номера с правильным ответом пишут сам ответ;</a:t>
            </a:r>
            <a:endParaRPr lang="ru-RU" sz="1500" dirty="0" smtClean="0"/>
          </a:p>
          <a:p>
            <a:pPr lvl="0"/>
            <a:r>
              <a:rPr lang="ru-RU" sz="1500" dirty="0" smtClean="0"/>
              <a:t>Выполнение не всех требований задания (вместо количества символов, само слово);</a:t>
            </a:r>
            <a:endParaRPr lang="ru-RU" sz="1500" dirty="0" smtClean="0"/>
          </a:p>
          <a:p>
            <a:pPr lvl="0"/>
            <a:r>
              <a:rPr lang="ru-RU" sz="1500" dirty="0" smtClean="0"/>
              <a:t>Неаккуратный почерк</a:t>
            </a:r>
            <a:endParaRPr lang="ru-RU" sz="1500" dirty="0" smtClean="0"/>
          </a:p>
          <a:p>
            <a:pPr lvl="0"/>
            <a:r>
              <a:rPr lang="ru-RU" sz="1500" dirty="0" smtClean="0"/>
              <a:t>на бланке номер 2 необходимо указывать имя файла/фалов, которые сдает учащийся;</a:t>
            </a:r>
          </a:p>
          <a:p>
            <a:pPr lvl="0"/>
            <a:r>
              <a:rPr lang="ru-RU" sz="1500" dirty="0" smtClean="0"/>
              <a:t>файлы должны называться в формате «</a:t>
            </a:r>
            <a:r>
              <a:rPr lang="ru-RU" sz="1500" dirty="0" err="1" smtClean="0"/>
              <a:t>номерзадания_вариант_номерКИМ</a:t>
            </a:r>
            <a:r>
              <a:rPr lang="ru-RU" sz="1500" dirty="0" smtClean="0"/>
              <a:t>»;</a:t>
            </a:r>
          </a:p>
          <a:p>
            <a:pPr lvl="0"/>
            <a:r>
              <a:rPr lang="ru-RU" sz="1500" dirty="0" smtClean="0"/>
              <a:t>Изменение расширения файла «вручную»;</a:t>
            </a:r>
            <a:endParaRPr lang="ru-RU" sz="1500" dirty="0" smtClean="0"/>
          </a:p>
          <a:p>
            <a:pPr lvl="0"/>
            <a:r>
              <a:rPr lang="ru-RU" sz="1500" dirty="0" smtClean="0"/>
              <a:t>Называют файлы, как в инструкции (по статистике 5-10 человек), сдают ссылки на файлы (</a:t>
            </a:r>
            <a:r>
              <a:rPr lang="en-US" sz="1500" dirty="0" err="1" smtClean="0"/>
              <a:t>lnk</a:t>
            </a:r>
            <a:r>
              <a:rPr lang="en-US" sz="1500" dirty="0" smtClean="0"/>
              <a:t>)</a:t>
            </a:r>
            <a:r>
              <a:rPr lang="ru-RU" sz="1500" dirty="0" smtClean="0"/>
              <a:t>.</a:t>
            </a:r>
          </a:p>
          <a:p>
            <a:pPr lvl="0"/>
            <a:r>
              <a:rPr lang="ru-RU" sz="1500" dirty="0" smtClean="0"/>
              <a:t>В файлах и внутри бланка 2 нельзя указывать фамилию.</a:t>
            </a:r>
          </a:p>
          <a:p>
            <a:pPr>
              <a:buNone/>
            </a:pPr>
            <a:endParaRPr lang="ru-RU" sz="2800" dirty="0"/>
          </a:p>
        </p:txBody>
      </p:sp>
      <p:sp>
        <p:nvSpPr>
          <p:cNvPr id="114" name="Google Shape;114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Типичные ошибки (решение заданий)</a:t>
            </a:r>
            <a:endParaRPr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11560" y="1203598"/>
            <a:ext cx="5832648" cy="3648300"/>
          </a:xfrm>
        </p:spPr>
        <p:txBody>
          <a:bodyPr/>
          <a:lstStyle/>
          <a:p>
            <a:pPr lvl="0"/>
            <a:r>
              <a:rPr lang="ru-RU" sz="1600" b="1" dirty="0" smtClean="0">
                <a:solidFill>
                  <a:srgbClr val="FF0000"/>
                </a:solidFill>
              </a:rPr>
              <a:t>19: </a:t>
            </a:r>
            <a:r>
              <a:rPr lang="ru-RU" sz="1600" dirty="0" smtClean="0"/>
              <a:t>не </a:t>
            </a:r>
            <a:r>
              <a:rPr lang="ru-RU" sz="1600" dirty="0" smtClean="0"/>
              <a:t>настроен формат отображения данных </a:t>
            </a:r>
            <a:r>
              <a:rPr lang="ru-RU" sz="1600" dirty="0" smtClean="0"/>
              <a:t>в </a:t>
            </a:r>
            <a:r>
              <a:rPr lang="ru-RU" sz="1600" dirty="0" smtClean="0"/>
              <a:t>соответствии с требованиями </a:t>
            </a:r>
            <a:r>
              <a:rPr lang="ru-RU" sz="1600" dirty="0" smtClean="0"/>
              <a:t>задачи;</a:t>
            </a:r>
            <a:endParaRPr lang="ru-RU" sz="1600" dirty="0" smtClean="0"/>
          </a:p>
          <a:p>
            <a:pPr lvl="0"/>
            <a:r>
              <a:rPr lang="ru-RU" sz="1600" dirty="0" smtClean="0"/>
              <a:t>при написании ответа «вручную» (без </a:t>
            </a:r>
            <a:r>
              <a:rPr lang="ru-RU" sz="1600" dirty="0" smtClean="0"/>
              <a:t>использования </a:t>
            </a:r>
            <a:r>
              <a:rPr lang="ru-RU" sz="1600" dirty="0" smtClean="0"/>
              <a:t>формул) </a:t>
            </a:r>
            <a:r>
              <a:rPr lang="ru-RU" sz="1600" dirty="0" smtClean="0"/>
              <a:t>часто </a:t>
            </a:r>
            <a:r>
              <a:rPr lang="ru-RU" sz="1600" dirty="0" smtClean="0"/>
              <a:t>забывают про правила округления </a:t>
            </a:r>
            <a:r>
              <a:rPr lang="ru-RU" sz="1600" dirty="0" smtClean="0"/>
              <a:t>чисел. </a:t>
            </a:r>
            <a:r>
              <a:rPr lang="ru-RU" sz="1600" dirty="0" smtClean="0"/>
              <a:t>Например, число 3,58 округляют до 3,5.</a:t>
            </a:r>
          </a:p>
          <a:p>
            <a:pPr lvl="0"/>
            <a:r>
              <a:rPr lang="ru-RU" sz="1600" b="1" dirty="0" smtClean="0">
                <a:solidFill>
                  <a:srgbClr val="FF0000"/>
                </a:solidFill>
              </a:rPr>
              <a:t>20.1: </a:t>
            </a:r>
            <a:r>
              <a:rPr lang="ru-RU" sz="1600" dirty="0" smtClean="0"/>
              <a:t>путают </a:t>
            </a:r>
            <a:r>
              <a:rPr lang="ru-RU" sz="1600" dirty="0" smtClean="0"/>
              <a:t>базовые конструкции языков программирования: «пока» и «если». </a:t>
            </a:r>
          </a:p>
          <a:p>
            <a:pPr lvl="0"/>
            <a:r>
              <a:rPr lang="ru-RU" sz="1600" dirty="0" smtClean="0"/>
              <a:t>путают </a:t>
            </a:r>
            <a:r>
              <a:rPr lang="ru-RU" sz="1600" dirty="0" smtClean="0"/>
              <a:t>лево и право.</a:t>
            </a:r>
          </a:p>
          <a:p>
            <a:pPr lvl="0"/>
            <a:r>
              <a:rPr lang="ru-RU" sz="1600" dirty="0" smtClean="0"/>
              <a:t>Использование «</a:t>
            </a:r>
            <a:r>
              <a:rPr lang="ru-RU" sz="1600" dirty="0" err="1" smtClean="0"/>
              <a:t>нц</a:t>
            </a:r>
            <a:r>
              <a:rPr lang="ru-RU" sz="1600" dirty="0" smtClean="0"/>
              <a:t>» и «</a:t>
            </a:r>
            <a:r>
              <a:rPr lang="ru-RU" sz="1600" dirty="0" err="1" smtClean="0"/>
              <a:t>кц</a:t>
            </a:r>
            <a:r>
              <a:rPr lang="ru-RU" sz="1600" dirty="0" smtClean="0"/>
              <a:t>» </a:t>
            </a:r>
            <a:r>
              <a:rPr lang="ru-RU" sz="1600" dirty="0" smtClean="0"/>
              <a:t>во всех блоках программы</a:t>
            </a:r>
            <a:endParaRPr lang="ru-RU" sz="1600" dirty="0" smtClean="0"/>
          </a:p>
          <a:p>
            <a:pPr lvl="0"/>
            <a:r>
              <a:rPr lang="ru-RU" sz="1600" dirty="0" smtClean="0"/>
              <a:t>не </a:t>
            </a:r>
            <a:r>
              <a:rPr lang="ru-RU" sz="1600" dirty="0" smtClean="0"/>
              <a:t>учитываются размеры стен и проходов, а также положение робота. </a:t>
            </a:r>
            <a:r>
              <a:rPr lang="ru-RU" sz="1600" dirty="0" smtClean="0"/>
              <a:t>Программа </a:t>
            </a:r>
            <a:r>
              <a:rPr lang="ru-RU" sz="1600" dirty="0" smtClean="0"/>
              <a:t>пишется для </a:t>
            </a:r>
            <a:r>
              <a:rPr lang="ru-RU" sz="1600" dirty="0" smtClean="0"/>
              <a:t>картинки в </a:t>
            </a:r>
            <a:r>
              <a:rPr lang="ru-RU" sz="1600" dirty="0" smtClean="0"/>
              <a:t>задании.</a:t>
            </a:r>
          </a:p>
          <a:p>
            <a:pPr>
              <a:buNone/>
            </a:pPr>
            <a:endParaRPr lang="ru-RU" sz="2800" dirty="0"/>
          </a:p>
        </p:txBody>
      </p:sp>
      <p:sp>
        <p:nvSpPr>
          <p:cNvPr id="114" name="Google Shape;114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4208" y="1275606"/>
            <a:ext cx="2590800" cy="2971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Замечания и рекомендации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-419100">
              <a:spcBef>
                <a:spcPts val="600"/>
              </a:spcBef>
              <a:buSzPts val="3000"/>
              <a:buFont typeface="Roboto"/>
              <a:buChar char="▸"/>
            </a:pPr>
            <a:r>
              <a:rPr lang="ru-RU" dirty="0" smtClean="0"/>
              <a:t>При сдаче откомпилированного файла на задание 20.2 необходимо также сдать листинги программы. </a:t>
            </a:r>
            <a:endParaRPr lang="ru-RU" sz="2000" dirty="0" smtClean="0"/>
          </a:p>
          <a:p>
            <a:r>
              <a:rPr lang="ru-RU" sz="2400" dirty="0" smtClean="0"/>
              <a:t>Перед сдачей файлов необходимо их закрыть и открыть повторно.</a:t>
            </a:r>
          </a:p>
          <a:p>
            <a:r>
              <a:rPr lang="ru-RU" sz="2400" dirty="0" smtClean="0"/>
              <a:t>Проверить </a:t>
            </a:r>
            <a:r>
              <a:rPr lang="ru-RU" sz="2400" dirty="0" smtClean="0"/>
              <a:t>верно ли записан номер </a:t>
            </a:r>
            <a:r>
              <a:rPr lang="ru-RU" sz="2400" dirty="0" smtClean="0"/>
              <a:t>КИМ.</a:t>
            </a:r>
          </a:p>
          <a:p>
            <a:r>
              <a:rPr lang="ru-RU" sz="2400" dirty="0" smtClean="0"/>
              <a:t>Отметить сдачу файлов в протоколах ИКТ 5.1 и ИКТ 5.2</a:t>
            </a:r>
            <a:endParaRPr lang="ru-RU" sz="2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 lang="en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 txBox="1">
            <a:spLocks noGrp="1"/>
          </p:cNvSpPr>
          <p:nvPr>
            <p:ph type="ctrTitle" idx="4294967295"/>
          </p:nvPr>
        </p:nvSpPr>
        <p:spPr>
          <a:xfrm>
            <a:off x="5081000" y="821350"/>
            <a:ext cx="381148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 smtClean="0">
                <a:solidFill>
                  <a:srgbClr val="FF8700"/>
                </a:solidFill>
              </a:rPr>
              <a:t>ОГЭ-2020</a:t>
            </a:r>
            <a:endParaRPr sz="6000" dirty="0">
              <a:solidFill>
                <a:srgbClr val="FF8700"/>
              </a:solidFill>
            </a:endParaRPr>
          </a:p>
        </p:txBody>
      </p:sp>
      <p:sp>
        <p:nvSpPr>
          <p:cNvPr id="120" name="Google Shape;120;p15"/>
          <p:cNvSpPr txBox="1">
            <a:spLocks noGrp="1"/>
          </p:cNvSpPr>
          <p:nvPr>
            <p:ph type="subTitle" idx="4294967295"/>
          </p:nvPr>
        </p:nvSpPr>
        <p:spPr>
          <a:xfrm>
            <a:off x="5081000" y="1868575"/>
            <a:ext cx="3823200" cy="19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FFFFFF"/>
                </a:solidFill>
              </a:rPr>
              <a:t>Структура и содержание</a:t>
            </a:r>
            <a:endParaRPr sz="2400" b="1" dirty="0">
              <a:solidFill>
                <a:srgbClr val="FFFFFF"/>
              </a:solidFill>
            </a:endParaRPr>
          </a:p>
        </p:txBody>
      </p:sp>
      <p:sp>
        <p:nvSpPr>
          <p:cNvPr id="121" name="Google Shape;121;p1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/>
          </a:p>
        </p:txBody>
      </p:sp>
      <p:pic>
        <p:nvPicPr>
          <p:cNvPr id="122" name="Google Shape;122;p15" descr="10.jpg"/>
          <p:cNvPicPr preferRelativeResize="0"/>
          <p:nvPr/>
        </p:nvPicPr>
        <p:blipFill rotWithShape="1">
          <a:blip r:embed="rId3">
            <a:alphaModFix/>
          </a:blip>
          <a:srcRect l="11422" t="22161" r="20220" b="9481"/>
          <a:stretch/>
        </p:blipFill>
        <p:spPr>
          <a:xfrm flipH="1">
            <a:off x="982119" y="731700"/>
            <a:ext cx="3742800" cy="2105400"/>
          </a:xfrm>
          <a:prstGeom prst="parallelogram">
            <a:avLst>
              <a:gd name="adj" fmla="val 51555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Особенности нового КИМ</a:t>
            </a:r>
            <a:endParaRPr dirty="0"/>
          </a:p>
        </p:txBody>
      </p:sp>
      <p:sp>
        <p:nvSpPr>
          <p:cNvPr id="140" name="Google Shape;140;p18"/>
          <p:cNvSpPr txBox="1">
            <a:spLocks noGrp="1"/>
          </p:cNvSpPr>
          <p:nvPr>
            <p:ph type="body" idx="1"/>
          </p:nvPr>
        </p:nvSpPr>
        <p:spPr>
          <a:xfrm>
            <a:off x="1104900" y="1277625"/>
            <a:ext cx="7581900" cy="3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600" dirty="0" smtClean="0"/>
              <a:t>Только </a:t>
            </a:r>
            <a:r>
              <a:rPr lang="ru-RU" sz="1600" dirty="0" smtClean="0"/>
              <a:t>открытые </a:t>
            </a:r>
            <a:r>
              <a:rPr lang="ru-RU" sz="1600" dirty="0" smtClean="0"/>
              <a:t>вопросы.</a:t>
            </a:r>
            <a:endParaRPr lang="ru-RU" sz="1600" dirty="0" smtClean="0"/>
          </a:p>
          <a:p>
            <a:r>
              <a:rPr lang="ru-RU" sz="1600" dirty="0" smtClean="0"/>
              <a:t>Остались задания 1, 7, 2, 3, 14, 9, 17, 18, 11, 13 (10 заданий в первой части</a:t>
            </a:r>
            <a:r>
              <a:rPr lang="ru-RU" sz="1600" dirty="0" smtClean="0"/>
              <a:t>).</a:t>
            </a:r>
            <a:endParaRPr lang="ru-RU" sz="1600" dirty="0" smtClean="0"/>
          </a:p>
          <a:p>
            <a:r>
              <a:rPr lang="ru-RU" sz="1600" dirty="0" smtClean="0"/>
              <a:t>4 задание (путь к файлу) ушло во вторую часть</a:t>
            </a:r>
            <a:r>
              <a:rPr lang="ru-RU" sz="1600" dirty="0" smtClean="0"/>
              <a:t>).</a:t>
            </a:r>
            <a:endParaRPr lang="ru-RU" sz="1600" dirty="0" smtClean="0"/>
          </a:p>
          <a:p>
            <a:r>
              <a:rPr lang="ru-RU" sz="1600" dirty="0" smtClean="0"/>
              <a:t>5 (диаграмма) добавили</a:t>
            </a:r>
            <a:r>
              <a:rPr lang="en-US" sz="1600" dirty="0" smtClean="0"/>
              <a:t> </a:t>
            </a:r>
            <a:r>
              <a:rPr lang="ru-RU" sz="1600" dirty="0" smtClean="0"/>
              <a:t>третий вопрос к задаче в </a:t>
            </a:r>
            <a:r>
              <a:rPr lang="en-US" sz="1600" dirty="0" smtClean="0"/>
              <a:t>Excel</a:t>
            </a:r>
            <a:r>
              <a:rPr lang="ru-RU" sz="1600" dirty="0" smtClean="0"/>
              <a:t>.</a:t>
            </a:r>
            <a:endParaRPr lang="ru-RU" dirty="0" smtClean="0"/>
          </a:p>
          <a:p>
            <a:r>
              <a:rPr lang="ru-RU" sz="1600" dirty="0" smtClean="0"/>
              <a:t>6 </a:t>
            </a:r>
            <a:r>
              <a:rPr lang="ru-RU" sz="1600" dirty="0" smtClean="0"/>
              <a:t>(</a:t>
            </a:r>
            <a:r>
              <a:rPr lang="ru-RU" sz="1600" dirty="0" smtClean="0"/>
              <a:t>исполнитель), 8 (</a:t>
            </a:r>
            <a:r>
              <a:rPr lang="ru-RU" sz="1600" dirty="0" err="1" smtClean="0"/>
              <a:t>лин.алгоритм</a:t>
            </a:r>
            <a:r>
              <a:rPr lang="ru-RU" sz="1600" dirty="0" smtClean="0"/>
              <a:t>), </a:t>
            </a:r>
            <a:r>
              <a:rPr lang="ru-RU" sz="1600" dirty="0" smtClean="0">
                <a:solidFill>
                  <a:srgbClr val="FF0000"/>
                </a:solidFill>
              </a:rPr>
              <a:t>10 (массивы), </a:t>
            </a:r>
            <a:r>
              <a:rPr lang="ru-RU" sz="1600" dirty="0" smtClean="0"/>
              <a:t>12 (БД), </a:t>
            </a:r>
            <a:r>
              <a:rPr lang="ru-RU" sz="1600" dirty="0" smtClean="0">
                <a:solidFill>
                  <a:srgbClr val="FF0000"/>
                </a:solidFill>
              </a:rPr>
              <a:t>15 (скорость передачи), 16 (обработка цепочек)</a:t>
            </a:r>
            <a:r>
              <a:rPr lang="ru-RU" sz="1600" dirty="0" smtClean="0"/>
              <a:t> убрали</a:t>
            </a:r>
          </a:p>
          <a:p>
            <a:r>
              <a:rPr lang="ru-RU" sz="1600" dirty="0" smtClean="0"/>
              <a:t>Вторая часть содержит 5 заданий, причем 11 и 12 задание проверяется системой.</a:t>
            </a:r>
          </a:p>
          <a:p>
            <a:r>
              <a:rPr lang="ru-RU" sz="1600" dirty="0" smtClean="0"/>
              <a:t>Доступ к компьютеру может быть на протяжении всего экзамена.</a:t>
            </a:r>
          </a:p>
          <a:p>
            <a:endParaRPr lang="ru-RU" sz="1600" dirty="0" smtClean="0"/>
          </a:p>
        </p:txBody>
      </p:sp>
      <p:sp>
        <p:nvSpPr>
          <p:cNvPr id="141" name="Google Shape;141;p1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Вторая часть</a:t>
            </a:r>
            <a:endParaRPr dirty="0"/>
          </a:p>
        </p:txBody>
      </p:sp>
      <p:sp>
        <p:nvSpPr>
          <p:cNvPr id="168" name="Google Shape;168;p2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28</a:t>
            </a:fld>
            <a:endParaRPr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 t="35341"/>
          <a:stretch>
            <a:fillRect/>
          </a:stretch>
        </p:blipFill>
        <p:spPr bwMode="auto">
          <a:xfrm>
            <a:off x="1835696" y="1131590"/>
            <a:ext cx="578354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29</a:t>
            </a:fld>
            <a:endParaRPr lang="en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696" y="75094"/>
            <a:ext cx="5179467" cy="506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Анализ выполнения отдельных заданий КИМ</a:t>
            </a:r>
            <a:endParaRPr dirty="0"/>
          </a:p>
        </p:txBody>
      </p:sp>
      <p:sp>
        <p:nvSpPr>
          <p:cNvPr id="114" name="Google Shape;114;p1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pic>
        <p:nvPicPr>
          <p:cNvPr id="11" name="Рисунок 10"/>
          <p:cNvPicPr/>
          <p:nvPr/>
        </p:nvPicPr>
        <p:blipFill>
          <a:blip r:embed="rId3"/>
          <a:srcRect l="26310" t="26046" r="21712" b="50000"/>
          <a:stretch>
            <a:fillRect/>
          </a:stretch>
        </p:blipFill>
        <p:spPr bwMode="auto">
          <a:xfrm>
            <a:off x="1259632" y="1131590"/>
            <a:ext cx="676875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712" y="3075806"/>
            <a:ext cx="47815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30</a:t>
            </a:fld>
            <a:endParaRPr lang="en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500" y="152400"/>
            <a:ext cx="49530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Вторая часть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 dirty="0" smtClean="0"/>
              <a:t>Задание 20 из старой модели КИМ сохранено в новой модели в задании 15.1 и 15.2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31</a:t>
            </a:fld>
            <a:endParaRPr lang="en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Новая оценка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 dirty="0" smtClean="0"/>
              <a:t>Максимальная сумма баллов = 19</a:t>
            </a:r>
          </a:p>
          <a:p>
            <a:r>
              <a:rPr lang="ru-RU" sz="2400" dirty="0" smtClean="0"/>
              <a:t>Минимальный порог может быть снижен до 3 баллов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32</a:t>
            </a:fld>
            <a:endParaRPr lang="en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 txBox="1">
            <a:spLocks noGrp="1"/>
          </p:cNvSpPr>
          <p:nvPr>
            <p:ph type="ctrTitle" idx="4294967295"/>
          </p:nvPr>
        </p:nvSpPr>
        <p:spPr>
          <a:xfrm>
            <a:off x="2267744" y="1563638"/>
            <a:ext cx="6696744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 smtClean="0">
                <a:solidFill>
                  <a:srgbClr val="FF8700"/>
                </a:solidFill>
              </a:rPr>
              <a:t>Спасибо за внимание!</a:t>
            </a:r>
            <a:endParaRPr sz="6000" dirty="0">
              <a:solidFill>
                <a:srgbClr val="FF8700"/>
              </a:solidFill>
            </a:endParaRPr>
          </a:p>
        </p:txBody>
      </p:sp>
      <p:sp>
        <p:nvSpPr>
          <p:cNvPr id="121" name="Google Shape;121;p1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Анализ выполнения отдельных заданий КИМ</a:t>
            </a:r>
            <a:endParaRPr dirty="0"/>
          </a:p>
        </p:txBody>
      </p:sp>
      <p:sp>
        <p:nvSpPr>
          <p:cNvPr id="114" name="Google Shape;114;p1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5616" y="1203598"/>
            <a:ext cx="742201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7744" y="3219822"/>
            <a:ext cx="449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Анализ выполнения отдельных заданий КИМ</a:t>
            </a:r>
            <a:endParaRPr dirty="0"/>
          </a:p>
        </p:txBody>
      </p:sp>
      <p:sp>
        <p:nvSpPr>
          <p:cNvPr id="114" name="Google Shape;114;p1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5616" y="1059582"/>
            <a:ext cx="7298779" cy="176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3768" y="2859782"/>
            <a:ext cx="4090947" cy="2049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Анализ выполнения отдельных заданий КИМ</a:t>
            </a:r>
            <a:endParaRPr dirty="0"/>
          </a:p>
        </p:txBody>
      </p:sp>
      <p:sp>
        <p:nvSpPr>
          <p:cNvPr id="114" name="Google Shape;114;p1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1203598"/>
            <a:ext cx="7945710" cy="201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688" y="3075806"/>
            <a:ext cx="48768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Анализ выполнения отдельных заданий КИМ</a:t>
            </a:r>
            <a:endParaRPr dirty="0"/>
          </a:p>
        </p:txBody>
      </p:sp>
      <p:sp>
        <p:nvSpPr>
          <p:cNvPr id="114" name="Google Shape;114;p1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915566"/>
            <a:ext cx="7848872" cy="194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3728" y="2934970"/>
            <a:ext cx="3600400" cy="220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Анализ выполнения отдельных заданий КИМ</a:t>
            </a:r>
            <a:endParaRPr dirty="0"/>
          </a:p>
        </p:txBody>
      </p:sp>
      <p:sp>
        <p:nvSpPr>
          <p:cNvPr id="114" name="Google Shape;114;p1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1131590"/>
            <a:ext cx="7903418" cy="194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712" y="3003798"/>
            <a:ext cx="4176464" cy="184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Анализ выполнения отдельных заданий КИМ</a:t>
            </a:r>
            <a:endParaRPr dirty="0"/>
          </a:p>
        </p:txBody>
      </p:sp>
      <p:sp>
        <p:nvSpPr>
          <p:cNvPr id="114" name="Google Shape;114;p1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1059582"/>
            <a:ext cx="8158113" cy="199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7704" y="3075806"/>
            <a:ext cx="49149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illiam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610</Words>
  <Application>Microsoft Office PowerPoint</Application>
  <PresentationFormat>Экран (16:9)</PresentationFormat>
  <Paragraphs>135</Paragraphs>
  <Slides>33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William template</vt:lpstr>
      <vt:lpstr>Результаты ОГЭ-2019 по Информатике и ИКТ   Проект ОГЭ-2020</vt:lpstr>
      <vt:lpstr>Результаты ОГЭ за 2017-2019 гг.</vt:lpstr>
      <vt:lpstr>Анализ выполнения отдельных заданий КИМ</vt:lpstr>
      <vt:lpstr>Анализ выполнения отдельных заданий КИМ</vt:lpstr>
      <vt:lpstr>Анализ выполнения отдельных заданий КИМ</vt:lpstr>
      <vt:lpstr>Анализ выполнения отдельных заданий КИМ</vt:lpstr>
      <vt:lpstr>Анализ выполнения отдельных заданий КИМ</vt:lpstr>
      <vt:lpstr>Анализ выполнения отдельных заданий КИМ</vt:lpstr>
      <vt:lpstr>Анализ выполнения отдельных заданий КИМ</vt:lpstr>
      <vt:lpstr>Анализ выполнения отдельных заданий КИМ</vt:lpstr>
      <vt:lpstr>Анализ выполнения отдельных заданий КИМ</vt:lpstr>
      <vt:lpstr>Анализ выполнения отдельных заданий КИМ</vt:lpstr>
      <vt:lpstr>Анализ выполнения отдельных заданий КИМ</vt:lpstr>
      <vt:lpstr>Анализ выполнения отдельных заданий КИМ</vt:lpstr>
      <vt:lpstr>Анализ выполнения отдельных заданий КИМ</vt:lpstr>
      <vt:lpstr>Анализ выполнения отдельных заданий КИМ</vt:lpstr>
      <vt:lpstr>Анализ выполнения отдельных заданий КИМ</vt:lpstr>
      <vt:lpstr>Анализ выполнения отдельных заданий КИМ</vt:lpstr>
      <vt:lpstr>Анализ выполнения отдельных заданий КИМ</vt:lpstr>
      <vt:lpstr>Анализ выполнения отдельных заданий КИМ</vt:lpstr>
      <vt:lpstr>Анализ выполнения отдельных заданий КИМ</vt:lpstr>
      <vt:lpstr>Слайд 22</vt:lpstr>
      <vt:lpstr>Типичные ошибки (запись и оформление ответов)</vt:lpstr>
      <vt:lpstr>Типичные ошибки (решение заданий)</vt:lpstr>
      <vt:lpstr>Замечания и рекомендации</vt:lpstr>
      <vt:lpstr>ОГЭ-2020</vt:lpstr>
      <vt:lpstr>Особенности нового КИМ</vt:lpstr>
      <vt:lpstr>Вторая часть</vt:lpstr>
      <vt:lpstr>Слайд 29</vt:lpstr>
      <vt:lpstr>Слайд 30</vt:lpstr>
      <vt:lpstr>Вторая часть</vt:lpstr>
      <vt:lpstr>Новая оценка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ОГЭ-2019 по Информатике и ИКТ   Проект ОГЭ-2020</dc:title>
  <cp:lastModifiedBy>Windows User</cp:lastModifiedBy>
  <cp:revision>21</cp:revision>
  <dcterms:modified xsi:type="dcterms:W3CDTF">2019-10-17T04:13:59Z</dcterms:modified>
</cp:coreProperties>
</file>