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9" r:id="rId6"/>
    <p:sldId id="258" r:id="rId7"/>
    <p:sldId id="260" r:id="rId8"/>
    <p:sldId id="272" r:id="rId9"/>
    <p:sldId id="263" r:id="rId10"/>
    <p:sldId id="274" r:id="rId11"/>
    <p:sldId id="273" r:id="rId12"/>
    <p:sldId id="271" r:id="rId13"/>
    <p:sldId id="269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2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66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8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5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84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709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78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40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87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92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01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81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D8636-3373-465C-A62A-53C98FC1BCEE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718BB-FCCA-48BB-AB33-E2E1D6AD4C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77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100" b="1" i="1" dirty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Некоторые приемы </a:t>
            </a:r>
            <a:r>
              <a:rPr lang="ru-RU" sz="4100" b="1" i="1" dirty="0" smtClean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деятельностной </a:t>
            </a:r>
            <a:r>
              <a:rPr lang="ru-RU" sz="4100" b="1" i="1" dirty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педагогики на уроках информатики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4844" y="4967993"/>
            <a:ext cx="9144000" cy="1161873"/>
          </a:xfrm>
        </p:spPr>
        <p:txBody>
          <a:bodyPr/>
          <a:lstStyle/>
          <a:p>
            <a:pPr algn="r"/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Мясникова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Ирина Сергеевна,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dirty="0" smtClean="0"/>
              <a:t>МБОУ </a:t>
            </a:r>
            <a:r>
              <a:rPr lang="ru-RU" dirty="0"/>
              <a:t>Лицей 28, учитель информатики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51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6080" y="0"/>
            <a:ext cx="5836886" cy="47623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6080" y="4537187"/>
            <a:ext cx="5836887" cy="192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77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9294" y="514197"/>
            <a:ext cx="4514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i="1" dirty="0">
                <a:solidFill>
                  <a:srgbClr val="FF7C80"/>
                </a:solidFill>
              </a:rPr>
              <a:t>Прием «</a:t>
            </a:r>
            <a:r>
              <a:rPr lang="en-US" altLang="ru-RU" sz="2800" b="1" i="1" dirty="0">
                <a:solidFill>
                  <a:srgbClr val="FF7C80"/>
                </a:solidFill>
              </a:rPr>
              <a:t>Insert</a:t>
            </a:r>
            <a:r>
              <a:rPr lang="ru-RU" altLang="ru-RU" sz="2800" b="1" i="1" dirty="0">
                <a:solidFill>
                  <a:srgbClr val="FF7C80"/>
                </a:solidFill>
              </a:rPr>
              <a:t>»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8354" y="1240971"/>
            <a:ext cx="76156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sz="2400" b="1" dirty="0">
                <a:latin typeface="Tahoma" pitchFamily="34" charset="0"/>
              </a:rPr>
              <a:t>I</a:t>
            </a:r>
            <a:r>
              <a:rPr lang="ru-RU" sz="2400" dirty="0">
                <a:latin typeface="Tahoma" pitchFamily="34" charset="0"/>
              </a:rPr>
              <a:t> – </a:t>
            </a:r>
            <a:r>
              <a:rPr lang="ru-RU" sz="2400" dirty="0" err="1">
                <a:latin typeface="Tahoma" pitchFamily="34" charset="0"/>
              </a:rPr>
              <a:t>interactive</a:t>
            </a:r>
            <a:r>
              <a:rPr lang="ru-RU" sz="2400" dirty="0">
                <a:latin typeface="Tahoma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ahoma" pitchFamily="34" charset="0"/>
              </a:rPr>
              <a:t>самоактивизирующая</a:t>
            </a:r>
            <a:r>
              <a:rPr lang="ru-RU" sz="2400" b="1" dirty="0">
                <a:latin typeface="Tahoma" pitchFamily="34" charset="0"/>
              </a:rPr>
              <a:t> </a:t>
            </a:r>
            <a:endParaRPr lang="ru-RU" sz="2400" dirty="0">
              <a:latin typeface="Tahoma" pitchFamily="34" charset="0"/>
            </a:endParaRPr>
          </a:p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sz="2400" b="1" dirty="0">
                <a:latin typeface="Tahoma" pitchFamily="34" charset="0"/>
              </a:rPr>
              <a:t>N</a:t>
            </a:r>
            <a:r>
              <a:rPr lang="ru-RU" sz="2400" dirty="0">
                <a:latin typeface="Tahoma" pitchFamily="34" charset="0"/>
              </a:rPr>
              <a:t> – </a:t>
            </a:r>
            <a:r>
              <a:rPr lang="ru-RU" sz="2400" dirty="0" err="1">
                <a:latin typeface="Tahoma" pitchFamily="34" charset="0"/>
              </a:rPr>
              <a:t>noting</a:t>
            </a:r>
            <a:r>
              <a:rPr lang="ru-RU" sz="24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     </a:t>
            </a:r>
            <a:r>
              <a:rPr lang="ru-RU" sz="2400" dirty="0">
                <a:solidFill>
                  <a:schemeClr val="tx2"/>
                </a:solidFill>
                <a:latin typeface="Tahoma" pitchFamily="34" charset="0"/>
              </a:rPr>
              <a:t>(диалоговая)</a:t>
            </a:r>
            <a:r>
              <a:rPr lang="ru-RU" sz="2400" dirty="0">
                <a:latin typeface="Tahoma" pitchFamily="34" charset="0"/>
              </a:rPr>
              <a:t> </a:t>
            </a:r>
            <a:endParaRPr lang="ru-RU" sz="2400" dirty="0" smtClean="0">
              <a:latin typeface="Tahoma" pitchFamily="34" charset="0"/>
            </a:endParaRPr>
          </a:p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sz="2400" b="1" dirty="0" smtClean="0">
                <a:latin typeface="Tahoma" pitchFamily="34" charset="0"/>
              </a:rPr>
              <a:t>S</a:t>
            </a:r>
            <a:r>
              <a:rPr lang="ru-RU" sz="2400" dirty="0" smtClean="0">
                <a:latin typeface="Tahoma" pitchFamily="34" charset="0"/>
              </a:rPr>
              <a:t> </a:t>
            </a:r>
            <a:r>
              <a:rPr lang="ru-RU" sz="2400" dirty="0">
                <a:latin typeface="Tahoma" pitchFamily="34" charset="0"/>
              </a:rPr>
              <a:t>– </a:t>
            </a:r>
            <a:r>
              <a:rPr lang="ru-RU" sz="2400" dirty="0" err="1">
                <a:latin typeface="Tahoma" pitchFamily="34" charset="0"/>
              </a:rPr>
              <a:t>system</a:t>
            </a:r>
            <a:r>
              <a:rPr lang="ru-RU" sz="2400" dirty="0">
                <a:latin typeface="Tahoma" pitchFamily="34" charset="0"/>
              </a:rPr>
              <a:t>    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ahoma" pitchFamily="34" charset="0"/>
              </a:rPr>
              <a:t>системная разметка</a:t>
            </a:r>
            <a:r>
              <a:rPr lang="ru-RU" sz="2400" b="1" dirty="0">
                <a:latin typeface="Tahoma" pitchFamily="34" charset="0"/>
              </a:rPr>
              <a:t>  </a:t>
            </a:r>
            <a:endParaRPr lang="ru-RU" sz="2400" b="1" dirty="0" smtClean="0">
              <a:latin typeface="Tahoma" pitchFamily="34" charset="0"/>
            </a:endParaRPr>
          </a:p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sz="2400" b="1" dirty="0" smtClean="0">
                <a:latin typeface="Tahoma" pitchFamily="34" charset="0"/>
              </a:rPr>
              <a:t>E</a:t>
            </a:r>
            <a:r>
              <a:rPr lang="ru-RU" sz="2400" dirty="0" smtClean="0">
                <a:latin typeface="Tahoma" pitchFamily="34" charset="0"/>
              </a:rPr>
              <a:t> </a:t>
            </a:r>
            <a:r>
              <a:rPr lang="ru-RU" sz="2400" dirty="0">
                <a:latin typeface="Tahoma" pitchFamily="34" charset="0"/>
              </a:rPr>
              <a:t>– </a:t>
            </a:r>
            <a:r>
              <a:rPr lang="ru-RU" sz="2400" dirty="0" err="1">
                <a:latin typeface="Tahoma" pitchFamily="34" charset="0"/>
              </a:rPr>
              <a:t>effective</a:t>
            </a:r>
            <a:r>
              <a:rPr lang="ru-RU" sz="2400" dirty="0">
                <a:latin typeface="Tahoma" pitchFamily="34" charset="0"/>
              </a:rPr>
              <a:t>  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ahoma" pitchFamily="34" charset="0"/>
              </a:rPr>
              <a:t>для </a:t>
            </a:r>
            <a:r>
              <a:rPr lang="ru-RU" sz="2400" dirty="0" smtClean="0">
                <a:solidFill>
                  <a:schemeClr val="tx2"/>
                </a:solidFill>
                <a:latin typeface="Tahoma" pitchFamily="34" charset="0"/>
              </a:rPr>
              <a:t>эффективного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ahoma" pitchFamily="34" charset="0"/>
            </a:endParaRPr>
          </a:p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sz="2400" b="1" dirty="0">
                <a:latin typeface="Tahoma" pitchFamily="34" charset="0"/>
              </a:rPr>
              <a:t>R</a:t>
            </a:r>
            <a:r>
              <a:rPr lang="ru-RU" sz="2400" dirty="0">
                <a:latin typeface="Tahoma" pitchFamily="34" charset="0"/>
              </a:rPr>
              <a:t> - </a:t>
            </a:r>
            <a:r>
              <a:rPr lang="ru-RU" sz="2400" dirty="0" err="1">
                <a:latin typeface="Tahoma" pitchFamily="34" charset="0"/>
              </a:rPr>
              <a:t>reading</a:t>
            </a:r>
            <a:r>
              <a:rPr lang="ru-RU" sz="24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&amp;</a:t>
            </a:r>
            <a:r>
              <a:rPr lang="ru-RU" sz="24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ahoma" pitchFamily="34" charset="0"/>
              </a:rPr>
              <a:t>чтения и</a:t>
            </a:r>
            <a:r>
              <a:rPr lang="ru-RU" sz="2400" b="1" dirty="0">
                <a:latin typeface="Tahoma" pitchFamily="34" charset="0"/>
              </a:rPr>
              <a:t>		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ahoma" pitchFamily="34" charset="0"/>
            </a:endParaRPr>
          </a:p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sz="2400" b="1" dirty="0">
                <a:latin typeface="Tahoma" pitchFamily="34" charset="0"/>
              </a:rPr>
              <a:t>T </a:t>
            </a:r>
            <a:r>
              <a:rPr lang="ru-RU" sz="2400" dirty="0">
                <a:latin typeface="Tahoma" pitchFamily="34" charset="0"/>
              </a:rPr>
              <a:t>– </a:t>
            </a:r>
            <a:r>
              <a:rPr lang="ru-RU" sz="2400" dirty="0" err="1">
                <a:latin typeface="Tahoma" pitchFamily="34" charset="0"/>
              </a:rPr>
              <a:t>thinking</a:t>
            </a:r>
            <a:r>
              <a:rPr lang="ru-RU" sz="2400" dirty="0">
                <a:latin typeface="Tahoma" pitchFamily="34" charset="0"/>
              </a:rPr>
              <a:t>	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ahoma" pitchFamily="34" charset="0"/>
              </a:rPr>
              <a:t>размышления </a:t>
            </a:r>
          </a:p>
        </p:txBody>
      </p:sp>
    </p:spTree>
    <p:extLst>
      <p:ext uri="{BB962C8B-B14F-4D97-AF65-F5344CB8AC3E}">
        <p14:creationId xmlns:p14="http://schemas.microsoft.com/office/powerpoint/2010/main" val="226165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336" y="200340"/>
            <a:ext cx="8534400" cy="1507067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Заполняется </a:t>
            </a:r>
            <a:r>
              <a:rPr lang="ru-RU" sz="2800" b="1" i="1" dirty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таблица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336" y="3195239"/>
            <a:ext cx="10005559" cy="28194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72336" y="1338075"/>
            <a:ext cx="2076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</a:rPr>
              <a:t>«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sym typeface="Wingdings" pitchFamily="2" charset="2"/>
              </a:rPr>
              <a:t>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</a:rPr>
              <a:t>» – уже знал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72336" y="1707407"/>
            <a:ext cx="16946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0988" indent="-280988">
              <a:buClr>
                <a:schemeClr val="tx2"/>
              </a:buClr>
              <a:buSzPct val="75000"/>
              <a:buNone/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</a:rPr>
              <a:t>«+» – новое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2336" y="2076739"/>
            <a:ext cx="2470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</a:rPr>
              <a:t>«–» – думал иначе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7070" y="2533171"/>
            <a:ext cx="2541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</a:rPr>
              <a:t>«?» – есть вопросы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143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9843" y="449721"/>
            <a:ext cx="8534400" cy="1507067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Когда использовать прием </a:t>
            </a:r>
            <a:r>
              <a:rPr lang="en-US" sz="2800" b="1" i="1" dirty="0" smtClean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Insert</a:t>
            </a:r>
            <a:r>
              <a:rPr lang="ru-RU" sz="2800" b="1" i="1" dirty="0" smtClean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?</a:t>
            </a:r>
            <a:endParaRPr lang="ru-RU" sz="2800" b="1" i="1" dirty="0">
              <a:solidFill>
                <a:srgbClr val="FF7C8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461" y="2217717"/>
            <a:ext cx="11122235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effectLst/>
              </a:rPr>
              <a:t>Insert</a:t>
            </a:r>
            <a:r>
              <a:rPr lang="ru-RU" sz="2800" dirty="0" smtClean="0">
                <a:effectLst/>
              </a:rPr>
              <a:t> эффективен</a:t>
            </a:r>
            <a:r>
              <a:rPr lang="ru-RU" sz="2800" dirty="0">
                <a:effectLst/>
              </a:rPr>
              <a:t>, когда нужно проработать </a:t>
            </a:r>
            <a:r>
              <a:rPr lang="ru-RU" dirty="0" smtClean="0"/>
              <a:t>МНОГО </a:t>
            </a:r>
            <a:r>
              <a:rPr lang="ru-RU" sz="2800" dirty="0" smtClean="0">
                <a:effectLst/>
              </a:rPr>
              <a:t>теоретического </a:t>
            </a:r>
            <a:r>
              <a:rPr lang="ru-RU" sz="2800" dirty="0">
                <a:effectLst/>
              </a:rPr>
              <a:t>материала</a:t>
            </a:r>
            <a:r>
              <a:rPr lang="ru-RU" sz="2800" dirty="0" smtClean="0">
                <a:effectLst/>
              </a:rPr>
              <a:t>.</a:t>
            </a:r>
          </a:p>
          <a:p>
            <a:pPr marL="0" indent="0">
              <a:buNone/>
            </a:pPr>
            <a:endParaRPr lang="en-US" sz="2800" b="1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595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9949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4100" b="1" i="1" dirty="0" smtClean="0">
                <a:solidFill>
                  <a:srgbClr val="FF7C80"/>
                </a:solidFill>
              </a:rPr>
              <a:t>Недостаточно иметь </a:t>
            </a:r>
            <a:r>
              <a:rPr lang="ru-RU" sz="4100" b="1" i="1" dirty="0">
                <a:solidFill>
                  <a:srgbClr val="FF7C80"/>
                </a:solidFill>
              </a:rPr>
              <a:t>хороший ум, главное правильно его </a:t>
            </a:r>
            <a:r>
              <a:rPr lang="ru-RU" sz="4100" b="1" i="1" dirty="0" smtClean="0">
                <a:solidFill>
                  <a:srgbClr val="FF7C80"/>
                </a:solidFill>
              </a:rPr>
              <a:t>использовать</a:t>
            </a:r>
            <a:endParaRPr lang="ru-RU" sz="4100" b="1" i="1" dirty="0">
              <a:solidFill>
                <a:srgbClr val="FF7C80"/>
              </a:solidFill>
            </a:endParaRPr>
          </a:p>
          <a:p>
            <a:pPr marL="0" indent="0">
              <a:buNone/>
            </a:pPr>
            <a:r>
              <a:rPr lang="ru-RU" i="1" dirty="0" smtClean="0"/>
              <a:t>                                                       Рене Декарт( французский философ) 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0761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635" y="872037"/>
            <a:ext cx="10515600" cy="4351338"/>
          </a:xfrm>
        </p:spPr>
        <p:txBody>
          <a:bodyPr/>
          <a:lstStyle/>
          <a:p>
            <a:r>
              <a:rPr lang="ru-RU" altLang="ru-RU" b="1" dirty="0" smtClean="0"/>
              <a:t>способность </a:t>
            </a:r>
            <a:r>
              <a:rPr lang="ru-RU" altLang="ru-RU" b="1" dirty="0"/>
              <a:t>ставить новые, полные смысла </a:t>
            </a:r>
            <a:r>
              <a:rPr lang="ru-RU" altLang="ru-RU" b="1" i="1" dirty="0">
                <a:solidFill>
                  <a:srgbClr val="FF7C80"/>
                </a:solidFill>
              </a:rPr>
              <a:t>вопросы</a:t>
            </a:r>
            <a:r>
              <a:rPr lang="ru-RU" altLang="ru-RU" b="1" dirty="0"/>
              <a:t>;</a:t>
            </a:r>
          </a:p>
          <a:p>
            <a:r>
              <a:rPr lang="ru-RU" altLang="ru-RU" b="1" dirty="0" smtClean="0"/>
              <a:t>вырабатывать </a:t>
            </a:r>
            <a:r>
              <a:rPr lang="ru-RU" altLang="ru-RU" b="1" dirty="0"/>
              <a:t>разнообразные, подкрепляющие </a:t>
            </a:r>
            <a:r>
              <a:rPr lang="ru-RU" altLang="ru-RU" b="1" i="1" dirty="0">
                <a:solidFill>
                  <a:srgbClr val="FF7C80"/>
                </a:solidFill>
              </a:rPr>
              <a:t>аргументы</a:t>
            </a:r>
            <a:r>
              <a:rPr lang="ru-RU" altLang="ru-RU" b="1" dirty="0"/>
              <a:t>;</a:t>
            </a:r>
          </a:p>
          <a:p>
            <a:r>
              <a:rPr lang="ru-RU" altLang="ru-RU" b="1" dirty="0" smtClean="0"/>
              <a:t>принимать </a:t>
            </a:r>
            <a:r>
              <a:rPr lang="ru-RU" altLang="ru-RU" b="1" dirty="0"/>
              <a:t>независимые продуманные </a:t>
            </a:r>
            <a:r>
              <a:rPr lang="ru-RU" altLang="ru-RU" b="1" i="1" dirty="0">
                <a:solidFill>
                  <a:srgbClr val="FF7C80"/>
                </a:solidFill>
              </a:rPr>
              <a:t>решения</a:t>
            </a:r>
            <a:r>
              <a:rPr lang="ru-RU" altLang="ru-RU" b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41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3697" y="767534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3"/>
              </a:buClr>
              <a:defRPr/>
            </a:pPr>
            <a:r>
              <a:rPr lang="ru-RU" b="1" dirty="0"/>
              <a:t>Организовать самостоятельную работу на уроке;</a:t>
            </a:r>
          </a:p>
          <a:p>
            <a:pPr>
              <a:buClr>
                <a:schemeClr val="accent3"/>
              </a:buClr>
              <a:defRPr/>
            </a:pPr>
            <a:r>
              <a:rPr lang="ru-RU" b="1" dirty="0"/>
              <a:t>Вовлечь каждого ученика в учебный процесс;</a:t>
            </a:r>
          </a:p>
          <a:p>
            <a:pPr>
              <a:buClr>
                <a:schemeClr val="accent3"/>
              </a:buClr>
              <a:defRPr/>
            </a:pPr>
            <a:r>
              <a:rPr lang="ru-RU" b="1" dirty="0"/>
              <a:t>Развивать у учащихся положительное отношение к интеллектуальной творческой деятельности;</a:t>
            </a:r>
          </a:p>
          <a:p>
            <a:pPr>
              <a:buClr>
                <a:schemeClr val="accent3"/>
              </a:buClr>
              <a:defRPr/>
            </a:pPr>
            <a:r>
              <a:rPr lang="ru-RU" b="1" dirty="0"/>
              <a:t>Повышать уровень самоорганизации учащихся;</a:t>
            </a:r>
          </a:p>
          <a:p>
            <a:pPr>
              <a:buClr>
                <a:schemeClr val="accent3"/>
              </a:buClr>
              <a:defRPr/>
            </a:pPr>
            <a:r>
              <a:rPr lang="ru-RU" b="1" dirty="0"/>
              <a:t>Овладевать рациональными приемами самообразования;</a:t>
            </a:r>
          </a:p>
          <a:p>
            <a:pPr>
              <a:buClr>
                <a:schemeClr val="accent3"/>
              </a:buClr>
              <a:defRPr/>
            </a:pPr>
            <a:r>
              <a:rPr lang="ru-RU" b="1" dirty="0"/>
              <a:t>Стимулировать мыслительную деятельность и развивать познавательную активность;</a:t>
            </a:r>
          </a:p>
          <a:p>
            <a:pPr>
              <a:buClr>
                <a:schemeClr val="accent3"/>
              </a:buClr>
              <a:defRPr/>
            </a:pPr>
            <a:r>
              <a:rPr lang="ru-RU" b="1" dirty="0"/>
              <a:t>Развивать ключевые компетентности лично значимые для учащихся умения и навыки.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13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Кубик </a:t>
            </a:r>
            <a:r>
              <a:rPr lang="ru-RU" sz="2800" b="1" i="1" dirty="0" err="1">
                <a:solidFill>
                  <a:srgbClr val="FF7C80"/>
                </a:solidFill>
                <a:latin typeface="+mn-lt"/>
                <a:ea typeface="+mn-ea"/>
                <a:cs typeface="+mn-cs"/>
              </a:rPr>
              <a:t>Блума</a:t>
            </a:r>
            <a:endParaRPr lang="ru-RU" sz="2800" b="1" i="1" dirty="0">
              <a:solidFill>
                <a:srgbClr val="FF7C8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634" y="1841863"/>
            <a:ext cx="5301344" cy="39760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7132511" y="1667500"/>
            <a:ext cx="3976008" cy="4324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1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4320"/>
            <a:ext cx="10515600" cy="621792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ru-RU" sz="5800" b="1" i="1" dirty="0">
                <a:solidFill>
                  <a:srgbClr val="FF7C80"/>
                </a:solidFill>
              </a:rPr>
              <a:t>Назови</a:t>
            </a:r>
            <a:r>
              <a:rPr lang="ru-RU" sz="2900" dirty="0"/>
              <a:t>. Предполагает воспроизведение знаний. Это самые простые вопросы. Ученику предлагается просто назвать предмет, явление, термин и </a:t>
            </a:r>
            <a:r>
              <a:rPr lang="ru-RU" sz="2900" dirty="0" err="1" smtClean="0"/>
              <a:t>т.д</a:t>
            </a:r>
            <a:r>
              <a:rPr lang="ru-RU" sz="2900" dirty="0" smtClean="0"/>
              <a:t> Основная </a:t>
            </a:r>
            <a:r>
              <a:rPr lang="ru-RU" sz="2900" dirty="0"/>
              <a:t>их задача – сбор фактов, информации. Они позволяют проверить самые разнообразные знания по теме.</a:t>
            </a:r>
          </a:p>
          <a:p>
            <a:pPr marL="0" lvl="0" indent="0">
              <a:buNone/>
            </a:pPr>
            <a:r>
              <a:rPr lang="ru-RU" sz="5800" b="1" i="1" dirty="0">
                <a:solidFill>
                  <a:srgbClr val="FF7C80"/>
                </a:solidFill>
              </a:rPr>
              <a:t>Почему</a:t>
            </a:r>
            <a:r>
              <a:rPr lang="ru-RU" sz="2900" dirty="0"/>
              <a:t>. Это блок вопросов позволяет сформулировать причинно-следственные связи, то есть описать процессы, которые происходят с указанным предметом, явлением.  </a:t>
            </a:r>
            <a:endParaRPr lang="ru-RU" sz="2900" dirty="0" smtClean="0"/>
          </a:p>
          <a:p>
            <a:pPr marL="0" lvl="0" indent="0">
              <a:buNone/>
            </a:pPr>
            <a:r>
              <a:rPr lang="ru-RU" sz="5800" b="1" i="1" dirty="0" smtClean="0">
                <a:solidFill>
                  <a:srgbClr val="FF7C80"/>
                </a:solidFill>
              </a:rPr>
              <a:t>Объясни</a:t>
            </a:r>
            <a:r>
              <a:rPr lang="ru-RU" sz="2900" dirty="0"/>
              <a:t>. Это вопросы уточняющие. Они помогают увидеть проблему в разных аспектах и сфокусировать внимание на всех сторонах заданной проблемы. Дополнительные фразы, которые помогут сформулировать вопросы этого </a:t>
            </a:r>
            <a:r>
              <a:rPr lang="ru-RU" sz="2900" dirty="0" smtClean="0"/>
              <a:t>блока.</a:t>
            </a:r>
            <a:endParaRPr lang="ru-RU" sz="2900" dirty="0"/>
          </a:p>
          <a:p>
            <a:pPr marL="0" lvl="0" indent="0">
              <a:buNone/>
            </a:pPr>
            <a:r>
              <a:rPr lang="ru-RU" sz="5800" b="1" i="1" dirty="0">
                <a:solidFill>
                  <a:srgbClr val="FF7C80"/>
                </a:solidFill>
              </a:rPr>
              <a:t>Предложи</a:t>
            </a:r>
            <a:r>
              <a:rPr lang="ru-RU" sz="2900" dirty="0"/>
              <a:t>. Ученик должен предложить свою задачу, которая позволяет применить то или иное правило. Либо предложить свое видение проблемы, свои идеи. </a:t>
            </a:r>
            <a:endParaRPr lang="ru-RU" sz="2900" dirty="0" smtClean="0"/>
          </a:p>
          <a:p>
            <a:pPr marL="0" lvl="0" indent="0">
              <a:buNone/>
            </a:pPr>
            <a:r>
              <a:rPr lang="ru-RU" sz="5800" b="1" i="1" dirty="0" smtClean="0">
                <a:solidFill>
                  <a:srgbClr val="FF7C80"/>
                </a:solidFill>
              </a:rPr>
              <a:t>Придумай</a:t>
            </a:r>
            <a:r>
              <a:rPr lang="ru-RU" sz="2900" dirty="0" smtClean="0"/>
              <a:t> </a:t>
            </a:r>
            <a:r>
              <a:rPr lang="ru-RU" sz="2900" dirty="0"/>
              <a:t>— это вопросы творческие, которые содержат в себе элемент предположения, вымысла. </a:t>
            </a:r>
          </a:p>
          <a:p>
            <a:pPr marL="0" lvl="0" indent="0">
              <a:buNone/>
            </a:pPr>
            <a:r>
              <a:rPr lang="ru-RU" sz="5800" b="1" i="1" dirty="0">
                <a:solidFill>
                  <a:srgbClr val="FF7C80"/>
                </a:solidFill>
              </a:rPr>
              <a:t>Поделись</a:t>
            </a:r>
            <a:r>
              <a:rPr lang="ru-RU" sz="2900" dirty="0"/>
              <a:t> — вопросы этого блока предназначены для активации мыслительной деятельности учащихся, учат их анализировать, выделять факты и следствия, оценивать значимость полученных сведений, акцентировать внимание на их оценке. Вопросам этого блока желательно добавлять эмоциональную окраску. То есть, сконцентрировать внимание на ощущениях и чувствах ученика, его эмоциях, которые вызваны названной темой.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6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469" y="1120676"/>
            <a:ext cx="1004533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кубика далее возможно в двух вариантах: </a:t>
            </a: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ru-R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ru-RU" sz="4100" b="1" i="1" dirty="0">
                <a:solidFill>
                  <a:srgbClr val="FF7C80"/>
                </a:solidFill>
              </a:rPr>
              <a:t>Учитель сам задает вопрос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исходя из той грани кубика, которая выпала.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000"/>
              <a:tabLst>
                <a:tab pos="457200" algn="l"/>
              </a:tabLst>
            </a:pPr>
            <a:r>
              <a:rPr lang="ru-RU" sz="4100" b="1" i="1" dirty="0">
                <a:solidFill>
                  <a:srgbClr val="FF7C80"/>
                </a:solidFill>
              </a:rPr>
              <a:t>Ученики сами формулируют вопросы.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17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100" b="1" i="1" dirty="0">
                <a:solidFill>
                  <a:srgbClr val="FF7C80"/>
                </a:solidFill>
              </a:rPr>
              <a:t>В старших классах кубик </a:t>
            </a:r>
            <a:r>
              <a:rPr lang="ru-RU" sz="4100" b="1" i="1" dirty="0" err="1">
                <a:solidFill>
                  <a:srgbClr val="FF7C80"/>
                </a:solidFill>
              </a:rPr>
              <a:t>Блума</a:t>
            </a:r>
            <a:r>
              <a:rPr lang="ru-RU" sz="4100" b="1" i="1" dirty="0">
                <a:solidFill>
                  <a:srgbClr val="FF7C80"/>
                </a:solidFill>
              </a:rPr>
              <a:t> можно представить в виде таблицы. </a:t>
            </a:r>
            <a:br>
              <a:rPr lang="ru-RU" sz="4100" b="1" i="1" dirty="0">
                <a:solidFill>
                  <a:srgbClr val="FF7C80"/>
                </a:solidFill>
              </a:rPr>
            </a:br>
            <a:endParaRPr lang="ru-RU" sz="4100" b="1" i="1" dirty="0">
              <a:solidFill>
                <a:srgbClr val="FF7C8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699235"/>
              </p:ext>
            </p:extLst>
          </p:nvPr>
        </p:nvGraphicFramePr>
        <p:xfrm>
          <a:off x="725714" y="1875354"/>
          <a:ext cx="8128002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xmlns="" val="411704009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93297187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346052589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76021152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42982914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3035539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Назови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Почему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Объясни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Предложи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Придумай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Поделись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3217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Что такое интернет?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 называется всемирной сетью?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принцип работы интернета.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способы улучшения сигнала сети.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как использование интернета может облегчить бытовую сторону жизни каждого человека.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Как ты думаешь, в чём основные стратегии развития ИТ и интернета в будущем?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2462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4092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080027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34274" y="1506022"/>
            <a:ext cx="2171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Тема: «Интернет»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98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137" y="299811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FF7C80"/>
                </a:solidFill>
                <a:latin typeface="+mn-lt"/>
                <a:ea typeface="+mn-ea"/>
                <a:cs typeface="+mn-cs"/>
              </a:rPr>
              <a:t>Работа с учебником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77548">
            <a:off x="1504789" y="1514311"/>
            <a:ext cx="2990627" cy="435133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21646">
            <a:off x="6773895" y="1425472"/>
            <a:ext cx="3494853" cy="50285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649477">
            <a:off x="4201886" y="1690688"/>
            <a:ext cx="3022747" cy="449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0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325</Words>
  <Application>Microsoft Office PowerPoint</Application>
  <PresentationFormat>Произвольный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Некоторые приемы деятельностной педагогики на уроках информатики</vt:lpstr>
      <vt:lpstr>Презентация PowerPoint</vt:lpstr>
      <vt:lpstr>Презентация PowerPoint</vt:lpstr>
      <vt:lpstr>Презентация PowerPoint</vt:lpstr>
      <vt:lpstr>Кубик Блума</vt:lpstr>
      <vt:lpstr>Презентация PowerPoint</vt:lpstr>
      <vt:lpstr>Презентация PowerPoint</vt:lpstr>
      <vt:lpstr>В старших классах кубик Блума можно представить в виде таблицы.  </vt:lpstr>
      <vt:lpstr>Работа с учебником</vt:lpstr>
      <vt:lpstr>Презентация PowerPoint</vt:lpstr>
      <vt:lpstr>Презентация PowerPoint</vt:lpstr>
      <vt:lpstr>Заполняется таблица</vt:lpstr>
      <vt:lpstr>Когда использовать прием Insert?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Некоторые приемы и методы деятельностной педагогики на уроках информатики</dc:title>
  <dc:creator>irinam28lic@outlook.com</dc:creator>
  <cp:lastModifiedBy>Татьяна Копылова</cp:lastModifiedBy>
  <cp:revision>19</cp:revision>
  <cp:lastPrinted>2019-03-22T02:51:10Z</cp:lastPrinted>
  <dcterms:created xsi:type="dcterms:W3CDTF">2019-03-21T09:18:32Z</dcterms:created>
  <dcterms:modified xsi:type="dcterms:W3CDTF">2019-03-26T02:14:48Z</dcterms:modified>
</cp:coreProperties>
</file>